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5" r:id="rId3"/>
    <p:sldId id="304" r:id="rId4"/>
    <p:sldId id="306" r:id="rId5"/>
    <p:sldId id="308" r:id="rId6"/>
    <p:sldId id="307" r:id="rId7"/>
    <p:sldId id="309" r:id="rId8"/>
    <p:sldId id="311" r:id="rId9"/>
    <p:sldId id="310" r:id="rId10"/>
    <p:sldId id="312" r:id="rId11"/>
    <p:sldId id="313" r:id="rId12"/>
    <p:sldId id="315" r:id="rId13"/>
    <p:sldId id="316" r:id="rId14"/>
    <p:sldId id="318" r:id="rId15"/>
    <p:sldId id="317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4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2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5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4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12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37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3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07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39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14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91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24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7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/>
              <a:t>BONE DISEASES</a:t>
            </a:r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86629" y="4746171"/>
            <a:ext cx="4528457" cy="609600"/>
          </a:xfrm>
        </p:spPr>
        <p:txBody>
          <a:bodyPr>
            <a:noAutofit/>
          </a:bodyPr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Dr. Ahmed M. Attay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 investigations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Elevated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 alkaline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phsophatase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 (normal 3-13 King Armstrong unit).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Elevated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urinary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hydroxyproline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levels.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 and phosphorous levels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Fibrous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dysplasia.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 lesion.</a:t>
            </a:r>
          </a:p>
        </p:txBody>
      </p:sp>
    </p:spTree>
    <p:extLst>
      <p:ext uri="{BB962C8B-B14F-4D97-AF65-F5344CB8AC3E}">
        <p14:creationId xmlns:p14="http://schemas.microsoft.com/office/powerpoint/2010/main" val="75147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968991"/>
            <a:ext cx="11668493" cy="507696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Enlargement and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widening of alveolar ridge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result in drifting and spacing of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 and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patient becomes unable to close the lips. There is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changing dentures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edentulous patients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 socket and osteomyelitis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happen because of the lowered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supply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lowered resistance of infection.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Hypercementosis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lead to difficult extraction with excessive bleeding hemorrhage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even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fracture of the alveolar bone or the tooth.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Flat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palate is one of the complications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14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667661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Blindness, deafness, severe facial neuralgia and paralysis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occur due to increased pressure on cranial nerves.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 cardiac failure is a serious complication that happens due to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arteriovenous shunt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increased peripheral vascularity.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Benign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malignant giant cell lesions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also occur.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osteosarcoma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been reported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N.B: Osteosarcoma is a disease of young age, while Paget's disease of bone is an old age 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disease, so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osteosarcoma in old age may indicate the presence of Paget's disease of 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75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667661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specific treatment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careful management is needed to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 inflammation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osteomyelitis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tooth is to be extracted, this must be done surgically, the socket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saucerized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 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 of blood clot and sutured to control bleeding and infection.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Dentures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need frequent remaking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avoid pressure and necrosis of bone.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 stages,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analgesics are needed to relieve continuous aching pain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Calcitonin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bi-phosphonates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(parathyroid hormone antagonist) are indicated to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 bone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 over and improve biochemical abnormalities.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19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/>
              <a:t>Hormonal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b="1" dirty="0"/>
              <a:t>bone diseases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86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544829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Hyperparathyroidism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Excess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 of parathyroid hormone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(PTH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PTH normally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produced by the parathyroid gland in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response to decrease in serum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 levels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Hyperparathyroidism may be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or secondary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hyperparathyroidism: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the uncontrolled production of PTH usually as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result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parathyroid adenoma, parathyroid hyperplasia or parathyroid carcinoma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hyperparathyroidism: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develops when PTH is continuously produces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 response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chronic low levels of serum calcium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 a compensatory response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hypocalcemia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in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chronic renal diseases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vitamin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which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necessary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calcium absorption from the gut. In patients with chronic renal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disease active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vitamin D is not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produced,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resulting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lowered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 calcium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levels.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1"/>
            <a:ext cx="3962400" cy="27841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593" y="121749"/>
            <a:ext cx="7158892" cy="36033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827" y="2810660"/>
            <a:ext cx="7047545" cy="396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8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667661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Hyperparathyroidism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Occur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middle age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sometimes in children and young adults, as well as old age.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Females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most commonly affected than males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Hypercalcemia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manifested by:</a:t>
            </a:r>
          </a:p>
          <a:p>
            <a:pPr marL="91440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Poor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muscle tone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decreased neuromuscular excitability.</a:t>
            </a:r>
          </a:p>
          <a:p>
            <a:pPr marL="91440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Pathological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fracture of bones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bone pain and joint stiffness.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Jaw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lesions may result in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 drifting and malocclusion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Kidney stones (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renal calculi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due to elevated serum calcium levels.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Metastatic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calcifications 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also seen involving other soft tissues as blood 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vessels walls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subcutaneous soft tissue, sclera, brain dura and other regions around joints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72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667661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Hyperparathyroidism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bones are affected in the skeletal system with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osteitis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fibrosa cystica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Osseous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lesions in the skull and jaws such as,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giant cell tumor or jaw cysts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loss of phosphorus and calcium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bone. 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replaced by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fibrous tissu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leading to generalized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osteoporosis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repair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resulting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pseudocyst formation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Refers to the tendency for the development of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duodenal ulcers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Changes in the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 status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often seen, ranging from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weakness to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confusion or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dementia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Also development of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hyperparathyroidism crisis and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842" y="1484251"/>
            <a:ext cx="6619732" cy="49647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722" y="1507720"/>
            <a:ext cx="4106412" cy="491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15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585773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Hyperparathyroidism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Radiographic features: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Osseous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lesions appear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radiolucency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 compared with those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normal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bone.</a:t>
            </a: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sharply defined oval or round radiolucent area develop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may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lobulated.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Radiographic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picture of the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jaw bones shows the ground glass pattern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which result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decrease in the trabecular density and blurring of the normal trabecular pattern.</a:t>
            </a: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Lamina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 around the teeth is partially lost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Advanced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cases the roots of the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 show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resorption with subsequent exfoliation of teeth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065" y="1"/>
            <a:ext cx="4681903" cy="36303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126" y="0"/>
            <a:ext cx="3106831" cy="38532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043" y="-406163"/>
            <a:ext cx="5255945" cy="40364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5152" y="890573"/>
            <a:ext cx="6807816" cy="35939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2461" y="972461"/>
            <a:ext cx="8572500" cy="41052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0478" y="1253433"/>
            <a:ext cx="6131755" cy="31061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72466" y="1108198"/>
            <a:ext cx="6858000" cy="49339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1422" y="1951665"/>
            <a:ext cx="5384610" cy="358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9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667661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Hyperparathyroidism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 investigations: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level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 calcium may reach 16-17 mg / dl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(normal level 9-11 mg/dl).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 alkaline phosphatase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PTH level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serum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phosphorous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Macroscopical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features: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Brown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hyperparathyroidism forms a mass that expands and perforates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cortex.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186" y="1156590"/>
            <a:ext cx="5712783" cy="57127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618" y="602436"/>
            <a:ext cx="4441351" cy="62669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241" y="1988918"/>
            <a:ext cx="42100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7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/>
              <a:t>Dystrophic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b="1" dirty="0"/>
              <a:t>bone diseases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667661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Hyperparathyroidism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Histological features: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areas of resorption, some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islands of osteoid are seen lined by osteoblasts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Fibrosis of marrow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spaces and fibroblasts replaced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resorbed trabeculae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recent and old hemorrhage with much hemosiderin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seen.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disease develops it becomes characterized by: </a:t>
            </a:r>
          </a:p>
          <a:p>
            <a:pPr marL="1023938" indent="354013"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Fibroblast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proliferation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 loose pattern.</a:t>
            </a:r>
          </a:p>
          <a:p>
            <a:pPr marL="1023938" indent="354013"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Numerous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capillaries and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endothelial lined spaces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23938" indent="354013"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Extravasated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RBCs with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 and brown hemosiderin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23938" indent="354013"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Numerous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multinucleated giant cells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8303" y="1543263"/>
            <a:ext cx="5715000" cy="4371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654" y="1425018"/>
            <a:ext cx="4375173" cy="35022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990" y="2804508"/>
            <a:ext cx="5381625" cy="3228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982" y="1252644"/>
            <a:ext cx="7769521" cy="583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9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667661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Gigantism and acromegaly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from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 production of pituitary growth hormone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 due to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adenoma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anterior lobe of pituitary gland.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fusion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epiphyses, over production of growth hormone gives rise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overgrowth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whole skeleton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gigantism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fusion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epiphysis, overproduction of growth hormone gives rise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acromegaly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5403" y="1885549"/>
            <a:ext cx="3447566" cy="49724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169" y="3416547"/>
            <a:ext cx="5491234" cy="329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667661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Gigantism and acromegaly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Continuous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 of the mandibular condyle, causing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prognathism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Thickening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facial bone and soft tissue such as lip and nose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Macroglossia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result in teeth spacing and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diastma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formation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 of hands and feet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232" y="3229953"/>
            <a:ext cx="5381767" cy="36394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415" y="3229953"/>
            <a:ext cx="5618825" cy="36280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6930" y="1363053"/>
            <a:ext cx="470535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9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667661"/>
            <a:ext cx="11668493" cy="58969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Osteoporosis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Osteoporosis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defined as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decrease in bone density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(bone mass per unit volume)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normally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mineralized bone,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resulting in thinning and increased porosity of the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cortices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trabeculae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factors: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Post-menopausal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women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to estrogen deficiency. Sometimes in males due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androgen deficiency.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prevalence with age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Smoking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alcohol, steroid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anticonvulsant medications.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physical exercise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Cushing syndrome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either due to adenoma, carcinoma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adrenal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glands.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Thyrotoxicosis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hyperparathyroidism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928" y="0"/>
            <a:ext cx="4703229" cy="305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3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517532"/>
            <a:ext cx="11668493" cy="634046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Osteoporosis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Pathogenesis: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turnover and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remodeling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occurs throughout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growing person,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bone mass increases with skeletal growth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formation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exceeds bone resorption.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 then remains constant for several years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during skeletal maturity, when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formation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bone resorption are nearly equal.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mass then begins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decline after the age of 40 to 50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a faster rate in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women than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men, as bone resorption exceeds bone formation.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Sex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hormone deficiency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major factor associated with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osteoporosis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Deficiency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estrogens,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osteoclastic activity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predominates, resulting in an increased resorption and loss of bone mass.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Osteoporotic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is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composition but reduced in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23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517532"/>
            <a:ext cx="11668493" cy="634046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Osteoporosis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pain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silent risk factor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fracture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(hip, spine and wrist).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Osteopenia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descriptive term for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loss of bone density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observed radiographically.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Excessive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loss produces thinning and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porosity of the trabecular bone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axial skeleton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(vertebrae, ribs and pelvis).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Endosteal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resorption of the cortical bone resulting in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enlargement of the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medullary cavity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a corresponding change in outer diameter of bone.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Dowager’s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hump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when the vertebral bodies, particularly in the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thoraco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-lumbar region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may be weakened by micro-fractures and collapse anteriorly, resulting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compression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fractures and wedging of the vertebrae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loss of stature and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kyphotic deformity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spine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357" y="0"/>
            <a:ext cx="5050311" cy="40712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985" y="925515"/>
            <a:ext cx="3956571" cy="45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Hormonal </a:t>
            </a:r>
            <a:r>
              <a:rPr lang="en-US" sz="3200" b="1" dirty="0" smtClean="0"/>
              <a:t>bone </a:t>
            </a:r>
            <a:r>
              <a:rPr lang="en-US" sz="3200" b="1" dirty="0"/>
              <a:t>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76" y="515261"/>
            <a:ext cx="11668493" cy="634046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Osteoporosis 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Jaws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involved, but the condition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asymptomatic, sometimes pathological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fracture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occurs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edentulous patients, total disappearance of the alveolar ridge results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Radiographic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features: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radiolucency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bone and their cortex.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marrow spaces in the cancellous bone in association with thin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trabeculae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543" y="259307"/>
            <a:ext cx="3736070" cy="56072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187" y="653045"/>
            <a:ext cx="3760643" cy="53659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0399" y="1198966"/>
            <a:ext cx="5084431" cy="49724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0420" y="1338435"/>
            <a:ext cx="6130246" cy="502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1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652" y="0"/>
            <a:ext cx="8012989" cy="74040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07" y="675249"/>
            <a:ext cx="10798077" cy="541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1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477671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Osteitis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derformans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Chronic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slowly progressive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condition of unknown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etiology, characterized by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abnormal resorption and deposition of bone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resulting in distortion and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weakening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affected bones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Etiology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unknown cause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but many theories are suggested: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Inflammatory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origin.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Autoimmune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Endocrine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related to hyperthyroid disease.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Inborn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error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connective tissue metabolism.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Autonomic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nervous system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mediated vascular disorder.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viral infection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but this is not proven yet. </a:t>
            </a:r>
          </a:p>
        </p:txBody>
      </p:sp>
    </p:spTree>
    <p:extLst>
      <p:ext uri="{BB962C8B-B14F-4D97-AF65-F5344CB8AC3E}">
        <p14:creationId xmlns:p14="http://schemas.microsoft.com/office/powerpoint/2010/main" val="230839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features: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disease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 age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 above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years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rarely to occur before that age.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affected about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twice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 women.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Whites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affected more than blacks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thus this disease is more prevalent in America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Europe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 Africa and Asia.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 one bone is affected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however it may be limited to one bone (less common).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vertebral column is the most common site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particularly the sacrum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vertebrae followed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lumbar vertebrae, thoracic vertebrae and then the least one is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cervical vertebrae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most affected sites are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skull and finally the jaws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they are involved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10-15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of cases.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Maxilla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more involved than mandible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087" y="243527"/>
            <a:ext cx="5715000" cy="6343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210" y="1392071"/>
            <a:ext cx="7852074" cy="387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6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features: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chief complaint as bone become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thickened, enlarged and weakened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 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warm to touch because of the high vascularity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Pelvic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bones become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swelled, bended and break easily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This result in bowing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deformity 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weight bearing bone, giving the patient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“monkey like appearance”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bones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become shorter.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Skull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involved by a progressive increase in the circumference of the head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(hats 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replaced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larger ones)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Skull foramina become narrowed and this may cause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deafness, blindness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facial paralysis and headaches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because there is a pressure on cranial nerves.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Deformities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spine. High fragility of bone causes pathologic fractures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537" y="362861"/>
            <a:ext cx="4152550" cy="57576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545" y="1108274"/>
            <a:ext cx="5381625" cy="4505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5952" y="449117"/>
            <a:ext cx="3576888" cy="594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2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Oral manifestations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maxilla is involved this will result in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enlargement of the middle third of the face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severe cases, the enlargement results in a lion-like facial deformity (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Leontiasis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ossea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alveolar ridge becomes wider and the teeth may drift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apart and become spaced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lips are too small to cover the enlarged jaws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436" y="2770735"/>
            <a:ext cx="7131379" cy="40127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792" y="1168079"/>
            <a:ext cx="4505325" cy="55670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3882" y="1250383"/>
            <a:ext cx="5533150" cy="5533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4741" y="1489490"/>
            <a:ext cx="3348771" cy="521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3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Radiographic features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 osteolytic stage: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Concerning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teeth,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lamina dura is lost and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periodontal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ligament space is obliterated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 appearing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floating on the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Resorption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apices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teeth is evident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Concerning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bone, there is osteoporosis followed by definite radiolucent area.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skull there are large circumscribed areas of radiolucency may be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jaws,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trabecular pattern is lost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areas of radiolucency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replaced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cotton wool appearance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(patchy radiopacities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osteoblastic/sclerotic stage: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continues apposition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becomes homogeneously dense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Hypercementosis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teeth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155" y="362861"/>
            <a:ext cx="4210050" cy="3686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457" y="362861"/>
            <a:ext cx="4957511" cy="59653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0564" y="1094922"/>
            <a:ext cx="6398523" cy="48060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932" y="1141566"/>
            <a:ext cx="6281880" cy="49628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900" y="1252724"/>
            <a:ext cx="6236307" cy="4898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3981" y="1922716"/>
            <a:ext cx="5979781" cy="34005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1682" y="1462962"/>
            <a:ext cx="6003523" cy="457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9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Histological features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Microscopic picture varies with the stage of the disease. The disease is a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struggle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osteoclasts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osteoblasts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 stages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osteoclastic resorption predominates over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osteoblastic activity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resorption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apposition occur the trabeculae become abnormally shaped.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Episodes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resorption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apposition result in numerous basophilic reversal lines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make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trabeculae appears to be composed of several smaller pieces fitted together.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known as the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"Jigsaw puzzle"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"mosaic pattern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marrow shows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vascular fibrous connective tissue replacement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trabeculae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lined by osteoblasts and osteoclasts according to the stage of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lesion, whether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osteoclastic or osteoblastic.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Osteoclasts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presence is due to the active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resorptive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stage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802" y="1309615"/>
            <a:ext cx="619125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8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Dystrophic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Paget's disease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Histological features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Paget's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disease is described in 3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phases: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Initial phase: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of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resorption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Intermediate phase: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vascular phase and haphazard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osteoblastic repair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Final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phase: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appositional or sclerosing phase (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re-ossification stage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In this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mineralization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bone matrix and diminution of all over cellularity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vascularity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57" y="3422015"/>
            <a:ext cx="4426630" cy="30182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346" y="3464149"/>
            <a:ext cx="5556025" cy="3186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8937" y="3464149"/>
            <a:ext cx="4865439" cy="3186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3699" y="3548418"/>
            <a:ext cx="4695825" cy="314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3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875</TotalTime>
  <Words>2175</Words>
  <Application>Microsoft Office PowerPoint</Application>
  <PresentationFormat>Widescreen</PresentationFormat>
  <Paragraphs>205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Rockwell</vt:lpstr>
      <vt:lpstr>Rockwell Condensed</vt:lpstr>
      <vt:lpstr>Times New Roman</vt:lpstr>
      <vt:lpstr>Wingdings</vt:lpstr>
      <vt:lpstr>Wood Type</vt:lpstr>
      <vt:lpstr>BONE DISEASES </vt:lpstr>
      <vt:lpstr>Dystrophic  bone diseases</vt:lpstr>
      <vt:lpstr>Dystrophic bone diseases  </vt:lpstr>
      <vt:lpstr>Dystrophic bone diseases  </vt:lpstr>
      <vt:lpstr>Dystrophic bone diseases  </vt:lpstr>
      <vt:lpstr>Dystrophic bone diseases  </vt:lpstr>
      <vt:lpstr>Dystrophic bone diseases  </vt:lpstr>
      <vt:lpstr>Dystrophic bone diseases  </vt:lpstr>
      <vt:lpstr>Dystrophic bone diseases  </vt:lpstr>
      <vt:lpstr>Dystrophic bone diseases  </vt:lpstr>
      <vt:lpstr>Dystrophic bone diseases  </vt:lpstr>
      <vt:lpstr>Dystrophic bone diseases  </vt:lpstr>
      <vt:lpstr>Dystrophic bone diseases  </vt:lpstr>
      <vt:lpstr>Hormonal   bone diseases</vt:lpstr>
      <vt:lpstr>Hormonal bone diseases  </vt:lpstr>
      <vt:lpstr>Hormonal bone diseases  </vt:lpstr>
      <vt:lpstr>Hormonal bone diseases  </vt:lpstr>
      <vt:lpstr>Hormonal bone diseases  </vt:lpstr>
      <vt:lpstr>Hormonal bone diseases  </vt:lpstr>
      <vt:lpstr>Hormonal bone diseases  </vt:lpstr>
      <vt:lpstr>Hormonal bone diseases  </vt:lpstr>
      <vt:lpstr>Hormonal bone diseases  </vt:lpstr>
      <vt:lpstr>Hormonal bone diseases  </vt:lpstr>
      <vt:lpstr>Hormonal bone diseases  </vt:lpstr>
      <vt:lpstr>Hormonal bone diseases  </vt:lpstr>
      <vt:lpstr>Hormonal bone diseases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BONE DISEASES</dc:title>
  <dc:creator>Electronica CARE</dc:creator>
  <cp:lastModifiedBy>Electronica CARE</cp:lastModifiedBy>
  <cp:revision>86</cp:revision>
  <dcterms:created xsi:type="dcterms:W3CDTF">2020-03-08T13:04:28Z</dcterms:created>
  <dcterms:modified xsi:type="dcterms:W3CDTF">2020-03-16T19:54:52Z</dcterms:modified>
</cp:coreProperties>
</file>