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57"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135F3F8-9178-4488-A9F4-811E6C1234B1}">
          <p14:sldIdLst>
            <p14:sldId id="256"/>
            <p14:sldId id="264"/>
            <p14:sldId id="265"/>
            <p14:sldId id="266"/>
            <p14:sldId id="267"/>
            <p14:sldId id="268"/>
            <p14:sldId id="257"/>
            <p14:sldId id="258"/>
          </p14:sldIdLst>
        </p14:section>
        <p14:section name="Untitled Section" id="{0E6855F9-8DD1-4F94-B4E2-827C0EF0DFD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BD79154-CDA7-42A2-A265-115DB31B12F2}" type="datetimeFigureOut">
              <a:rPr lang="en-US" smtClean="0"/>
              <a:t>4/10/2020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F106DDE-E291-456D-852D-09D30816D5C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D79154-CDA7-42A2-A265-115DB31B12F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06DDE-E291-456D-852D-09D30816D5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D79154-CDA7-42A2-A265-115DB31B12F2}"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106DDE-E291-456D-852D-09D30816D5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BD79154-CDA7-42A2-A265-115DB31B12F2}" type="datetimeFigureOut">
              <a:rPr lang="en-US" smtClean="0"/>
              <a:t>4/10/2020</a:t>
            </a:fld>
            <a:endParaRPr lang="en-US"/>
          </a:p>
        </p:txBody>
      </p:sp>
      <p:sp>
        <p:nvSpPr>
          <p:cNvPr id="9" name="Slide Number Placeholder 8"/>
          <p:cNvSpPr>
            <a:spLocks noGrp="1"/>
          </p:cNvSpPr>
          <p:nvPr>
            <p:ph type="sldNum" sz="quarter" idx="15"/>
          </p:nvPr>
        </p:nvSpPr>
        <p:spPr/>
        <p:txBody>
          <a:bodyPr rtlCol="0"/>
          <a:lstStyle/>
          <a:p>
            <a:fld id="{AF106DDE-E291-456D-852D-09D30816D5C4}"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BD79154-CDA7-42A2-A265-115DB31B12F2}" type="datetimeFigureOut">
              <a:rPr lang="en-US" smtClean="0"/>
              <a:t>4/10/2020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F106DDE-E291-456D-852D-09D30816D5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BD79154-CDA7-42A2-A265-115DB31B12F2}"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106DDE-E291-456D-852D-09D30816D5C4}"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BD79154-CDA7-42A2-A265-115DB31B12F2}"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106DDE-E291-456D-852D-09D30816D5C4}"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BD79154-CDA7-42A2-A265-115DB31B12F2}" type="datetimeFigureOut">
              <a:rPr lang="en-US" smtClean="0"/>
              <a:t>4/10/2020</a:t>
            </a:fld>
            <a:endParaRPr lang="en-US"/>
          </a:p>
        </p:txBody>
      </p:sp>
      <p:sp>
        <p:nvSpPr>
          <p:cNvPr id="7" name="Slide Number Placeholder 6"/>
          <p:cNvSpPr>
            <a:spLocks noGrp="1"/>
          </p:cNvSpPr>
          <p:nvPr>
            <p:ph type="sldNum" sz="quarter" idx="11"/>
          </p:nvPr>
        </p:nvSpPr>
        <p:spPr/>
        <p:txBody>
          <a:bodyPr rtlCol="0"/>
          <a:lstStyle/>
          <a:p>
            <a:fld id="{AF106DDE-E291-456D-852D-09D30816D5C4}"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79154-CDA7-42A2-A265-115DB31B12F2}" type="datetimeFigureOut">
              <a:rPr lang="en-US" smtClean="0"/>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106DDE-E291-456D-852D-09D30816D5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BD79154-CDA7-42A2-A265-115DB31B12F2}" type="datetimeFigureOut">
              <a:rPr lang="en-US" smtClean="0"/>
              <a:t>4/10/2020</a:t>
            </a:fld>
            <a:endParaRPr lang="en-US"/>
          </a:p>
        </p:txBody>
      </p:sp>
      <p:sp>
        <p:nvSpPr>
          <p:cNvPr id="22" name="Slide Number Placeholder 21"/>
          <p:cNvSpPr>
            <a:spLocks noGrp="1"/>
          </p:cNvSpPr>
          <p:nvPr>
            <p:ph type="sldNum" sz="quarter" idx="15"/>
          </p:nvPr>
        </p:nvSpPr>
        <p:spPr/>
        <p:txBody>
          <a:bodyPr rtlCol="0"/>
          <a:lstStyle/>
          <a:p>
            <a:fld id="{AF106DDE-E291-456D-852D-09D30816D5C4}"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BD79154-CDA7-42A2-A265-115DB31B12F2}" type="datetimeFigureOut">
              <a:rPr lang="en-US" smtClean="0"/>
              <a:t>4/10/2020</a:t>
            </a:fld>
            <a:endParaRPr lang="en-US"/>
          </a:p>
        </p:txBody>
      </p:sp>
      <p:sp>
        <p:nvSpPr>
          <p:cNvPr id="18" name="Slide Number Placeholder 17"/>
          <p:cNvSpPr>
            <a:spLocks noGrp="1"/>
          </p:cNvSpPr>
          <p:nvPr>
            <p:ph type="sldNum" sz="quarter" idx="11"/>
          </p:nvPr>
        </p:nvSpPr>
        <p:spPr/>
        <p:txBody>
          <a:bodyPr rtlCol="0"/>
          <a:lstStyle/>
          <a:p>
            <a:fld id="{AF106DDE-E291-456D-852D-09D30816D5C4}"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BD79154-CDA7-42A2-A265-115DB31B12F2}" type="datetimeFigureOut">
              <a:rPr lang="en-US" smtClean="0"/>
              <a:t>4/10/2020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F106DDE-E291-456D-852D-09D30816D5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79634" y="2967335"/>
            <a:ext cx="184731" cy="923330"/>
          </a:xfrm>
          <a:prstGeom prst="rect">
            <a:avLst/>
          </a:prstGeom>
          <a:noFill/>
        </p:spPr>
        <p:txBody>
          <a:bodyPr wrap="none" lIns="91440" tIns="45720" rIns="91440" bIns="45720">
            <a:spAutoFit/>
          </a:bodyPr>
          <a:lstStyle/>
          <a:p>
            <a:pPr algn="ctr"/>
            <a:endParaRPr lang="en-US" sz="5400" b="1" cap="none" spc="300" dirty="0">
              <a:ln w="11430" cmpd="sng">
                <a:solidFill>
                  <a:sysClr val="windowText" lastClr="000000"/>
                </a:solidFill>
                <a:prstDash val="solid"/>
                <a:miter lim="800000"/>
              </a:ln>
              <a:solidFill>
                <a:schemeClr val="accent1">
                  <a:lumMod val="75000"/>
                </a:schemeClr>
              </a:solidFill>
              <a:effectLst>
                <a:glow rad="45500">
                  <a:schemeClr val="accent1">
                    <a:satMod val="220000"/>
                    <a:alpha val="35000"/>
                  </a:schemeClr>
                </a:glow>
              </a:effectLst>
            </a:endParaRPr>
          </a:p>
        </p:txBody>
      </p:sp>
      <p:sp>
        <p:nvSpPr>
          <p:cNvPr id="5" name="Rectangle 4"/>
          <p:cNvSpPr/>
          <p:nvPr/>
        </p:nvSpPr>
        <p:spPr>
          <a:xfrm>
            <a:off x="1828800" y="990600"/>
            <a:ext cx="6345006" cy="3416320"/>
          </a:xfrm>
          <a:prstGeom prst="rect">
            <a:avLst/>
          </a:prstGeom>
          <a:noFill/>
        </p:spPr>
        <p:txBody>
          <a:bodyPr wrap="none" lIns="91440" tIns="45720" rIns="91440" bIns="45720">
            <a:spAutoFit/>
          </a:bodyPr>
          <a:lstStyle/>
          <a:p>
            <a:pPr algn="ctr"/>
            <a:r>
              <a:rPr lang="ar-AE"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سكشن مناهج بحث </a:t>
            </a:r>
          </a:p>
          <a:p>
            <a:pPr algn="ctr"/>
            <a:r>
              <a:rPr lang="ar-AE"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قسم الإذاعة والتلفزيون </a:t>
            </a:r>
          </a:p>
          <a:p>
            <a:pPr algn="ctr"/>
            <a:r>
              <a:rPr lang="ar-AE"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الفرقة الثالثة </a:t>
            </a:r>
          </a:p>
          <a:p>
            <a:pPr algn="ctr"/>
            <a:r>
              <a:rPr lang="ar-AE"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م-آلاء بهاء الدين</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2619951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484565">
            <a:off x="1851644" y="1421375"/>
            <a:ext cx="4765717" cy="923330"/>
          </a:xfrm>
          <a:prstGeom prst="rect">
            <a:avLst/>
          </a:prstGeom>
          <a:noFill/>
        </p:spPr>
        <p:txBody>
          <a:bodyPr wrap="square" lIns="91440" tIns="45720" rIns="91440" bIns="45720">
            <a:spAutoFit/>
          </a:bodyPr>
          <a:lstStyle/>
          <a:p>
            <a:pPr algn="ctr"/>
            <a:r>
              <a:rPr lang="ar-AE"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التوثيق العلمي </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9218" name="Picture 2" descr="عن الصحة والماء.. عناوين مشروع البحث للصف الرابع الابتدائي - أي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0064" y="3045644"/>
            <a:ext cx="5172075" cy="28098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130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7467600" cy="4873752"/>
          </a:xfrm>
        </p:spPr>
        <p:txBody>
          <a:bodyPr/>
          <a:lstStyle/>
          <a:p>
            <a:pPr algn="r" rtl="1"/>
            <a:r>
              <a:rPr lang="ar-AE" sz="2800" b="1" dirty="0">
                <a:latin typeface="A Massir Ballpoint" pitchFamily="2" charset="-78"/>
                <a:cs typeface="A Massir Ballpoint" pitchFamily="2" charset="-78"/>
              </a:rPr>
              <a:t>يمكن تعريف مفهوم توثيق المراجع بأنه: "المحافظة على مجهودات الآخرين، من خلال الإشارة إلى مؤلف المصدر الذي تتم الاستعانة به عند أداء منهج البحث العلمي".</a:t>
            </a:r>
          </a:p>
          <a:p>
            <a:pPr algn="r" rtl="1"/>
            <a:endParaRPr lang="ar-AE" dirty="0"/>
          </a:p>
          <a:p>
            <a:pPr algn="r" rtl="1"/>
            <a:r>
              <a:rPr lang="ar-AE" dirty="0">
                <a:solidFill>
                  <a:srgbClr val="FF0000"/>
                </a:solidFill>
                <a:latin typeface="A Massir Ballpoint" pitchFamily="2" charset="-78"/>
                <a:cs typeface="A Massir Ballpoint" pitchFamily="2" charset="-78"/>
              </a:rPr>
              <a:t>أهمية توثيق في كتابة البحث العلمي:</a:t>
            </a:r>
          </a:p>
          <a:p>
            <a:pPr algn="r" rtl="1"/>
            <a:r>
              <a:rPr lang="ar-AE" dirty="0">
                <a:latin typeface="A Massir Ballpoint" pitchFamily="2" charset="-78"/>
                <a:cs typeface="A Massir Ballpoint" pitchFamily="2" charset="-78"/>
              </a:rPr>
              <a:t>·  تُعدُّ المراجع والمصادر بمثابة الأوعية التي تتضمن كل المعارف والمعلومات التي يتطلع إليها الباحث؛ من أجل تنفيذ العمل الخاص به، وإثراء البحث العلمي بالأسلوب الموضوعي المنهجي السليم، وتتميز المراجع بإمكانية استنباط الإجابات المتعلقة بالأسئلة المطروحة من قبل الباحث العلمي عن طريقها، وتتميز المراجع بدقة الأفكار الخاصة بها في حالة قيام المؤلف بوضع المادة العلمية في المرجع بالجودة المطلوبة</a:t>
            </a:r>
            <a:r>
              <a:rPr lang="ar-AE" dirty="0"/>
              <a:t>.</a:t>
            </a:r>
            <a:endParaRPr lang="en-US" dirty="0"/>
          </a:p>
        </p:txBody>
      </p:sp>
    </p:spTree>
    <p:extLst>
      <p:ext uri="{BB962C8B-B14F-4D97-AF65-F5344CB8AC3E}">
        <p14:creationId xmlns:p14="http://schemas.microsoft.com/office/powerpoint/2010/main" val="3206809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85800" y="609600"/>
            <a:ext cx="7467600" cy="2895600"/>
          </a:xfrm>
        </p:spPr>
        <p:txBody>
          <a:bodyPr/>
          <a:lstStyle/>
          <a:p>
            <a:pPr indent="-304800" algn="just" rtl="1"/>
            <a:r>
              <a:rPr lang="ar-EG" b="1" dirty="0">
                <a:solidFill>
                  <a:srgbClr val="FF0000"/>
                </a:solidFill>
                <a:latin typeface="A Massir Ballpoint" pitchFamily="2" charset="-78"/>
                <a:cs typeface="A Massir Ballpoint" pitchFamily="2" charset="-78"/>
              </a:rPr>
              <a:t>سابعاً- توثيق مقال منشور بمجلة علمية أو بحث علمي بنظام </a:t>
            </a:r>
            <a:r>
              <a:rPr lang="en-US" b="1" dirty="0" err="1">
                <a:solidFill>
                  <a:srgbClr val="FF0000"/>
                </a:solidFill>
                <a:latin typeface="A Massir Ballpoint" pitchFamily="2" charset="-78"/>
                <a:cs typeface="A Massir Ballpoint" pitchFamily="2" charset="-78"/>
              </a:rPr>
              <a:t>A</a:t>
            </a:r>
            <a:r>
              <a:rPr lang="en-US" b="1" dirty="0" err="1" smtClean="0">
                <a:solidFill>
                  <a:srgbClr val="FF0000"/>
                </a:solidFill>
                <a:latin typeface="A Massir Ballpoint" pitchFamily="2" charset="-78"/>
                <a:cs typeface="A Massir Ballpoint" pitchFamily="2" charset="-78"/>
              </a:rPr>
              <a:t>pa</a:t>
            </a:r>
            <a:r>
              <a:rPr lang="en-US" b="1" dirty="0">
                <a:solidFill>
                  <a:srgbClr val="FF0000"/>
                </a:solidFill>
                <a:latin typeface="A Massir Ballpoint" pitchFamily="2" charset="-78"/>
                <a:cs typeface="A Massir Ballpoint" pitchFamily="2" charset="-78"/>
              </a:rPr>
              <a:t> :-</a:t>
            </a:r>
            <a:endParaRPr lang="en-US" dirty="0">
              <a:solidFill>
                <a:srgbClr val="212529"/>
              </a:solidFill>
              <a:latin typeface="A Massir Ballpoint" pitchFamily="2" charset="-78"/>
              <a:cs typeface="A Massir Ballpoint" pitchFamily="2" charset="-78"/>
            </a:endParaRPr>
          </a:p>
          <a:p>
            <a:pPr indent="-304800" algn="just" rtl="1"/>
            <a:r>
              <a:rPr lang="ar-EG" b="1" dirty="0" smtClean="0">
                <a:solidFill>
                  <a:srgbClr val="212529"/>
                </a:solidFill>
                <a:latin typeface="Tajawal"/>
                <a:cs typeface="Traditional Arabic"/>
              </a:rPr>
              <a:t>الاسم </a:t>
            </a:r>
            <a:r>
              <a:rPr lang="ar-EG" b="1" dirty="0">
                <a:solidFill>
                  <a:srgbClr val="212529"/>
                </a:solidFill>
                <a:latin typeface="Tajawal"/>
                <a:cs typeface="Traditional Arabic"/>
              </a:rPr>
              <a:t>الأخير للكاتب، الحرف الأول من الاسم الأول.. (تاريخ النشر). عنوان المؤلف العلمي بخط عادي. </a:t>
            </a:r>
            <a:r>
              <a:rPr lang="ar-EG" b="1" i="1" dirty="0">
                <a:solidFill>
                  <a:srgbClr val="212529"/>
                </a:solidFill>
                <a:latin typeface="Tajawal"/>
                <a:cs typeface="Tajawal"/>
              </a:rPr>
              <a:t>اسم المجلة العلمية بخط مائل</a:t>
            </a:r>
            <a:r>
              <a:rPr lang="ar-EG" b="1" dirty="0">
                <a:solidFill>
                  <a:srgbClr val="212529"/>
                </a:solidFill>
                <a:latin typeface="Tajawal"/>
                <a:cs typeface="Traditional Arabic"/>
              </a:rPr>
              <a:t>, </a:t>
            </a:r>
            <a:r>
              <a:rPr lang="ar-EG" b="1" i="1" dirty="0">
                <a:solidFill>
                  <a:srgbClr val="212529"/>
                </a:solidFill>
                <a:latin typeface="Tajawal"/>
                <a:cs typeface="Tajawal"/>
              </a:rPr>
              <a:t>حجم العدد</a:t>
            </a:r>
            <a:r>
              <a:rPr lang="ar-EG" b="1" dirty="0">
                <a:solidFill>
                  <a:srgbClr val="212529"/>
                </a:solidFill>
                <a:latin typeface="Tajawal"/>
                <a:cs typeface="Traditional Arabic"/>
              </a:rPr>
              <a:t>, رقم الصفحة</a:t>
            </a:r>
            <a:r>
              <a:rPr lang="ar-EG" b="1" dirty="0">
                <a:solidFill>
                  <a:srgbClr val="212529"/>
                </a:solidFill>
                <a:latin typeface="Traditional Arabic"/>
              </a:rPr>
              <a:t>.</a:t>
            </a:r>
            <a:endParaRPr lang="ar-EG" b="1" dirty="0">
              <a:solidFill>
                <a:srgbClr val="212529"/>
              </a:solidFill>
              <a:latin typeface="Tajawal"/>
            </a:endParaRPr>
          </a:p>
          <a:p>
            <a:pPr algn="r"/>
            <a:endParaRPr lang="en-US" dirty="0"/>
          </a:p>
        </p:txBody>
      </p:sp>
      <p:sp>
        <p:nvSpPr>
          <p:cNvPr id="5" name="Rectangle 4"/>
          <p:cNvSpPr/>
          <p:nvPr/>
        </p:nvSpPr>
        <p:spPr>
          <a:xfrm>
            <a:off x="685800" y="2971800"/>
            <a:ext cx="7543800" cy="1569660"/>
          </a:xfrm>
          <a:prstGeom prst="rect">
            <a:avLst/>
          </a:prstGeom>
        </p:spPr>
        <p:txBody>
          <a:bodyPr wrap="square">
            <a:spAutoFit/>
          </a:bodyPr>
          <a:lstStyle/>
          <a:p>
            <a:pPr indent="-304800" algn="just" rtl="1"/>
            <a:r>
              <a:rPr lang="ar-EG" sz="2400" b="1" i="0" u="none" strike="noStrike" dirty="0" smtClean="0">
                <a:solidFill>
                  <a:srgbClr val="FF0000"/>
                </a:solidFill>
                <a:effectLst/>
                <a:latin typeface="A Massir Ballpoint" pitchFamily="2" charset="-78"/>
                <a:cs typeface="A Massir Ballpoint" pitchFamily="2" charset="-78"/>
              </a:rPr>
              <a:t>ثامناً- توثيق مقال منشور بجريدة أخبار بنظام </a:t>
            </a:r>
            <a:r>
              <a:rPr lang="en-US" sz="2400" b="1" i="0" u="none" strike="noStrike" dirty="0" err="1" smtClean="0">
                <a:solidFill>
                  <a:srgbClr val="FF0000"/>
                </a:solidFill>
                <a:effectLst/>
                <a:latin typeface="A Massir Ballpoint" pitchFamily="2" charset="-78"/>
                <a:cs typeface="A Massir Ballpoint" pitchFamily="2" charset="-78"/>
              </a:rPr>
              <a:t>apa</a:t>
            </a:r>
            <a:r>
              <a:rPr lang="en-US" sz="2400" b="1" i="0" u="none" strike="noStrike" dirty="0" smtClean="0">
                <a:solidFill>
                  <a:srgbClr val="FF0000"/>
                </a:solidFill>
                <a:effectLst/>
                <a:latin typeface="A Massir Ballpoint" pitchFamily="2" charset="-78"/>
                <a:cs typeface="A Massir Ballpoint" pitchFamily="2" charset="-78"/>
              </a:rPr>
              <a:t> :-</a:t>
            </a:r>
            <a:endParaRPr lang="en-US" sz="2400" b="0" i="0" u="none" strike="noStrike" dirty="0" smtClean="0">
              <a:solidFill>
                <a:srgbClr val="212529"/>
              </a:solidFill>
              <a:effectLst/>
              <a:latin typeface="A Massir Ballpoint" pitchFamily="2" charset="-78"/>
              <a:cs typeface="A Massir Ballpoint" pitchFamily="2" charset="-78"/>
            </a:endParaRPr>
          </a:p>
          <a:p>
            <a:pPr indent="-304800" algn="just" rtl="1"/>
            <a:r>
              <a:rPr lang="ar-EG" sz="2400" b="1" i="0" u="none" strike="noStrike" dirty="0" smtClean="0">
                <a:solidFill>
                  <a:srgbClr val="212529"/>
                </a:solidFill>
                <a:effectLst/>
                <a:latin typeface="Tajawal"/>
                <a:cs typeface="Traditional Arabic"/>
              </a:rPr>
              <a:t>الاسم الأخير للكاتب، الحرف الأول من الاسم الأول.. (تاريخ النشر). عنوان المؤلف العلمي بخط. (المحررون بنفس طريقة كتابة اسم المؤلف), </a:t>
            </a:r>
            <a:r>
              <a:rPr lang="ar-EG" sz="2400" b="1" i="1" u="none" strike="noStrike" dirty="0" smtClean="0">
                <a:solidFill>
                  <a:srgbClr val="212529"/>
                </a:solidFill>
                <a:effectLst/>
                <a:latin typeface="Tajawal"/>
                <a:cs typeface="Tajawal"/>
              </a:rPr>
              <a:t>اسم الجريدة</a:t>
            </a:r>
            <a:r>
              <a:rPr lang="ar-EG" sz="2400" b="1" i="0" u="none" strike="noStrike" dirty="0" smtClean="0">
                <a:solidFill>
                  <a:srgbClr val="212529"/>
                </a:solidFill>
                <a:effectLst/>
                <a:latin typeface="Tajawal"/>
                <a:cs typeface="Traditional Arabic"/>
              </a:rPr>
              <a:t> , ص رقم الصفحة</a:t>
            </a:r>
            <a:r>
              <a:rPr lang="ar-EG" sz="2400" b="1" i="0" u="none" strike="noStrike" dirty="0" smtClean="0">
                <a:solidFill>
                  <a:srgbClr val="212529"/>
                </a:solidFill>
                <a:effectLst/>
                <a:latin typeface="Traditional Arabic"/>
              </a:rPr>
              <a:t>.</a:t>
            </a:r>
            <a:endParaRPr lang="ar-EG" sz="2400" b="1" i="0" u="none" strike="noStrike" dirty="0">
              <a:solidFill>
                <a:srgbClr val="212529"/>
              </a:solidFill>
              <a:effectLst/>
              <a:latin typeface="Tajawal"/>
            </a:endParaRPr>
          </a:p>
        </p:txBody>
      </p:sp>
      <p:pic>
        <p:nvPicPr>
          <p:cNvPr id="6"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838200" y="5410200"/>
            <a:ext cx="609600" cy="609600"/>
          </a:xfrm>
          <a:prstGeom prst="rect">
            <a:avLst/>
          </a:prstGeom>
        </p:spPr>
      </p:pic>
    </p:spTree>
    <p:extLst>
      <p:ext uri="{BB962C8B-B14F-4D97-AF65-F5344CB8AC3E}">
        <p14:creationId xmlns:p14="http://schemas.microsoft.com/office/powerpoint/2010/main" val="35593946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9969" fill="hold"/>
                                        <p:tgtEl>
                                          <p:spTgt spid="6"/>
                                        </p:tgtEl>
                                      </p:cBhvr>
                                    </p:cmd>
                                  </p:childTnLst>
                                </p:cTn>
                              </p:par>
                            </p:childTnLst>
                          </p:cTn>
                        </p:par>
                      </p:childTnLst>
                    </p:cTn>
                  </p:par>
                </p:childTnLst>
              </p:cTn>
              <p:nextCondLst>
                <p:cond evt="onClick" delay="0">
                  <p:tgtEl>
                    <p:spTgt spid="6"/>
                  </p:tgtEl>
                </p:cond>
              </p:nextCondLst>
            </p:seq>
            <p:audio>
              <p:cMediaNode vol="80000">
                <p:cTn id="7" fill="hold" display="0">
                  <p:stCondLst>
                    <p:cond delay="indefinite"/>
                  </p:stCondLst>
                  <p:endCondLst>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6527" y="457200"/>
            <a:ext cx="7467600" cy="2743200"/>
          </a:xfrm>
        </p:spPr>
        <p:txBody>
          <a:bodyPr>
            <a:noAutofit/>
          </a:bodyPr>
          <a:lstStyle/>
          <a:p>
            <a:pPr indent="-304800" algn="just" rtl="1"/>
            <a:r>
              <a:rPr lang="ar-EG" sz="2800" b="1" dirty="0" smtClean="0">
                <a:solidFill>
                  <a:srgbClr val="FF0000"/>
                </a:solidFill>
                <a:latin typeface="A Massir Ballpoint" pitchFamily="2" charset="-78"/>
                <a:cs typeface="A Massir Ballpoint" pitchFamily="2" charset="-78"/>
              </a:rPr>
              <a:t>- </a:t>
            </a:r>
            <a:r>
              <a:rPr lang="ar-EG" sz="2800" b="1" dirty="0">
                <a:solidFill>
                  <a:srgbClr val="FF0000"/>
                </a:solidFill>
                <a:latin typeface="A Massir Ballpoint" pitchFamily="2" charset="-78"/>
                <a:cs typeface="A Massir Ballpoint" pitchFamily="2" charset="-78"/>
              </a:rPr>
              <a:t>توثيق تقرير بنظام </a:t>
            </a:r>
            <a:r>
              <a:rPr lang="en-US" sz="2800" b="1" dirty="0" err="1">
                <a:solidFill>
                  <a:srgbClr val="FF0000"/>
                </a:solidFill>
                <a:latin typeface="A Massir Ballpoint" pitchFamily="2" charset="-78"/>
                <a:cs typeface="A Massir Ballpoint" pitchFamily="2" charset="-78"/>
              </a:rPr>
              <a:t>A</a:t>
            </a:r>
            <a:r>
              <a:rPr lang="en-US" sz="2800" b="1" dirty="0" err="1" smtClean="0">
                <a:solidFill>
                  <a:srgbClr val="FF0000"/>
                </a:solidFill>
                <a:latin typeface="A Massir Ballpoint" pitchFamily="2" charset="-78"/>
                <a:cs typeface="A Massir Ballpoint" pitchFamily="2" charset="-78"/>
              </a:rPr>
              <a:t>pa</a:t>
            </a:r>
            <a:r>
              <a:rPr lang="en-US" sz="2800" b="1" dirty="0">
                <a:solidFill>
                  <a:srgbClr val="FF0000"/>
                </a:solidFill>
                <a:latin typeface="A Massir Ballpoint" pitchFamily="2" charset="-78"/>
                <a:cs typeface="A Massir Ballpoint" pitchFamily="2" charset="-78"/>
              </a:rPr>
              <a:t> :-</a:t>
            </a:r>
            <a:endParaRPr lang="en-US" sz="2800" dirty="0">
              <a:solidFill>
                <a:srgbClr val="212529"/>
              </a:solidFill>
              <a:latin typeface="A Massir Ballpoint" pitchFamily="2" charset="-78"/>
              <a:cs typeface="A Massir Ballpoint" pitchFamily="2" charset="-78"/>
            </a:endParaRPr>
          </a:p>
          <a:p>
            <a:pPr indent="-304800" algn="just" rtl="1"/>
            <a:r>
              <a:rPr lang="ar-EG" b="1" dirty="0" smtClean="0">
                <a:solidFill>
                  <a:srgbClr val="212529"/>
                </a:solidFill>
                <a:latin typeface="Tajawal"/>
                <a:cs typeface="Traditional Arabic"/>
              </a:rPr>
              <a:t>الاسم </a:t>
            </a:r>
            <a:r>
              <a:rPr lang="ar-EG" b="1" dirty="0">
                <a:solidFill>
                  <a:srgbClr val="212529"/>
                </a:solidFill>
                <a:latin typeface="Tajawal"/>
                <a:cs typeface="Traditional Arabic"/>
              </a:rPr>
              <a:t>الأخير للكاتب، الحرف الأول من الاسم الأول.. (تاريخ النشر). </a:t>
            </a:r>
            <a:r>
              <a:rPr lang="ar-EG" b="1" i="1" dirty="0">
                <a:solidFill>
                  <a:srgbClr val="212529"/>
                </a:solidFill>
                <a:latin typeface="Tajawal"/>
                <a:cs typeface="Tajawal"/>
              </a:rPr>
              <a:t>عنوان المؤلف العلمي بخط مائل</a:t>
            </a:r>
            <a:r>
              <a:rPr lang="ar-EG" b="1" dirty="0">
                <a:solidFill>
                  <a:srgbClr val="212529"/>
                </a:solidFill>
                <a:latin typeface="Tajawal"/>
                <a:cs typeface="Traditional Arabic"/>
              </a:rPr>
              <a:t> (رقم الطبعة). (المحررون بنفس طريقة كتابة اسم المؤلف) </a:t>
            </a:r>
            <a:r>
              <a:rPr lang="ar-EG" b="1" dirty="0" smtClean="0">
                <a:solidFill>
                  <a:srgbClr val="212529"/>
                </a:solidFill>
                <a:latin typeface="Tajawal"/>
                <a:cs typeface="Traditional Arabic"/>
              </a:rPr>
              <a:t>(العدد</a:t>
            </a:r>
            <a:r>
              <a:rPr lang="ar-EG" b="1" dirty="0">
                <a:solidFill>
                  <a:srgbClr val="212529"/>
                </a:solidFill>
                <a:latin typeface="Tajawal"/>
                <a:cs typeface="Traditional Arabic"/>
              </a:rPr>
              <a:t>). المدينة, الدولة: </a:t>
            </a:r>
            <a:r>
              <a:rPr lang="ar-EG" b="1" dirty="0" smtClean="0">
                <a:solidFill>
                  <a:srgbClr val="212529"/>
                </a:solidFill>
                <a:latin typeface="Tajawal"/>
                <a:cs typeface="Traditional Arabic"/>
              </a:rPr>
              <a:t>الناشر</a:t>
            </a:r>
            <a:r>
              <a:rPr lang="ar-AE" b="1" dirty="0" smtClean="0">
                <a:solidFill>
                  <a:srgbClr val="212529"/>
                </a:solidFill>
                <a:latin typeface="Traditional Arabic"/>
              </a:rPr>
              <a:t>،ص</a:t>
            </a:r>
            <a:endParaRPr lang="ar-EG" b="1" dirty="0">
              <a:solidFill>
                <a:srgbClr val="212529"/>
              </a:solidFill>
              <a:latin typeface="Tajawal"/>
            </a:endParaRPr>
          </a:p>
          <a:p>
            <a:pPr algn="r"/>
            <a:endParaRPr lang="en-US" dirty="0"/>
          </a:p>
        </p:txBody>
      </p:sp>
      <p:sp>
        <p:nvSpPr>
          <p:cNvPr id="4" name="Rectangle 3"/>
          <p:cNvSpPr/>
          <p:nvPr/>
        </p:nvSpPr>
        <p:spPr>
          <a:xfrm>
            <a:off x="852055" y="2514600"/>
            <a:ext cx="7239000" cy="2739211"/>
          </a:xfrm>
          <a:prstGeom prst="rect">
            <a:avLst/>
          </a:prstGeom>
        </p:spPr>
        <p:txBody>
          <a:bodyPr wrap="square">
            <a:spAutoFit/>
          </a:bodyPr>
          <a:lstStyle/>
          <a:p>
            <a:pPr indent="-304800" algn="just" rtl="1"/>
            <a:r>
              <a:rPr lang="ar-EG" sz="2800" b="1" i="0" u="none" strike="noStrike" dirty="0" smtClean="0">
                <a:solidFill>
                  <a:srgbClr val="FF0000"/>
                </a:solidFill>
                <a:effectLst/>
                <a:latin typeface="A Massir Ballpoint" pitchFamily="2" charset="-78"/>
                <a:cs typeface="A Massir Ballpoint" pitchFamily="2" charset="-78"/>
              </a:rPr>
              <a:t>- توثيق رسالة جامعية بنظام </a:t>
            </a:r>
            <a:r>
              <a:rPr lang="en-US" sz="2800" b="1" i="0" u="none" strike="noStrike" dirty="0" err="1" smtClean="0">
                <a:solidFill>
                  <a:srgbClr val="FF0000"/>
                </a:solidFill>
                <a:effectLst/>
                <a:latin typeface="A Massir Ballpoint" pitchFamily="2" charset="-78"/>
                <a:cs typeface="A Massir Ballpoint" pitchFamily="2" charset="-78"/>
              </a:rPr>
              <a:t>Apa</a:t>
            </a:r>
            <a:r>
              <a:rPr lang="en-US" sz="2800" b="1" i="0" u="none" strike="noStrike" dirty="0" smtClean="0">
                <a:solidFill>
                  <a:srgbClr val="FF0000"/>
                </a:solidFill>
                <a:effectLst/>
                <a:latin typeface="A Massir Ballpoint" pitchFamily="2" charset="-78"/>
                <a:cs typeface="A Massir Ballpoint" pitchFamily="2" charset="-78"/>
              </a:rPr>
              <a:t> :-</a:t>
            </a:r>
            <a:endParaRPr lang="en-US" sz="2800" b="0" i="0" u="none" strike="noStrike" dirty="0" smtClean="0">
              <a:solidFill>
                <a:srgbClr val="212529"/>
              </a:solidFill>
              <a:effectLst/>
              <a:latin typeface="A Massir Ballpoint" pitchFamily="2" charset="-78"/>
              <a:cs typeface="A Massir Ballpoint" pitchFamily="2" charset="-78"/>
            </a:endParaRPr>
          </a:p>
          <a:p>
            <a:pPr indent="-304800" algn="just" rtl="1"/>
            <a:r>
              <a:rPr lang="ar-EG" sz="2400" b="0" i="0" u="none" strike="noStrike" dirty="0" smtClean="0">
                <a:solidFill>
                  <a:srgbClr val="212529"/>
                </a:solidFill>
                <a:effectLst/>
                <a:latin typeface="Tajawal"/>
                <a:cs typeface="Traditional Arabic"/>
              </a:rPr>
              <a:t>الاسم الأخير للكاتب، الحرف الأول من الاسم الأول.. (تاريخ النشر). </a:t>
            </a:r>
            <a:r>
              <a:rPr lang="ar-EG" sz="2400" b="0" i="1" u="none" strike="noStrike" dirty="0" smtClean="0">
                <a:solidFill>
                  <a:srgbClr val="212529"/>
                </a:solidFill>
                <a:effectLst/>
                <a:latin typeface="Tajawal"/>
                <a:cs typeface="Tajawal"/>
              </a:rPr>
              <a:t>عنوان المؤلف العلمي بخط مائل</a:t>
            </a:r>
            <a:r>
              <a:rPr lang="ar-EG" sz="2400" b="0" i="0" u="none" strike="noStrike" dirty="0" smtClean="0">
                <a:solidFill>
                  <a:srgbClr val="212529"/>
                </a:solidFill>
                <a:effectLst/>
                <a:latin typeface="Tajawal"/>
                <a:cs typeface="Traditional Arabic"/>
              </a:rPr>
              <a:t> (رقم الطبعة). (المحررون بنفس طريقة كتابة اسم المؤلف). الناشر, المدينة, الدولة</a:t>
            </a:r>
            <a:r>
              <a:rPr lang="ar-AE" sz="2400" dirty="0" smtClean="0">
                <a:solidFill>
                  <a:srgbClr val="212529"/>
                </a:solidFill>
                <a:latin typeface="Traditional Arabic"/>
              </a:rPr>
              <a:t>،ص</a:t>
            </a:r>
            <a:endParaRPr lang="ar-AE" sz="2400" b="0" i="0" u="none" strike="noStrike" dirty="0" smtClean="0">
              <a:solidFill>
                <a:srgbClr val="212529"/>
              </a:solidFill>
              <a:effectLst/>
              <a:latin typeface="Traditional Arabic"/>
            </a:endParaRPr>
          </a:p>
          <a:p>
            <a:pPr indent="-304800" algn="just" rtl="1"/>
            <a:r>
              <a:rPr lang="ar-EG" sz="2400" b="0" i="0" u="none" strike="noStrike" dirty="0" smtClean="0">
                <a:solidFill>
                  <a:srgbClr val="212529"/>
                </a:solidFill>
                <a:effectLst/>
                <a:latin typeface="Tajawal"/>
              </a:rPr>
              <a:t>توثيق المراجع لرسائل الدكتوراه أو الماجستير غير المنشورة:</a:t>
            </a:r>
          </a:p>
          <a:p>
            <a:pPr indent="-304800" algn="just" rtl="1"/>
            <a:r>
              <a:rPr lang="ar-EG" sz="2400" b="1" i="0" u="none" strike="noStrike" dirty="0" smtClean="0">
                <a:solidFill>
                  <a:srgbClr val="FF0000"/>
                </a:solidFill>
                <a:effectLst/>
                <a:latin typeface="A Massir Ballpoint" pitchFamily="2" charset="-78"/>
                <a:cs typeface="A Massir Ballpoint" pitchFamily="2" charset="-78"/>
              </a:rPr>
              <a:t>مثال: عبد الرحمن، جمال (2016)، دور الخدمة الاجتماعية في البيئة المدرسية، رسالة ماجستير غير منشورة، جامعة طنطا، الغربية، جمهورية مصر العربية</a:t>
            </a:r>
            <a:endParaRPr lang="ar-EG" sz="2400" b="1" i="0" u="none" strike="noStrike" dirty="0">
              <a:solidFill>
                <a:srgbClr val="FF0000"/>
              </a:solidFill>
              <a:effectLst/>
              <a:latin typeface="A Massir Ballpoint" pitchFamily="2" charset="-78"/>
              <a:cs typeface="A Massir Ballpoint" pitchFamily="2" charset="-78"/>
            </a:endParaRPr>
          </a:p>
        </p:txBody>
      </p:sp>
    </p:spTree>
    <p:extLst>
      <p:ext uri="{BB962C8B-B14F-4D97-AF65-F5344CB8AC3E}">
        <p14:creationId xmlns:p14="http://schemas.microsoft.com/office/powerpoint/2010/main" val="826317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7467600" cy="2590800"/>
          </a:xfrm>
        </p:spPr>
        <p:txBody>
          <a:bodyPr/>
          <a:lstStyle/>
          <a:p>
            <a:pPr indent="-304800" algn="just" rtl="1"/>
            <a:r>
              <a:rPr lang="ar-EG" sz="2800" b="1" dirty="0" smtClean="0">
                <a:solidFill>
                  <a:srgbClr val="FF0000"/>
                </a:solidFill>
                <a:latin typeface="A Massir Ballpoint" pitchFamily="2" charset="-78"/>
                <a:cs typeface="A Massir Ballpoint" pitchFamily="2" charset="-78"/>
              </a:rPr>
              <a:t>توثيق </a:t>
            </a:r>
            <a:r>
              <a:rPr lang="ar-EG" sz="2800" b="1" dirty="0">
                <a:solidFill>
                  <a:srgbClr val="FF0000"/>
                </a:solidFill>
                <a:latin typeface="A Massir Ballpoint" pitchFamily="2" charset="-78"/>
                <a:cs typeface="A Massir Ballpoint" pitchFamily="2" charset="-78"/>
              </a:rPr>
              <a:t>صفحة على الإنترنت بنظام </a:t>
            </a:r>
            <a:r>
              <a:rPr lang="en-US" sz="2800" b="1" dirty="0" err="1" smtClean="0">
                <a:solidFill>
                  <a:srgbClr val="FF0000"/>
                </a:solidFill>
                <a:latin typeface="A Massir Ballpoint" pitchFamily="2" charset="-78"/>
                <a:cs typeface="A Massir Ballpoint" pitchFamily="2" charset="-78"/>
              </a:rPr>
              <a:t>Apa</a:t>
            </a:r>
            <a:r>
              <a:rPr lang="en-US" sz="2800" b="1" dirty="0">
                <a:solidFill>
                  <a:srgbClr val="FF0000"/>
                </a:solidFill>
                <a:latin typeface="A Massir Ballpoint" pitchFamily="2" charset="-78"/>
                <a:cs typeface="A Massir Ballpoint" pitchFamily="2" charset="-78"/>
              </a:rPr>
              <a:t> :-</a:t>
            </a:r>
            <a:endParaRPr lang="en-US" sz="2800" dirty="0">
              <a:solidFill>
                <a:srgbClr val="212529"/>
              </a:solidFill>
              <a:latin typeface="A Massir Ballpoint" pitchFamily="2" charset="-78"/>
              <a:cs typeface="A Massir Ballpoint" pitchFamily="2" charset="-78"/>
            </a:endParaRPr>
          </a:p>
          <a:p>
            <a:pPr indent="-304800" algn="just" rtl="1"/>
            <a:r>
              <a:rPr lang="ar-AE" b="1" dirty="0" smtClean="0">
                <a:solidFill>
                  <a:srgbClr val="212529"/>
                </a:solidFill>
                <a:latin typeface="Tajawal"/>
                <a:cs typeface="Traditional Arabic"/>
              </a:rPr>
              <a:t>اسم كاتب المقال</a:t>
            </a:r>
            <a:r>
              <a:rPr lang="ar-EG" b="1" dirty="0" smtClean="0">
                <a:solidFill>
                  <a:srgbClr val="212529"/>
                </a:solidFill>
                <a:latin typeface="Tajawal"/>
                <a:cs typeface="Traditional Arabic"/>
              </a:rPr>
              <a:t>. </a:t>
            </a:r>
            <a:r>
              <a:rPr lang="ar-EG" b="1" dirty="0">
                <a:solidFill>
                  <a:srgbClr val="212529"/>
                </a:solidFill>
                <a:latin typeface="Tajawal"/>
                <a:cs typeface="Traditional Arabic"/>
              </a:rPr>
              <a:t>(تاريخ النشر). عنوان </a:t>
            </a:r>
            <a:r>
              <a:rPr lang="ar-AE" b="1" dirty="0" smtClean="0">
                <a:solidFill>
                  <a:srgbClr val="212529"/>
                </a:solidFill>
                <a:latin typeface="Tajawal"/>
                <a:cs typeface="Traditional Arabic"/>
              </a:rPr>
              <a:t>المقال المنشور</a:t>
            </a:r>
            <a:r>
              <a:rPr lang="ar-AE" b="1" dirty="0">
                <a:solidFill>
                  <a:srgbClr val="212529"/>
                </a:solidFill>
                <a:latin typeface="Tajawal"/>
                <a:cs typeface="Traditional Arabic"/>
              </a:rPr>
              <a:t>،</a:t>
            </a:r>
            <a:r>
              <a:rPr lang="ar-EG" b="1" dirty="0" smtClean="0">
                <a:solidFill>
                  <a:srgbClr val="212529"/>
                </a:solidFill>
                <a:latin typeface="Tajawal"/>
                <a:cs typeface="Traditional Arabic"/>
              </a:rPr>
              <a:t> </a:t>
            </a:r>
            <a:r>
              <a:rPr lang="ar-EG" b="1" dirty="0">
                <a:solidFill>
                  <a:srgbClr val="212529"/>
                </a:solidFill>
                <a:latin typeface="Tajawal"/>
                <a:cs typeface="Traditional Arabic"/>
              </a:rPr>
              <a:t>استرجع في تاريخ الدخول للموقع من عنوان الموقع </a:t>
            </a:r>
            <a:r>
              <a:rPr lang="ar-EG" b="1" dirty="0" smtClean="0">
                <a:solidFill>
                  <a:srgbClr val="212529"/>
                </a:solidFill>
                <a:latin typeface="Tajawal"/>
                <a:cs typeface="Traditional Arabic"/>
              </a:rPr>
              <a:t>الإلكتروني</a:t>
            </a:r>
            <a:r>
              <a:rPr lang="ar-AE" b="1" dirty="0" smtClean="0">
                <a:solidFill>
                  <a:srgbClr val="212529"/>
                </a:solidFill>
                <a:latin typeface="Tajawal"/>
                <a:cs typeface="Traditional Arabic"/>
              </a:rPr>
              <a:t>،الصفحة.</a:t>
            </a:r>
            <a:endParaRPr lang="ar-EG" b="1" dirty="0">
              <a:solidFill>
                <a:srgbClr val="212529"/>
              </a:solidFill>
              <a:latin typeface="Tajawal"/>
            </a:endParaRPr>
          </a:p>
          <a:p>
            <a:pPr algn="r"/>
            <a:endParaRPr lang="en-US" b="1" dirty="0"/>
          </a:p>
        </p:txBody>
      </p:sp>
      <p:pic>
        <p:nvPicPr>
          <p:cNvPr id="5"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066800" y="533400"/>
            <a:ext cx="609600" cy="609600"/>
          </a:xfrm>
          <a:prstGeom prst="rect">
            <a:avLst/>
          </a:prstGeom>
        </p:spPr>
      </p:pic>
      <p:sp>
        <p:nvSpPr>
          <p:cNvPr id="6" name="Rectangle 5"/>
          <p:cNvSpPr/>
          <p:nvPr/>
        </p:nvSpPr>
        <p:spPr>
          <a:xfrm>
            <a:off x="1066800" y="2133600"/>
            <a:ext cx="7239000" cy="3416320"/>
          </a:xfrm>
          <a:prstGeom prst="rect">
            <a:avLst/>
          </a:prstGeom>
        </p:spPr>
        <p:txBody>
          <a:bodyPr wrap="square">
            <a:spAutoFit/>
          </a:bodyPr>
          <a:lstStyle/>
          <a:p>
            <a:pPr lvl="0" algn="just" rtl="1"/>
            <a:r>
              <a:rPr lang="ar-EG" sz="2400" b="1" dirty="0">
                <a:solidFill>
                  <a:srgbClr val="FF0000"/>
                </a:solidFill>
                <a:latin typeface="Tajawal"/>
                <a:cs typeface="Traditional Arabic"/>
              </a:rPr>
              <a:t>ملاحظات على التوثيق بنظام </a:t>
            </a:r>
            <a:r>
              <a:rPr lang="en-US" sz="2400" b="1" dirty="0" err="1">
                <a:solidFill>
                  <a:srgbClr val="FF0000"/>
                </a:solidFill>
                <a:latin typeface="Traditional Arabic"/>
              </a:rPr>
              <a:t>A</a:t>
            </a:r>
            <a:r>
              <a:rPr lang="en-US" sz="2400" b="1" dirty="0" err="1" smtClean="0">
                <a:solidFill>
                  <a:srgbClr val="FF0000"/>
                </a:solidFill>
                <a:latin typeface="Traditional Arabic"/>
              </a:rPr>
              <a:t>pa</a:t>
            </a:r>
            <a:r>
              <a:rPr lang="en-US" sz="2400" b="1" dirty="0">
                <a:solidFill>
                  <a:srgbClr val="FF0000"/>
                </a:solidFill>
                <a:latin typeface="Tajawal"/>
                <a:cs typeface="Traditional Arabic"/>
              </a:rPr>
              <a:t> :-</a:t>
            </a:r>
            <a:endParaRPr lang="en-US" sz="2400" dirty="0">
              <a:solidFill>
                <a:srgbClr val="212529"/>
              </a:solidFill>
              <a:latin typeface="Tajawal"/>
            </a:endParaRPr>
          </a:p>
          <a:p>
            <a:pPr lvl="0" algn="r" rtl="1"/>
            <a:r>
              <a:rPr lang="en-US" sz="2400" dirty="0">
                <a:solidFill>
                  <a:srgbClr val="212529"/>
                </a:solidFill>
                <a:latin typeface="Tajawal"/>
                <a:cs typeface="Tajawal"/>
              </a:rPr>
              <a:t>      </a:t>
            </a:r>
            <a:r>
              <a:rPr lang="en-US" sz="2400" b="1" dirty="0">
                <a:solidFill>
                  <a:srgbClr val="212529"/>
                </a:solidFill>
                <a:latin typeface="Tajawal"/>
                <a:cs typeface="Tajawal"/>
              </a:rPr>
              <a:t>    </a:t>
            </a:r>
            <a:r>
              <a:rPr lang="ar-EG" sz="2400" b="1" dirty="0">
                <a:solidFill>
                  <a:srgbClr val="212529"/>
                </a:solidFill>
                <a:latin typeface="Tajawal"/>
                <a:cs typeface="Traditional Arabic"/>
              </a:rPr>
              <a:t>يجب عند التوثيق بنظام </a:t>
            </a:r>
            <a:r>
              <a:rPr lang="en-US" sz="2400" b="1" dirty="0" err="1">
                <a:solidFill>
                  <a:srgbClr val="212529"/>
                </a:solidFill>
                <a:latin typeface="Traditional Arabic"/>
              </a:rPr>
              <a:t>apa</a:t>
            </a:r>
            <a:r>
              <a:rPr lang="en-US" sz="2400" b="1" dirty="0">
                <a:solidFill>
                  <a:srgbClr val="212529"/>
                </a:solidFill>
                <a:latin typeface="Tajawal"/>
                <a:cs typeface="Traditional Arabic"/>
              </a:rPr>
              <a:t> </a:t>
            </a:r>
            <a:r>
              <a:rPr lang="ar-EG" sz="2400" b="1" dirty="0">
                <a:solidFill>
                  <a:srgbClr val="212529"/>
                </a:solidFill>
                <a:latin typeface="Tajawal"/>
                <a:cs typeface="Traditional Arabic"/>
              </a:rPr>
              <a:t>مراعاة الملاحظات التالية :-</a:t>
            </a:r>
            <a:endParaRPr lang="ar-EG" sz="2400" b="1" dirty="0">
              <a:solidFill>
                <a:srgbClr val="212529"/>
              </a:solidFill>
              <a:latin typeface="Tajawal"/>
            </a:endParaRPr>
          </a:p>
          <a:p>
            <a:pPr lvl="0" algn="just" rtl="1"/>
            <a:r>
              <a:rPr lang="ar-AE" sz="2400" b="1" dirty="0" smtClean="0">
                <a:solidFill>
                  <a:srgbClr val="212529"/>
                </a:solidFill>
                <a:latin typeface="Tajawal"/>
                <a:cs typeface="Traditional Arabic"/>
              </a:rPr>
              <a:t>*</a:t>
            </a:r>
            <a:r>
              <a:rPr lang="ar-EG" sz="2400" b="1" dirty="0" smtClean="0">
                <a:solidFill>
                  <a:srgbClr val="212529"/>
                </a:solidFill>
                <a:latin typeface="Tajawal"/>
                <a:cs typeface="Traditional Arabic"/>
              </a:rPr>
              <a:t> </a:t>
            </a:r>
            <a:r>
              <a:rPr lang="ar-EG" sz="2400" b="1" dirty="0">
                <a:solidFill>
                  <a:srgbClr val="212529"/>
                </a:solidFill>
                <a:latin typeface="Tajawal"/>
                <a:cs typeface="Traditional Arabic"/>
              </a:rPr>
              <a:t>عندما يكون هناك مؤلفين اثنين يكتبان كالتالي :-</a:t>
            </a:r>
            <a:endParaRPr lang="ar-EG" sz="2400" b="1" dirty="0">
              <a:solidFill>
                <a:srgbClr val="212529"/>
              </a:solidFill>
              <a:latin typeface="Tajawal"/>
            </a:endParaRPr>
          </a:p>
          <a:p>
            <a:pPr lvl="0" algn="just" rtl="1"/>
            <a:r>
              <a:rPr lang="ar-EG" sz="2400" b="1" dirty="0">
                <a:solidFill>
                  <a:srgbClr val="212529"/>
                </a:solidFill>
                <a:latin typeface="Tajawal"/>
                <a:cs typeface="Tajawal"/>
              </a:rPr>
              <a:t>  </a:t>
            </a:r>
            <a:r>
              <a:rPr lang="ar-EG" sz="2400" b="1" dirty="0">
                <a:solidFill>
                  <a:srgbClr val="212529"/>
                </a:solidFill>
                <a:latin typeface="Tajawal"/>
                <a:cs typeface="Traditional Arabic"/>
              </a:rPr>
              <a:t>في متن البحث يكتب (الاسم الأخير للمؤلف الأول و الاسم الأخير للمؤلف الثاني، تاريخ النشر)</a:t>
            </a:r>
            <a:endParaRPr lang="ar-EG" sz="2400" b="1" dirty="0">
              <a:solidFill>
                <a:srgbClr val="212529"/>
              </a:solidFill>
              <a:latin typeface="Tajawal"/>
            </a:endParaRPr>
          </a:p>
          <a:p>
            <a:pPr lvl="0" algn="just" rtl="1"/>
            <a:r>
              <a:rPr lang="ar-EG" sz="2400" b="1" dirty="0">
                <a:solidFill>
                  <a:srgbClr val="212529"/>
                </a:solidFill>
                <a:latin typeface="Tajawal"/>
                <a:cs typeface="Tajawal"/>
              </a:rPr>
              <a:t>  </a:t>
            </a:r>
            <a:r>
              <a:rPr lang="ar-AE" sz="2400" b="1" dirty="0" smtClean="0">
                <a:solidFill>
                  <a:srgbClr val="212529"/>
                </a:solidFill>
                <a:latin typeface="Tajawal"/>
                <a:cs typeface="Tajawal"/>
              </a:rPr>
              <a:t>*</a:t>
            </a:r>
            <a:r>
              <a:rPr lang="ar-EG" sz="2400" b="1" dirty="0" smtClean="0">
                <a:solidFill>
                  <a:srgbClr val="212529"/>
                </a:solidFill>
                <a:latin typeface="Tajawal"/>
                <a:cs typeface="Traditional Arabic"/>
              </a:rPr>
              <a:t>في </a:t>
            </a:r>
            <a:r>
              <a:rPr lang="ar-EG" sz="2400" b="1" dirty="0">
                <a:solidFill>
                  <a:srgbClr val="212529"/>
                </a:solidFill>
                <a:latin typeface="Tajawal"/>
                <a:cs typeface="Traditional Arabic"/>
              </a:rPr>
              <a:t>المراجع العربية تكتب العلامة (،) وفي الانجليزية تكتب (</a:t>
            </a:r>
            <a:r>
              <a:rPr lang="ar-EG" sz="2400" b="1" dirty="0">
                <a:solidFill>
                  <a:srgbClr val="212529"/>
                </a:solidFill>
                <a:latin typeface="Traditional Arabic"/>
              </a:rPr>
              <a:t>,</a:t>
            </a:r>
            <a:r>
              <a:rPr lang="ar-EG" sz="2400" b="1" dirty="0">
                <a:solidFill>
                  <a:srgbClr val="212529"/>
                </a:solidFill>
                <a:latin typeface="Tajawal"/>
                <a:cs typeface="Traditional Arabic"/>
              </a:rPr>
              <a:t>)</a:t>
            </a:r>
            <a:endParaRPr lang="ar-EG" sz="2400" b="1" dirty="0">
              <a:solidFill>
                <a:srgbClr val="212529"/>
              </a:solidFill>
              <a:latin typeface="Tajawal"/>
            </a:endParaRPr>
          </a:p>
          <a:p>
            <a:pPr lvl="0" algn="just" rtl="1"/>
            <a:r>
              <a:rPr lang="ar-AE" sz="2400" b="1" dirty="0" smtClean="0">
                <a:solidFill>
                  <a:srgbClr val="212529"/>
                </a:solidFill>
                <a:latin typeface="Tajawal"/>
                <a:cs typeface="Traditional Arabic"/>
              </a:rPr>
              <a:t>*</a:t>
            </a:r>
            <a:r>
              <a:rPr lang="ar-EG" sz="2400" b="1" dirty="0" smtClean="0">
                <a:solidFill>
                  <a:srgbClr val="212529"/>
                </a:solidFill>
                <a:latin typeface="Tajawal"/>
                <a:cs typeface="Traditional Arabic"/>
              </a:rPr>
              <a:t> </a:t>
            </a:r>
            <a:r>
              <a:rPr lang="ar-EG" sz="2400" b="1" dirty="0">
                <a:solidFill>
                  <a:srgbClr val="212529"/>
                </a:solidFill>
                <a:latin typeface="Tajawal"/>
                <a:cs typeface="Traditional Arabic"/>
              </a:rPr>
              <a:t>في المراجع العربية يفصل بين المؤلفين (و) وفي الانجليزية تكتب (&amp;)</a:t>
            </a:r>
            <a:endParaRPr lang="ar-EG" sz="2400" b="1" dirty="0">
              <a:solidFill>
                <a:srgbClr val="212529"/>
              </a:solidFill>
              <a:latin typeface="Tajawal"/>
            </a:endParaRPr>
          </a:p>
          <a:p>
            <a:pPr lvl="0" algn="just" rtl="1"/>
            <a:r>
              <a:rPr lang="ar-AE" sz="2400" b="1" dirty="0" smtClean="0">
                <a:solidFill>
                  <a:srgbClr val="212529"/>
                </a:solidFill>
                <a:latin typeface="Tajawal"/>
                <a:cs typeface="Traditional Arabic"/>
              </a:rPr>
              <a:t>*</a:t>
            </a:r>
            <a:r>
              <a:rPr lang="ar-EG" sz="2400" b="1" dirty="0" smtClean="0">
                <a:solidFill>
                  <a:srgbClr val="212529"/>
                </a:solidFill>
                <a:latin typeface="Tajawal"/>
                <a:cs typeface="Traditional Arabic"/>
              </a:rPr>
              <a:t> </a:t>
            </a:r>
            <a:r>
              <a:rPr lang="ar-EG" sz="2400" b="1" dirty="0">
                <a:solidFill>
                  <a:srgbClr val="212529"/>
                </a:solidFill>
                <a:latin typeface="Tajawal"/>
                <a:cs typeface="Traditional Arabic"/>
              </a:rPr>
              <a:t>في المراجع العربية في حالة تعدد المؤلفين تكتب (وآخ.) وفي الانجليزية تكتب (</a:t>
            </a:r>
            <a:r>
              <a:rPr lang="en-US" sz="2400" b="1" dirty="0">
                <a:solidFill>
                  <a:srgbClr val="212529"/>
                </a:solidFill>
                <a:latin typeface="Traditional Arabic"/>
              </a:rPr>
              <a:t>et al.</a:t>
            </a:r>
            <a:r>
              <a:rPr lang="en-US" sz="2400" b="1" dirty="0">
                <a:solidFill>
                  <a:srgbClr val="212529"/>
                </a:solidFill>
                <a:latin typeface="Tajawal"/>
                <a:cs typeface="Traditional Arabic"/>
              </a:rPr>
              <a:t>)</a:t>
            </a:r>
            <a:endParaRPr lang="en-US" sz="2400" b="1" dirty="0">
              <a:solidFill>
                <a:srgbClr val="212529"/>
              </a:solidFill>
              <a:latin typeface="Tajawal"/>
            </a:endParaRPr>
          </a:p>
        </p:txBody>
      </p:sp>
    </p:spTree>
    <p:extLst>
      <p:ext uri="{BB962C8B-B14F-4D97-AF65-F5344CB8AC3E}">
        <p14:creationId xmlns:p14="http://schemas.microsoft.com/office/powerpoint/2010/main" val="38191530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6710" fill="hold"/>
                                        <p:tgtEl>
                                          <p:spTgt spid="5"/>
                                        </p:tgtEl>
                                      </p:cBhvr>
                                    </p:cmd>
                                  </p:childTnLst>
                                </p:cTn>
                              </p:par>
                            </p:childTnLst>
                          </p:cTn>
                        </p:par>
                      </p:childTnLst>
                    </p:cTn>
                  </p:par>
                </p:childTnLst>
              </p:cTn>
              <p:nextCondLst>
                <p:cond evt="onClick" delay="0">
                  <p:tgtEl>
                    <p:spTgt spid="5"/>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762000" y="457200"/>
            <a:ext cx="7467600" cy="5562600"/>
          </a:xfrm>
        </p:spPr>
        <p:txBody>
          <a:bodyPr>
            <a:normAutofit/>
          </a:bodyPr>
          <a:lstStyle/>
          <a:p>
            <a:pPr algn="r" rtl="1"/>
            <a:r>
              <a:rPr lang="ar-AE" sz="3300" dirty="0">
                <a:solidFill>
                  <a:srgbClr val="FF0000"/>
                </a:solidFill>
                <a:latin typeface="A Massir Ballpoint" pitchFamily="2" charset="-78"/>
                <a:cs typeface="A Massir Ballpoint" pitchFamily="2" charset="-78"/>
              </a:rPr>
              <a:t>توثيق </a:t>
            </a:r>
            <a:r>
              <a:rPr lang="ar-AE" sz="3300" dirty="0" smtClean="0">
                <a:solidFill>
                  <a:srgbClr val="FF0000"/>
                </a:solidFill>
                <a:latin typeface="A Massir Ballpoint" pitchFamily="2" charset="-78"/>
                <a:cs typeface="A Massir Ballpoint" pitchFamily="2" charset="-78"/>
              </a:rPr>
              <a:t>الكتب المترجمة :</a:t>
            </a:r>
          </a:p>
          <a:p>
            <a:pPr algn="r" rtl="1"/>
            <a:r>
              <a:rPr lang="ar-AE" dirty="0" smtClean="0"/>
              <a:t>اسم كاتب الكتاب ، السنة،عنوان الكتاب، اسم المترجم، مكان النشر ،دار النشر، رقم الصفحة .</a:t>
            </a:r>
            <a:endParaRPr lang="ar-AE" dirty="0"/>
          </a:p>
          <a:p>
            <a:pPr algn="r" rtl="1"/>
            <a:r>
              <a:rPr lang="ar-AE" dirty="0"/>
              <a:t>مثال: كاسبرزاك (2016)، القيمة الغذائية للحبوب (ترجمة عمرو عبد الجواد)، القاهرة، مكتبة رماح الجبري (العمل الأصلي تم نشره خلال عام 1976</a:t>
            </a:r>
            <a:r>
              <a:rPr lang="ar-AE" dirty="0" smtClean="0"/>
              <a:t>).</a:t>
            </a:r>
          </a:p>
          <a:p>
            <a:pPr algn="r" rtl="1"/>
            <a:endParaRPr lang="ar-AE" dirty="0"/>
          </a:p>
          <a:p>
            <a:pPr algn="r" rtl="1"/>
            <a:r>
              <a:rPr lang="ar-AE" sz="2800" dirty="0">
                <a:latin typeface="A Massir Ballpoint" pitchFamily="2" charset="-78"/>
                <a:cs typeface="A Massir Ballpoint" pitchFamily="2" charset="-78"/>
              </a:rPr>
              <a:t>وفي حالة وجود أكثر من مؤلف يتم ذكرهم في البداية مع وضع فاصلة بين كل منهم.</a:t>
            </a:r>
            <a:endParaRPr lang="en-US" sz="2800" dirty="0">
              <a:latin typeface="A Massir Ballpoint" pitchFamily="2" charset="-78"/>
              <a:cs typeface="A Massir Ballpoint" pitchFamily="2" charset="-78"/>
            </a:endParaRPr>
          </a:p>
        </p:txBody>
      </p:sp>
    </p:spTree>
    <p:extLst>
      <p:ext uri="{BB962C8B-B14F-4D97-AF65-F5344CB8AC3E}">
        <p14:creationId xmlns:p14="http://schemas.microsoft.com/office/powerpoint/2010/main" val="4231887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990600" y="762000"/>
            <a:ext cx="7467600" cy="1981200"/>
          </a:xfrm>
        </p:spPr>
        <p:txBody>
          <a:bodyPr>
            <a:normAutofit/>
          </a:bodyPr>
          <a:lstStyle/>
          <a:p>
            <a:pPr algn="r" rtl="1"/>
            <a:r>
              <a:rPr lang="ar-AE" sz="2800" b="1" dirty="0">
                <a:solidFill>
                  <a:srgbClr val="000000"/>
                </a:solidFill>
                <a:latin typeface="A Massir Ballpoint" pitchFamily="2" charset="-78"/>
                <a:cs typeface="A Massir Ballpoint" pitchFamily="2" charset="-78"/>
              </a:rPr>
              <a:t>توثيق أوراق العمل التي يتم تداولها في الندوات:</a:t>
            </a:r>
            <a:endParaRPr lang="ar-AE" sz="2800" dirty="0">
              <a:solidFill>
                <a:srgbClr val="333333"/>
              </a:solidFill>
              <a:latin typeface="A Massir Ballpoint" pitchFamily="2" charset="-78"/>
              <a:cs typeface="A Massir Ballpoint" pitchFamily="2" charset="-78"/>
            </a:endParaRPr>
          </a:p>
          <a:p>
            <a:pPr algn="r" rtl="1"/>
            <a:r>
              <a:rPr lang="ar-AE" sz="2800" dirty="0">
                <a:solidFill>
                  <a:srgbClr val="000000"/>
                </a:solidFill>
                <a:latin typeface="A Massir Ballpoint" pitchFamily="2" charset="-78"/>
                <a:cs typeface="A Massir Ballpoint" pitchFamily="2" charset="-78"/>
              </a:rPr>
              <a:t>مثال: سعاد، أحمد الهويدي (2008، ديسمبر)، أثر تلوث البيئة على صحة الإنسان، ورقة علمية مقدمة في مؤتمر التلوث البيئي، القاهرة، جمهورية مصر العربية.</a:t>
            </a:r>
            <a:endParaRPr lang="ar-AE" sz="2800" dirty="0">
              <a:solidFill>
                <a:srgbClr val="333333"/>
              </a:solidFill>
              <a:latin typeface="A Massir Ballpoint" pitchFamily="2" charset="-78"/>
              <a:cs typeface="A Massir Ballpoint" pitchFamily="2" charset="-78"/>
            </a:endParaRPr>
          </a:p>
          <a:p>
            <a:pPr algn="r" rtl="1"/>
            <a:endParaRPr lang="en-US" dirty="0"/>
          </a:p>
        </p:txBody>
      </p:sp>
      <p:pic>
        <p:nvPicPr>
          <p:cNvPr id="2052" name="Picture 4" descr="قواعد توثيق المراجع والمصادر في البحث العلمي – آفاق علمية وتربوي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590800"/>
            <a:ext cx="2486025" cy="183832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8411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151</TotalTime>
  <Words>258</Words>
  <Application>Microsoft Office PowerPoint</Application>
  <PresentationFormat>On-screen Show (4:3)</PresentationFormat>
  <Paragraphs>35</Paragraphs>
  <Slides>8</Slides>
  <Notes>0</Notes>
  <HiddenSlides>0</HiddenSlides>
  <MMClips>2</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c:creator>
  <cp:lastModifiedBy>Me</cp:lastModifiedBy>
  <cp:revision>34</cp:revision>
  <dcterms:created xsi:type="dcterms:W3CDTF">2020-04-10T17:13:29Z</dcterms:created>
  <dcterms:modified xsi:type="dcterms:W3CDTF">2020-04-10T19:44:51Z</dcterms:modified>
</cp:coreProperties>
</file>