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F467AACF-8B06-4F8E-857C-C5329E12D363}"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375D7E8-05C6-40F0-85CC-D13D67256B51}" type="slidenum">
              <a:rPr lang="ar-EG" smtClean="0"/>
              <a:t>‹#›</a:t>
            </a:fld>
            <a:endParaRPr lang="ar-EG"/>
          </a:p>
        </p:txBody>
      </p:sp>
    </p:spTree>
    <p:extLst>
      <p:ext uri="{BB962C8B-B14F-4D97-AF65-F5344CB8AC3E}">
        <p14:creationId xmlns:p14="http://schemas.microsoft.com/office/powerpoint/2010/main" val="82647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467AACF-8B06-4F8E-857C-C5329E12D363}"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375D7E8-05C6-40F0-85CC-D13D67256B51}" type="slidenum">
              <a:rPr lang="ar-EG" smtClean="0"/>
              <a:t>‹#›</a:t>
            </a:fld>
            <a:endParaRPr lang="ar-EG"/>
          </a:p>
        </p:txBody>
      </p:sp>
    </p:spTree>
    <p:extLst>
      <p:ext uri="{BB962C8B-B14F-4D97-AF65-F5344CB8AC3E}">
        <p14:creationId xmlns:p14="http://schemas.microsoft.com/office/powerpoint/2010/main" val="1125477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467AACF-8B06-4F8E-857C-C5329E12D363}"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375D7E8-05C6-40F0-85CC-D13D67256B51}" type="slidenum">
              <a:rPr lang="ar-EG" smtClean="0"/>
              <a:t>‹#›</a:t>
            </a:fld>
            <a:endParaRPr lang="ar-EG"/>
          </a:p>
        </p:txBody>
      </p:sp>
    </p:spTree>
    <p:extLst>
      <p:ext uri="{BB962C8B-B14F-4D97-AF65-F5344CB8AC3E}">
        <p14:creationId xmlns:p14="http://schemas.microsoft.com/office/powerpoint/2010/main" val="2938545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467AACF-8B06-4F8E-857C-C5329E12D363}"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375D7E8-05C6-40F0-85CC-D13D67256B51}" type="slidenum">
              <a:rPr lang="ar-EG" smtClean="0"/>
              <a:t>‹#›</a:t>
            </a:fld>
            <a:endParaRPr lang="ar-EG"/>
          </a:p>
        </p:txBody>
      </p:sp>
    </p:spTree>
    <p:extLst>
      <p:ext uri="{BB962C8B-B14F-4D97-AF65-F5344CB8AC3E}">
        <p14:creationId xmlns:p14="http://schemas.microsoft.com/office/powerpoint/2010/main" val="4158175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67AACF-8B06-4F8E-857C-C5329E12D363}"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375D7E8-05C6-40F0-85CC-D13D67256B51}" type="slidenum">
              <a:rPr lang="ar-EG" smtClean="0"/>
              <a:t>‹#›</a:t>
            </a:fld>
            <a:endParaRPr lang="ar-EG"/>
          </a:p>
        </p:txBody>
      </p:sp>
    </p:spTree>
    <p:extLst>
      <p:ext uri="{BB962C8B-B14F-4D97-AF65-F5344CB8AC3E}">
        <p14:creationId xmlns:p14="http://schemas.microsoft.com/office/powerpoint/2010/main" val="3673655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F467AACF-8B06-4F8E-857C-C5329E12D363}"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375D7E8-05C6-40F0-85CC-D13D67256B51}" type="slidenum">
              <a:rPr lang="ar-EG" smtClean="0"/>
              <a:t>‹#›</a:t>
            </a:fld>
            <a:endParaRPr lang="ar-EG"/>
          </a:p>
        </p:txBody>
      </p:sp>
    </p:spTree>
    <p:extLst>
      <p:ext uri="{BB962C8B-B14F-4D97-AF65-F5344CB8AC3E}">
        <p14:creationId xmlns:p14="http://schemas.microsoft.com/office/powerpoint/2010/main" val="263423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F467AACF-8B06-4F8E-857C-C5329E12D363}" type="datetimeFigureOut">
              <a:rPr lang="ar-EG" smtClean="0"/>
              <a:t>16/08/1441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2375D7E8-05C6-40F0-85CC-D13D67256B51}" type="slidenum">
              <a:rPr lang="ar-EG" smtClean="0"/>
              <a:t>‹#›</a:t>
            </a:fld>
            <a:endParaRPr lang="ar-EG"/>
          </a:p>
        </p:txBody>
      </p:sp>
    </p:spTree>
    <p:extLst>
      <p:ext uri="{BB962C8B-B14F-4D97-AF65-F5344CB8AC3E}">
        <p14:creationId xmlns:p14="http://schemas.microsoft.com/office/powerpoint/2010/main" val="2499922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F467AACF-8B06-4F8E-857C-C5329E12D363}" type="datetimeFigureOut">
              <a:rPr lang="ar-EG" smtClean="0"/>
              <a:t>16/08/1441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2375D7E8-05C6-40F0-85CC-D13D67256B51}" type="slidenum">
              <a:rPr lang="ar-EG" smtClean="0"/>
              <a:t>‹#›</a:t>
            </a:fld>
            <a:endParaRPr lang="ar-EG"/>
          </a:p>
        </p:txBody>
      </p:sp>
    </p:spTree>
    <p:extLst>
      <p:ext uri="{BB962C8B-B14F-4D97-AF65-F5344CB8AC3E}">
        <p14:creationId xmlns:p14="http://schemas.microsoft.com/office/powerpoint/2010/main" val="161273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7AACF-8B06-4F8E-857C-C5329E12D363}" type="datetimeFigureOut">
              <a:rPr lang="ar-EG" smtClean="0"/>
              <a:t>16/08/1441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2375D7E8-05C6-40F0-85CC-D13D67256B51}" type="slidenum">
              <a:rPr lang="ar-EG" smtClean="0"/>
              <a:t>‹#›</a:t>
            </a:fld>
            <a:endParaRPr lang="ar-EG"/>
          </a:p>
        </p:txBody>
      </p:sp>
    </p:spTree>
    <p:extLst>
      <p:ext uri="{BB962C8B-B14F-4D97-AF65-F5344CB8AC3E}">
        <p14:creationId xmlns:p14="http://schemas.microsoft.com/office/powerpoint/2010/main" val="851630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7AACF-8B06-4F8E-857C-C5329E12D363}"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375D7E8-05C6-40F0-85CC-D13D67256B51}" type="slidenum">
              <a:rPr lang="ar-EG" smtClean="0"/>
              <a:t>‹#›</a:t>
            </a:fld>
            <a:endParaRPr lang="ar-EG"/>
          </a:p>
        </p:txBody>
      </p:sp>
    </p:spTree>
    <p:extLst>
      <p:ext uri="{BB962C8B-B14F-4D97-AF65-F5344CB8AC3E}">
        <p14:creationId xmlns:p14="http://schemas.microsoft.com/office/powerpoint/2010/main" val="34329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7AACF-8B06-4F8E-857C-C5329E12D363}"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375D7E8-05C6-40F0-85CC-D13D67256B51}" type="slidenum">
              <a:rPr lang="ar-EG" smtClean="0"/>
              <a:t>‹#›</a:t>
            </a:fld>
            <a:endParaRPr lang="ar-EG"/>
          </a:p>
        </p:txBody>
      </p:sp>
    </p:spTree>
    <p:extLst>
      <p:ext uri="{BB962C8B-B14F-4D97-AF65-F5344CB8AC3E}">
        <p14:creationId xmlns:p14="http://schemas.microsoft.com/office/powerpoint/2010/main" val="93882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467AACF-8B06-4F8E-857C-C5329E12D363}" type="datetimeFigureOut">
              <a:rPr lang="ar-EG" smtClean="0"/>
              <a:t>16/08/1441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375D7E8-05C6-40F0-85CC-D13D67256B51}" type="slidenum">
              <a:rPr lang="ar-EG" smtClean="0"/>
              <a:t>‹#›</a:t>
            </a:fld>
            <a:endParaRPr lang="ar-EG"/>
          </a:p>
        </p:txBody>
      </p:sp>
    </p:spTree>
    <p:extLst>
      <p:ext uri="{BB962C8B-B14F-4D97-AF65-F5344CB8AC3E}">
        <p14:creationId xmlns:p14="http://schemas.microsoft.com/office/powerpoint/2010/main" val="1379379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smtClean="0"/>
              <a:t>مدخل الى الاعلان</a:t>
            </a:r>
            <a:br>
              <a:rPr lang="ar-EG" dirty="0" smtClean="0"/>
            </a:br>
            <a:endParaRPr lang="ar-EG" dirty="0"/>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804534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lstStyle/>
          <a:p>
            <a:pPr>
              <a:lnSpc>
                <a:spcPct val="150000"/>
              </a:lnSpc>
            </a:pPr>
            <a:r>
              <a:rPr lang="ar-EG" dirty="0" smtClean="0"/>
              <a:t>ويصنف </a:t>
            </a:r>
            <a:r>
              <a:rPr lang="en-US" dirty="0" smtClean="0"/>
              <a:t> </a:t>
            </a:r>
            <a:r>
              <a:rPr lang="en-US" dirty="0" err="1" smtClean="0"/>
              <a:t>colley</a:t>
            </a:r>
            <a:r>
              <a:rPr lang="ar-EG" dirty="0" smtClean="0"/>
              <a:t>أهداف الإعلان إلى ثلاثة أنواع رئيسية وهي:</a:t>
            </a:r>
          </a:p>
          <a:p>
            <a:pPr>
              <a:lnSpc>
                <a:spcPct val="150000"/>
              </a:lnSpc>
            </a:pPr>
            <a:r>
              <a:rPr lang="en-US" dirty="0" smtClean="0"/>
              <a:t>Informative Advertising  – </a:t>
            </a:r>
            <a:r>
              <a:rPr lang="ar-EG" dirty="0" smtClean="0"/>
              <a:t>الإعلان الابلاغى</a:t>
            </a:r>
          </a:p>
          <a:p>
            <a:pPr>
              <a:lnSpc>
                <a:spcPct val="150000"/>
              </a:lnSpc>
            </a:pPr>
            <a:r>
              <a:rPr lang="en-US" dirty="0" smtClean="0"/>
              <a:t>Persuasive Advertising  – </a:t>
            </a:r>
            <a:r>
              <a:rPr lang="ar-EG" dirty="0" smtClean="0"/>
              <a:t>الإعلان الاقناعي</a:t>
            </a:r>
          </a:p>
          <a:p>
            <a:pPr>
              <a:lnSpc>
                <a:spcPct val="150000"/>
              </a:lnSpc>
            </a:pPr>
            <a:r>
              <a:rPr lang="en-US" dirty="0" smtClean="0"/>
              <a:t>Reminder Advertising – </a:t>
            </a:r>
            <a:r>
              <a:rPr lang="ar-EG" dirty="0" smtClean="0"/>
              <a:t>الإعلان التذكيري</a:t>
            </a:r>
            <a:endParaRPr lang="ar-EG" dirty="0"/>
          </a:p>
        </p:txBody>
      </p:sp>
    </p:spTree>
    <p:extLst>
      <p:ext uri="{BB962C8B-B14F-4D97-AF65-F5344CB8AC3E}">
        <p14:creationId xmlns:p14="http://schemas.microsoft.com/office/powerpoint/2010/main" val="2173870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fontScale="92500" lnSpcReduction="10000"/>
          </a:bodyPr>
          <a:lstStyle/>
          <a:p>
            <a:r>
              <a:rPr lang="ar-EG" dirty="0" smtClean="0"/>
              <a:t>الإعلان الابلاغي :</a:t>
            </a:r>
          </a:p>
          <a:p>
            <a:pPr algn="justLow">
              <a:lnSpc>
                <a:spcPct val="150000"/>
              </a:lnSpc>
            </a:pPr>
            <a:r>
              <a:rPr lang="ar-EG" dirty="0" smtClean="0"/>
              <a:t>يفيد بشكل خاص في المرحلة التمهيدية للسلعة ،والمرحلة التمهيدية تعنى بالسلعة كسلعة وليس كعلامة تجارية أو اسم تجاري، أي أن هذا النوع من الإعلان يكون فعالا في مرحلة تقديم السلعة، إن هدف الإعلان الابلاغي ينصب في إبلاغ أو تعريف المستهلكين بالسلعة أو بعبارة أخرى خلق طلب أولي عليها</a:t>
            </a:r>
            <a:endParaRPr lang="ar-EG" dirty="0"/>
          </a:p>
        </p:txBody>
      </p:sp>
    </p:spTree>
    <p:extLst>
      <p:ext uri="{BB962C8B-B14F-4D97-AF65-F5344CB8AC3E}">
        <p14:creationId xmlns:p14="http://schemas.microsoft.com/office/powerpoint/2010/main" val="1453590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fontScale="85000" lnSpcReduction="10000"/>
          </a:bodyPr>
          <a:lstStyle/>
          <a:p>
            <a:r>
              <a:rPr lang="ar-EG" dirty="0" smtClean="0"/>
              <a:t>لإعلان الاقناعي :</a:t>
            </a:r>
          </a:p>
          <a:p>
            <a:pPr algn="justLow">
              <a:lnSpc>
                <a:spcPct val="160000"/>
              </a:lnSpc>
            </a:pPr>
            <a:r>
              <a:rPr lang="ar-EG" dirty="0" smtClean="0"/>
              <a:t>يصبح هذا النوع من الإعلان مهما في المرحلة التنافسية،عندما يكون هدف المؤسسة خلق طلب انتقائي ) (</a:t>
            </a:r>
            <a:r>
              <a:rPr lang="en-US" dirty="0" smtClean="0"/>
              <a:t>Selective Demand</a:t>
            </a:r>
            <a:r>
              <a:rPr lang="ar-EG" dirty="0" smtClean="0"/>
              <a:t>على نوع معين من منتجاتها المعروضة في السوق، حيث يعد الإعلان التنافسي والإعلان المقارن من الإعلانات الاقناعية الترغيبية، فالإعلان التنافسي سواء مباشر أوغير مباشر ،يعمل باتجاه خلق طلب انتقائي لعلامة تجارية أواسم تجاري معين، في سوق تنافسية شديدة القسوة</a:t>
            </a:r>
            <a:endParaRPr lang="ar-EG" dirty="0"/>
          </a:p>
        </p:txBody>
      </p:sp>
    </p:spTree>
    <p:extLst>
      <p:ext uri="{BB962C8B-B14F-4D97-AF65-F5344CB8AC3E}">
        <p14:creationId xmlns:p14="http://schemas.microsoft.com/office/powerpoint/2010/main" val="1040170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lstStyle/>
          <a:p>
            <a:r>
              <a:rPr lang="ar-EG" dirty="0" smtClean="0"/>
              <a:t>أما الإعلان المقارن </a:t>
            </a:r>
          </a:p>
          <a:p>
            <a:pPr algn="justLow">
              <a:lnSpc>
                <a:spcPct val="200000"/>
              </a:lnSpc>
            </a:pPr>
            <a:r>
              <a:rPr lang="ar-EG" dirty="0" smtClean="0"/>
              <a:t> فهو يعمل باتجاه إبراز الميزات التي تتمتع بها السلعة أوالعلامة التجارية، بالمقارنة مع السلع المنافسة في</a:t>
            </a:r>
          </a:p>
          <a:p>
            <a:pPr algn="justLow">
              <a:lnSpc>
                <a:spcPct val="200000"/>
              </a:lnSpc>
            </a:pPr>
            <a:r>
              <a:rPr lang="ar-EG" dirty="0" smtClean="0"/>
              <a:t>السوق، ويستخدم الإعلان المقارن في مجموعة كبيرة من السلع مثل )معجون الأسنان، المنظفات ...(</a:t>
            </a:r>
            <a:endParaRPr lang="ar-EG" dirty="0"/>
          </a:p>
        </p:txBody>
      </p:sp>
    </p:spTree>
    <p:extLst>
      <p:ext uri="{BB962C8B-B14F-4D97-AF65-F5344CB8AC3E}">
        <p14:creationId xmlns:p14="http://schemas.microsoft.com/office/powerpoint/2010/main" val="867605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lstStyle/>
          <a:p>
            <a:r>
              <a:rPr lang="ar-EG" dirty="0" smtClean="0"/>
              <a:t>الإعلان التذكيري :</a:t>
            </a:r>
          </a:p>
          <a:p>
            <a:pPr algn="justLow"/>
            <a:r>
              <a:rPr lang="ar-EG" dirty="0" smtClean="0"/>
              <a:t>ويقوم هذا الإعلان بتذكير العملاء الحاليين بخصائص السلع والخدمات المتاحة ووسائل الحصول عليها، لضمان الاستقرار في المبيعات والمحافظة على الحصة السوقية للمؤسسة، وخصوصا في الأسواق التنافسية التي</a:t>
            </a:r>
          </a:p>
          <a:p>
            <a:pPr algn="justLow"/>
            <a:r>
              <a:rPr lang="ar-EG" dirty="0" smtClean="0"/>
              <a:t>يوجد فيها شتى أنواع السلع والخدمات النمطية المتشابهة في الخواص والاستخدامات، ويكون هذا النوع ذو</a:t>
            </a:r>
          </a:p>
          <a:p>
            <a:pPr algn="justLow"/>
            <a:r>
              <a:rPr lang="ar-EG" dirty="0" smtClean="0"/>
              <a:t>أهمية كبيرة في المرحلة النضوج من دورة حياة السلعة</a:t>
            </a:r>
            <a:endParaRPr lang="ar-EG" dirty="0"/>
          </a:p>
        </p:txBody>
      </p:sp>
    </p:spTree>
    <p:extLst>
      <p:ext uri="{BB962C8B-B14F-4D97-AF65-F5344CB8AC3E}">
        <p14:creationId xmlns:p14="http://schemas.microsoft.com/office/powerpoint/2010/main" val="509760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a:bodyPr>
          <a:lstStyle/>
          <a:p>
            <a:pPr algn="justLow"/>
            <a:r>
              <a:rPr lang="ar-EG" dirty="0" smtClean="0"/>
              <a:t>وبشكل عام يمكن القول ان أهداف الإعلان تتحدد فيما يلي:</a:t>
            </a:r>
          </a:p>
          <a:p>
            <a:pPr algn="justLow"/>
            <a:r>
              <a:rPr lang="ar-EG" dirty="0" smtClean="0"/>
              <a:t>- خلق الوعي بالسلعة خاصة عند تقديم السلع الجديدة ويكون هذا المستهلك في حاجة إلى مزيد من المعلومات وعند تسويق السلع الميسرة والتي تشترى في فترات متقاربة.</a:t>
            </a:r>
          </a:p>
          <a:p>
            <a:pPr algn="justLow"/>
            <a:r>
              <a:rPr lang="ar-EG" dirty="0" smtClean="0"/>
              <a:t>- التذكير بوجود السلعة والحث على استخدمها وبخاصة للسلع التي يتم شراءها بصفة منتظمة ويتم</a:t>
            </a:r>
          </a:p>
          <a:p>
            <a:pPr algn="justLow"/>
            <a:r>
              <a:rPr lang="ar-EG" dirty="0" smtClean="0"/>
              <a:t>ذلك عن طريق تذكير المستهلك بوجود السلعة ومحاولة حث المستهلك على زيادة معدلات الشراء منها</a:t>
            </a:r>
            <a:endParaRPr lang="ar-EG" dirty="0"/>
          </a:p>
        </p:txBody>
      </p:sp>
    </p:spTree>
    <p:extLst>
      <p:ext uri="{BB962C8B-B14F-4D97-AF65-F5344CB8AC3E}">
        <p14:creationId xmlns:p14="http://schemas.microsoft.com/office/powerpoint/2010/main" val="3994001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a:bodyPr>
          <a:lstStyle/>
          <a:p>
            <a:pPr algn="justLow"/>
            <a:r>
              <a:rPr lang="ar-EG" dirty="0" smtClean="0"/>
              <a:t>تغيير الاتجاهات عن الاستخدام الأصلي للسلعة: أي خلق استخدامات جديدة للسلعة وحث المستهلك على تجربتها، ويتم ذلك عن طريق محاولة أظهار كيفية استخدام السلعة بطرق غير تقليدية</a:t>
            </a:r>
          </a:p>
          <a:p>
            <a:pPr algn="justLow"/>
            <a:r>
              <a:rPr lang="ar-EG" dirty="0" smtClean="0"/>
              <a:t>غير المعتقدات نحو سلع المتنافسين: أي محاولة لتدعيم خصائص السلعة مقارنة بسلع المنافسين من اجل إظهار الاختلافات فيما بينهم ويركز الإعلان على إقناع المستهلك بالنتيجة النهائية بعد استخدام كلا النوعين</a:t>
            </a:r>
            <a:endParaRPr lang="ar-EG" dirty="0"/>
          </a:p>
        </p:txBody>
      </p:sp>
    </p:spTree>
    <p:extLst>
      <p:ext uri="{BB962C8B-B14F-4D97-AF65-F5344CB8AC3E}">
        <p14:creationId xmlns:p14="http://schemas.microsoft.com/office/powerpoint/2010/main" val="2412394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a:bodyPr>
          <a:lstStyle/>
          <a:p>
            <a:pPr algn="justLow"/>
            <a:r>
              <a:rPr lang="ar-EG" dirty="0" smtClean="0"/>
              <a:t>تدعيم اسم الشركة: تسعى معظم المؤسسات إلى تدعيم اسمها في أعين جماهيرها بالإضافة إلى سعيها لتدعيم ولاء المستهلكين للاسم التجاري،و لكافة المتعاملين وغير المتعاملين مع المؤسسة مثل الموردين، الموزعين، المؤسسات المالية، حملة الأسهم والملاك</a:t>
            </a:r>
          </a:p>
          <a:p>
            <a:pPr algn="justLow"/>
            <a:r>
              <a:rPr lang="ar-EG" dirty="0" smtClean="0"/>
              <a:t>تشجيع الموزعين على التعامل في منتجات الشركة.</a:t>
            </a:r>
          </a:p>
          <a:p>
            <a:pPr algn="justLow"/>
            <a:r>
              <a:rPr lang="ar-EG" dirty="0" smtClean="0"/>
              <a:t>- الإسهام في زيادة الطلب على السلع والخدمات ، مما يساعد على الاستغلال الأمثل للطاقات والموارد المتاحة بالمنشأة </a:t>
            </a:r>
            <a:endParaRPr lang="ar-EG" dirty="0"/>
          </a:p>
        </p:txBody>
      </p:sp>
    </p:spTree>
    <p:extLst>
      <p:ext uri="{BB962C8B-B14F-4D97-AF65-F5344CB8AC3E}">
        <p14:creationId xmlns:p14="http://schemas.microsoft.com/office/powerpoint/2010/main" val="218757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lstStyle/>
          <a:p>
            <a:pPr algn="justLow">
              <a:lnSpc>
                <a:spcPct val="150000"/>
              </a:lnSpc>
            </a:pPr>
            <a:r>
              <a:rPr lang="ar-EG" dirty="0" smtClean="0"/>
              <a:t>مساعدة رجال البيع في إتمام الصفقات : يستخدم الإعلان في العديد من المؤسسات عادة لتدعيم القوى البيعية في مقابلاتهم بالعملاء المرتقبين، ولهذا فإن الإعلان عادة ما يوجه إلى المستهلكين المحتملين، ويتم طلب الرد على أي إستفسار متعلق بالسلعة أو الخدمة محل الإعلان وتنظيم زيارات لرجال البيع لتقديم هذه المعلومات بالتفصيل</a:t>
            </a:r>
            <a:endParaRPr lang="ar-EG" dirty="0"/>
          </a:p>
        </p:txBody>
      </p:sp>
    </p:spTree>
    <p:extLst>
      <p:ext uri="{BB962C8B-B14F-4D97-AF65-F5344CB8AC3E}">
        <p14:creationId xmlns:p14="http://schemas.microsoft.com/office/powerpoint/2010/main" val="3708558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lnSpcReduction="10000"/>
          </a:bodyPr>
          <a:lstStyle/>
          <a:p>
            <a:pPr algn="justLow">
              <a:lnSpc>
                <a:spcPct val="150000"/>
              </a:lnSpc>
            </a:pPr>
            <a:r>
              <a:rPr lang="ar-EG" dirty="0" smtClean="0"/>
              <a:t>تعريف المستهلكين بطرق استخدام السلعة وكيفية صيانتها و فكها و تركيبها إذا كانت السلعة ذات طابع فني.</a:t>
            </a:r>
          </a:p>
          <a:p>
            <a:pPr algn="justLow">
              <a:lnSpc>
                <a:spcPct val="150000"/>
              </a:lnSpc>
            </a:pPr>
            <a:r>
              <a:rPr lang="ar-EG" dirty="0" smtClean="0"/>
              <a:t>- إثارة المستهلكين و حثهم على زيادة شراء و استهلاك السلعة المعلن عنها.</a:t>
            </a:r>
          </a:p>
          <a:p>
            <a:pPr algn="justLow">
              <a:lnSpc>
                <a:spcPct val="150000"/>
              </a:lnSpc>
            </a:pPr>
            <a:r>
              <a:rPr lang="ar-EG" dirty="0" smtClean="0"/>
              <a:t>- تكوين فكرة معينة عن السلعة يمكن من خلالها دعم و مساندة أعمال و جهود </a:t>
            </a:r>
            <a:r>
              <a:rPr lang="ar-EG" smtClean="0"/>
              <a:t>رجال البيع.</a:t>
            </a:r>
            <a:endParaRPr lang="ar-EG" dirty="0"/>
          </a:p>
        </p:txBody>
      </p:sp>
    </p:spTree>
    <p:extLst>
      <p:ext uri="{BB962C8B-B14F-4D97-AF65-F5344CB8AC3E}">
        <p14:creationId xmlns:p14="http://schemas.microsoft.com/office/powerpoint/2010/main" val="501560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fontScale="92500"/>
          </a:bodyPr>
          <a:lstStyle/>
          <a:p>
            <a:pPr algn="justLow"/>
            <a:r>
              <a:rPr lang="ar-EG" dirty="0" smtClean="0"/>
              <a:t>هدف المعلن من خلال عرض رسالته الإعلانية في مختلف وسائل الإعلام و النشر إلى إحداث التأثير و</a:t>
            </a:r>
          </a:p>
          <a:p>
            <a:pPr algn="justLow"/>
            <a:r>
              <a:rPr lang="ar-EG" dirty="0" smtClean="0"/>
              <a:t>الإقناع الإيجابي لحث المستهلك على اقتناء السلعة أو الخدمة المعلن عنها.</a:t>
            </a:r>
          </a:p>
          <a:p>
            <a:pPr algn="justLow"/>
            <a:r>
              <a:rPr lang="ar-EG" dirty="0" smtClean="0"/>
              <a:t>- إن أحد أهم السمات المميزة للإعلان عن غيره من النشاطات الأخرى هو وضوح شخصية المعلن في الإعلان وكذا نشاطه.</a:t>
            </a:r>
          </a:p>
          <a:p>
            <a:pPr algn="justLow"/>
            <a:r>
              <a:rPr lang="ar-EG" dirty="0" smtClean="0"/>
              <a:t>- الإعلان مدفوع القيمة، فالمعلن يتحمل تكلفة الوسيلة الإعلانية المستخدمة والتي تتولى إيصال المعلومات إلى القطاع المستهدف.</a:t>
            </a:r>
            <a:endParaRPr lang="ar-EG" dirty="0"/>
          </a:p>
        </p:txBody>
      </p:sp>
    </p:spTree>
    <p:extLst>
      <p:ext uri="{BB962C8B-B14F-4D97-AF65-F5344CB8AC3E}">
        <p14:creationId xmlns:p14="http://schemas.microsoft.com/office/powerpoint/2010/main" val="13009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a:bodyPr>
          <a:lstStyle/>
          <a:p>
            <a:pPr algn="justLow"/>
            <a:r>
              <a:rPr lang="ar-EG" dirty="0" smtClean="0"/>
              <a:t>المعلن يتحمل نفقات الإعلان لذلك فهو يستطيع التحكم في الرسالة الإعلانية،موعد الإعلان،ومكانه، و حجمه…الخ.</a:t>
            </a:r>
          </a:p>
          <a:p>
            <a:pPr algn="justLow"/>
            <a:r>
              <a:rPr lang="ar-EG" dirty="0" smtClean="0"/>
              <a:t>- الإعلان هو اتصال غير مباشر، فالمعلومات المرتدة لا تتوفر عادة بصورة مباشرة و سريعة، فتعديل الرسالة البيعية يستدعي قيام المعلن ببعض البحوث التي تمكنه من معرفة ردود أفعال الأطراف محل الاتصال اتجاه الإعلان، أي ما يعرف ب المعلومات المرتدة </a:t>
            </a:r>
            <a:r>
              <a:rPr lang="en-US" dirty="0" smtClean="0"/>
              <a:t>feed back</a:t>
            </a:r>
            <a:r>
              <a:rPr lang="ar-EG" dirty="0" smtClean="0"/>
              <a:t>وذلك من أجل تعديل المخطط الإعلاني لتحقيق الأهداف المرجوة</a:t>
            </a:r>
            <a:endParaRPr lang="ar-EG" dirty="0"/>
          </a:p>
        </p:txBody>
      </p:sp>
    </p:spTree>
    <p:extLst>
      <p:ext uri="{BB962C8B-B14F-4D97-AF65-F5344CB8AC3E}">
        <p14:creationId xmlns:p14="http://schemas.microsoft.com/office/powerpoint/2010/main" val="3195621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lnSpcReduction="10000"/>
          </a:bodyPr>
          <a:lstStyle/>
          <a:p>
            <a:pPr algn="justLow"/>
            <a:r>
              <a:rPr lang="ar-EG" dirty="0" smtClean="0"/>
              <a:t>مبادئ الاعلان:-</a:t>
            </a:r>
          </a:p>
          <a:p>
            <a:pPr algn="justLow"/>
            <a:r>
              <a:rPr lang="ar-EG" dirty="0" smtClean="0"/>
              <a:t>لكي يكون للإعلان قوة اقتصادية واجتماعية لا يستهان بها ووسيلة مؤثرة في سلوك وتصرفات المستهلكين، لابد أن يستند على مبادئ تجعله يتمتع بثقة الجمهور وولائه، من بين هذه المبادئ ما يلي:</a:t>
            </a:r>
          </a:p>
          <a:p>
            <a:pPr algn="justLow"/>
            <a:r>
              <a:rPr lang="ar-EG" dirty="0" smtClean="0"/>
              <a:t>- إتباع الأسلوب العلمي في البحث والدراسة فيما يتعلق بكل من المستهلك المقصود توجيه الإعلان إليه، والسلعة المعلن عنها وكذلك الدراسة الفنية لتصميم الرسالة الإعلانية المراد نشرها</a:t>
            </a:r>
            <a:endParaRPr lang="ar-EG" dirty="0"/>
          </a:p>
        </p:txBody>
      </p:sp>
    </p:spTree>
    <p:extLst>
      <p:ext uri="{BB962C8B-B14F-4D97-AF65-F5344CB8AC3E}">
        <p14:creationId xmlns:p14="http://schemas.microsoft.com/office/powerpoint/2010/main" val="4264693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fontScale="92500"/>
          </a:bodyPr>
          <a:lstStyle/>
          <a:p>
            <a:pPr algn="justLow">
              <a:lnSpc>
                <a:spcPct val="150000"/>
              </a:lnSpc>
            </a:pPr>
            <a:r>
              <a:rPr lang="ar-EG" dirty="0" smtClean="0"/>
              <a:t>أن تكون السلعة المعلن عنها ذات فائدة حقيقية للمستهلك لإشباع رغباته كما يجب أن تكون جيدة، بمعنى أن تتوفر على معايير الجودة بقدر الإمكان حتى يصبح الإعلان عنها صادقا.</a:t>
            </a:r>
          </a:p>
          <a:p>
            <a:pPr algn="justLow">
              <a:lnSpc>
                <a:spcPct val="150000"/>
              </a:lnSpc>
            </a:pPr>
            <a:r>
              <a:rPr lang="ar-EG" dirty="0" smtClean="0"/>
              <a:t>- يجب أن تصمم الرسالة الإعلانية بشكل جيد حتى تفوز بثقة قرائها أو سامعيها أو مشاهديها لأن نجاح الإعلان يتوقف على ثقة الجمهور</a:t>
            </a:r>
            <a:endParaRPr lang="ar-EG" dirty="0"/>
          </a:p>
        </p:txBody>
      </p:sp>
    </p:spTree>
    <p:extLst>
      <p:ext uri="{BB962C8B-B14F-4D97-AF65-F5344CB8AC3E}">
        <p14:creationId xmlns:p14="http://schemas.microsoft.com/office/powerpoint/2010/main" val="3614454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fontScale="92500"/>
          </a:bodyPr>
          <a:lstStyle/>
          <a:p>
            <a:pPr algn="justLow">
              <a:lnSpc>
                <a:spcPct val="150000"/>
              </a:lnSpc>
            </a:pPr>
            <a:r>
              <a:rPr lang="ar-EG" dirty="0" smtClean="0"/>
              <a:t>الابتعاد عن كل ما يسيء إلى مشاعر الجمهور من جميع النواحي ) الدينية أو التقاليد الاجتماعية...</a:t>
            </a:r>
          </a:p>
          <a:p>
            <a:pPr algn="justLow">
              <a:lnSpc>
                <a:spcPct val="150000"/>
              </a:lnSpc>
            </a:pPr>
            <a:r>
              <a:rPr lang="ar-EG" dirty="0" smtClean="0"/>
              <a:t>أن يحقق الإعلان مصلحة المعلن الاقتصادية، أي يحقق أكبر قدر من الكفاية بأقل مجهود ممكن وفي أقصر وقت وبأقل تكلفة.</a:t>
            </a:r>
          </a:p>
          <a:p>
            <a:pPr algn="justLow">
              <a:lnSpc>
                <a:spcPct val="150000"/>
              </a:lnSpc>
            </a:pPr>
            <a:r>
              <a:rPr lang="ar-EG" dirty="0" smtClean="0"/>
              <a:t>- لا يجوز أن يحمل الإعلان اسم أو صورة أي شخص كان دون موافقته الشخصية</a:t>
            </a:r>
            <a:endParaRPr lang="ar-EG" dirty="0"/>
          </a:p>
        </p:txBody>
      </p:sp>
    </p:spTree>
    <p:extLst>
      <p:ext uri="{BB962C8B-B14F-4D97-AF65-F5344CB8AC3E}">
        <p14:creationId xmlns:p14="http://schemas.microsoft.com/office/powerpoint/2010/main" val="2731918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a:xfrm>
            <a:off x="457200" y="1412776"/>
            <a:ext cx="8229600" cy="4713387"/>
          </a:xfrm>
        </p:spPr>
        <p:txBody>
          <a:bodyPr>
            <a:normAutofit fontScale="77500" lnSpcReduction="20000"/>
          </a:bodyPr>
          <a:lstStyle/>
          <a:p>
            <a:pPr algn="justLow">
              <a:lnSpc>
                <a:spcPct val="160000"/>
              </a:lnSpc>
            </a:pPr>
            <a:r>
              <a:rPr lang="ar-EG" dirty="0" smtClean="0"/>
              <a:t>كفاية وسائل نشر الإعلانات المستخدمة في الإعلان بحيث يمكن لها نقل الرسالة الإعلانية إلى أكبر عدد ممكن من الجمهور المرتقب.</a:t>
            </a:r>
          </a:p>
          <a:p>
            <a:pPr algn="justLow">
              <a:lnSpc>
                <a:spcPct val="160000"/>
              </a:lnSpc>
            </a:pPr>
            <a:r>
              <a:rPr lang="ar-EG" dirty="0" smtClean="0"/>
              <a:t>- تجنب الخروج عن الآداب العامة و التقاليد و الأعراف السائدة في المجتمع.</a:t>
            </a:r>
          </a:p>
          <a:p>
            <a:pPr algn="justLow">
              <a:lnSpc>
                <a:spcPct val="160000"/>
              </a:lnSpc>
            </a:pPr>
            <a:r>
              <a:rPr lang="ar-EG" dirty="0" smtClean="0"/>
              <a:t>- لابد أن تعتمد الرسالة الإعلانية على الصدق و تجنب الخداع و الكذب و التضليل.</a:t>
            </a:r>
          </a:p>
          <a:p>
            <a:pPr algn="justLow">
              <a:lnSpc>
                <a:spcPct val="160000"/>
              </a:lnSpc>
            </a:pPr>
            <a:r>
              <a:rPr lang="ar-EG" dirty="0" smtClean="0"/>
              <a:t>- تجنب الإضرار بمصلحة الجمهور و صحته و أمواله، كإيهام المرضى بحصولهم على الشفاء الأكيد كما يحدث في إعلان لدواء لأصحاب أمراض السكري الذي أدى إلى إيذاء بعضهم</a:t>
            </a:r>
            <a:endParaRPr lang="ar-EG" dirty="0"/>
          </a:p>
        </p:txBody>
      </p:sp>
    </p:spTree>
    <p:extLst>
      <p:ext uri="{BB962C8B-B14F-4D97-AF65-F5344CB8AC3E}">
        <p14:creationId xmlns:p14="http://schemas.microsoft.com/office/powerpoint/2010/main" val="2785649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fontScale="92500"/>
          </a:bodyPr>
          <a:lstStyle/>
          <a:p>
            <a:r>
              <a:rPr lang="ar-EG" dirty="0" smtClean="0"/>
              <a:t>اهداف الاعلان:-</a:t>
            </a:r>
          </a:p>
          <a:p>
            <a:pPr algn="justLow">
              <a:lnSpc>
                <a:spcPct val="150000"/>
              </a:lnSpc>
            </a:pPr>
            <a:r>
              <a:rPr lang="ar-EG" dirty="0" smtClean="0"/>
              <a:t>يعتبر تحديد أهداف الإعلان الحجر الرئيسي لتخطيط الحملات الإعلانية وأساس نجاحها، لذلك يمكننا القول أن الإعلان التجاري الفعال هو ذلك الإعلان الذي يستهدف في الأساس زيادة المبيعات عن طريق إحداث التغيير في السلوك الشرائي للمستهلكين بالاتجاه الذي يؤدي إلى اتخاذ الفرار بشراء السلعة المعلن عنها</a:t>
            </a:r>
            <a:endParaRPr lang="ar-EG" dirty="0"/>
          </a:p>
        </p:txBody>
      </p:sp>
    </p:spTree>
    <p:extLst>
      <p:ext uri="{BB962C8B-B14F-4D97-AF65-F5344CB8AC3E}">
        <p14:creationId xmlns:p14="http://schemas.microsoft.com/office/powerpoint/2010/main" val="272580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fontScale="77500" lnSpcReduction="20000"/>
          </a:bodyPr>
          <a:lstStyle/>
          <a:p>
            <a:pPr algn="justLow">
              <a:lnSpc>
                <a:spcPct val="210000"/>
              </a:lnSpc>
            </a:pPr>
            <a:r>
              <a:rPr lang="ar-EG" dirty="0" smtClean="0"/>
              <a:t>فعدم وجود أهداف محددة للإعلان يعني فشل الحملات الإعلانية، فالباحث التسويقي </a:t>
            </a:r>
            <a:r>
              <a:rPr lang="en-US" dirty="0" err="1" smtClean="0"/>
              <a:t>colley</a:t>
            </a:r>
            <a:r>
              <a:rPr lang="ar-EG" dirty="0" smtClean="0"/>
              <a:t>في كتاب اسمه ) توضيح أهداف الإعلان للوصول إلى نتائج إعلانية قابلة للقياس( المعروف باختصار ب </a:t>
            </a:r>
            <a:r>
              <a:rPr lang="en-US" dirty="0" smtClean="0"/>
              <a:t>( DAGMAR</a:t>
            </a:r>
            <a:r>
              <a:rPr lang="ar-EG" dirty="0" smtClean="0"/>
              <a:t>يضع قائمة تحتوي على) (52هدفا ممكنا للإعلان، ولقد طور طريقة لتحويل أهداف الإعلان إلى أهداف محددة قابلة للقياس،</a:t>
            </a:r>
          </a:p>
          <a:p>
            <a:endParaRPr lang="ar-EG" dirty="0" smtClean="0"/>
          </a:p>
          <a:p>
            <a:r>
              <a:rPr lang="ar-EG" dirty="0" smtClean="0"/>
              <a:t> </a:t>
            </a:r>
            <a:endParaRPr lang="ar-EG" dirty="0"/>
          </a:p>
        </p:txBody>
      </p:sp>
    </p:spTree>
    <p:extLst>
      <p:ext uri="{BB962C8B-B14F-4D97-AF65-F5344CB8AC3E}">
        <p14:creationId xmlns:p14="http://schemas.microsoft.com/office/powerpoint/2010/main" val="4220259773"/>
      </p:ext>
    </p:extLst>
  </p:cSld>
  <p:clrMapOvr>
    <a:masterClrMapping/>
  </p:clrMapOvr>
</p:sld>
</file>

<file path=ppt/theme/theme1.xml><?xml version="1.0" encoding="utf-8"?>
<a:theme xmlns:a="http://schemas.openxmlformats.org/drawingml/2006/main" name="Office Theme">
  <a:themeElements>
    <a:clrScheme name="Office">
      <a:dk1>
        <a:sysClr val="windowText" lastClr="FFFF00"/>
      </a:dk1>
      <a:lt1>
        <a:sysClr val="window" lastClr="0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1087</Words>
  <Application>Microsoft Office PowerPoint</Application>
  <PresentationFormat>On-screen Show (4:3)</PresentationFormat>
  <Paragraphs>70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مدخل الى الاعلان </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UG</dc:creator>
  <cp:lastModifiedBy>UG</cp:lastModifiedBy>
  <cp:revision>11</cp:revision>
  <dcterms:created xsi:type="dcterms:W3CDTF">2020-04-09T09:26:59Z</dcterms:created>
  <dcterms:modified xsi:type="dcterms:W3CDTF">2020-04-09T10:18:54Z</dcterms:modified>
</cp:coreProperties>
</file>