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0184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9576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2055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5358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2925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3518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4156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2894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799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8990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2765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065C6-61E2-44A2-9C3D-31DCFCDF9FD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47902-6594-4752-ACC0-DF4214F4309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178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9501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ar-EG" dirty="0" smtClean="0"/>
              <a:t>لقد حققت صناعة الإعلانات أكبر ازدهار لها خلال الفترة ما بعد الحرب العالمية الثانية و التي كانت</a:t>
            </a:r>
          </a:p>
          <a:p>
            <a:pPr algn="justLow"/>
            <a:r>
              <a:rPr lang="ar-EG" dirty="0" smtClean="0"/>
              <a:t>بمثابة فترة نضوج الإعلان، و رغم ما حققه الإعلان ودراسته من نجاحات إلا أنه تعرض لعدة عوائق من فترة</a:t>
            </a:r>
          </a:p>
          <a:p>
            <a:pPr algn="justLow"/>
            <a:r>
              <a:rPr lang="ar-EG" dirty="0" smtClean="0"/>
              <a:t>لأخرى وكان سرعان ما يسترجع قوته بعدها وكان ذلك نظرا لايار الاقتصاديات وظهور الأزمات التي</a:t>
            </a:r>
          </a:p>
          <a:p>
            <a:pPr algn="justLow"/>
            <a:r>
              <a:rPr lang="ar-EG" dirty="0" smtClean="0"/>
              <a:t>خلفها الدمار الشامل الذي سببته الحروب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475764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ولقد أدى تزايد استخدام النشاط الإعلاني كأداة مؤثرة في نجاح الكثير من المؤسسات نتيجة لظهور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الإنتاج الكبير وزيادة العرض من السلع والخدمات إلى تطور الإعلان زد على ذلك التطورات الاجتماعية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والعلمية وتطورات التكنولوجية في وسائل الإعلام المرئية والسمعية....،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40719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ar-EG" dirty="0" smtClean="0"/>
              <a:t>تعريف الإعلان:</a:t>
            </a:r>
          </a:p>
          <a:p>
            <a:pPr algn="justLow"/>
            <a:r>
              <a:rPr lang="ar-EG" dirty="0" smtClean="0"/>
              <a:t>هناك تعاريف عديدة ومختلفة للإعلان، و لكنها متفقة في المضمون و المحتوى ومن بين أهم هذه</a:t>
            </a:r>
          </a:p>
          <a:p>
            <a:pPr algn="justLow"/>
            <a:r>
              <a:rPr lang="ar-EG" dirty="0" smtClean="0"/>
              <a:t>التعاريف ما يلي:</a:t>
            </a:r>
          </a:p>
          <a:p>
            <a:pPr algn="justLow"/>
            <a:r>
              <a:rPr lang="ar-EG" dirty="0" smtClean="0"/>
              <a:t>:1-</a:t>
            </a:r>
            <a:r>
              <a:rPr lang="en-US" dirty="0" smtClean="0"/>
              <a:t>II</a:t>
            </a:r>
            <a:r>
              <a:rPr lang="ar-EG" dirty="0" smtClean="0"/>
              <a:t>تعرف جمعية التسويق الأمريكية :</a:t>
            </a:r>
            <a:r>
              <a:rPr lang="en-US" dirty="0" smtClean="0"/>
              <a:t>AMA</a:t>
            </a:r>
          </a:p>
          <a:p>
            <a:pPr algn="justLow"/>
            <a:r>
              <a:rPr lang="en-US" dirty="0" smtClean="0"/>
              <a:t>"</a:t>
            </a:r>
            <a:r>
              <a:rPr lang="ar-EG" dirty="0" smtClean="0"/>
              <a:t>الإعلان بأنه عبارة عن "الوسيلة غير الشخصية لتقديم الأفكار والترويج للسلع و الخدمات بواسطة</a:t>
            </a:r>
          </a:p>
          <a:p>
            <a:pPr algn="justLow"/>
            <a:r>
              <a:rPr lang="ar-EG" dirty="0" smtClean="0"/>
              <a:t>جهة معلومة مقابل أجر </a:t>
            </a:r>
            <a:r>
              <a:rPr lang="ar-EG" smtClean="0"/>
              <a:t>مدفوع".</a:t>
            </a:r>
            <a:endParaRPr lang="ar-EG" dirty="0" smtClean="0"/>
          </a:p>
        </p:txBody>
      </p:sp>
    </p:spTree>
    <p:extLst>
      <p:ext uri="{BB962C8B-B14F-4D97-AF65-F5344CB8AC3E}">
        <p14:creationId xmlns:p14="http://schemas.microsoft.com/office/powerpoint/2010/main" val="51446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/>
            <a:r>
              <a:rPr lang="ar-EG" dirty="0" smtClean="0"/>
              <a:t>يعتبر الإعلان أحد الأنشطة الرئيسية في مجال تسويق السلع والخدمات للعديد من المؤسسات، يعتمد</a:t>
            </a:r>
          </a:p>
          <a:p>
            <a:pPr algn="justLow"/>
            <a:r>
              <a:rPr lang="ar-EG" dirty="0" smtClean="0"/>
              <a:t>عليه في تحقيق أهداف بالأطراف التي تتعامل معها هذه المؤسسات، ولقد زادت أهمية استخدامه كوسيلة</a:t>
            </a:r>
          </a:p>
          <a:p>
            <a:pPr algn="justLow"/>
            <a:r>
              <a:rPr lang="ar-EG" dirty="0" smtClean="0"/>
              <a:t>لترويج المنتجات والخدمات المختلفة التي أصبحت تتوافر بكميات ونوعيات متزايدة ومتطورة نتيجة لكونه</a:t>
            </a:r>
          </a:p>
          <a:p>
            <a:pPr algn="justLow"/>
            <a:r>
              <a:rPr lang="ar-EG" dirty="0" smtClean="0"/>
              <a:t>يلعب أدوارا ووظائف مختلفة في تعريف وإيصال الأفكار للمستهلك عن مختلف المنتجات المعروضة في السوق،</a:t>
            </a:r>
          </a:p>
          <a:p>
            <a:pPr algn="justLow"/>
            <a:r>
              <a:rPr lang="ar-EG" dirty="0" smtClean="0"/>
              <a:t>والتي تميزه عن باقي وسائل الاتصالات الترويجية الأخرى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4639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/>
            <a:r>
              <a:rPr lang="ar-EG" dirty="0" smtClean="0"/>
              <a:t>وفي ظل تزايد حدة المنافسة أدى إلى اعتماد المؤسسات على الإعلان كوسيلة للتأثير على المستهلكين</a:t>
            </a:r>
          </a:p>
          <a:p>
            <a:pPr algn="justLow"/>
            <a:r>
              <a:rPr lang="ar-EG" dirty="0" smtClean="0"/>
              <a:t>المحتملين لتفضيل منتجات مؤسسة معينة عن أخرى، وترويج استخدام مجموعة من المنتجات دون الأخرى،</a:t>
            </a:r>
          </a:p>
          <a:p>
            <a:pPr algn="justLow"/>
            <a:r>
              <a:rPr lang="ar-EG" dirty="0" smtClean="0"/>
              <a:t>والتي لم يكن المستهلكون يعملون بها، لذلك ونظرا لأهمية البالغة للإعلان كوسيلة فعالة في زيادة حجم</a:t>
            </a:r>
          </a:p>
          <a:p>
            <a:pPr algn="justLow"/>
            <a:r>
              <a:rPr lang="ar-EG" dirty="0" smtClean="0"/>
              <a:t>الأسواق، وزيادة مبيعات المؤسسة،فقد منحته هذه المؤسسات أهمية بالغة إلى درجة أنها خصصت قسم خاص</a:t>
            </a:r>
          </a:p>
          <a:p>
            <a:pPr algn="justLow"/>
            <a:r>
              <a:rPr lang="ar-EG" dirty="0" smtClean="0"/>
              <a:t>في هذا االمجال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450760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تعرف جمعية التسويق الأمريكية  </a:t>
            </a:r>
            <a:r>
              <a:rPr lang="en-US" dirty="0" smtClean="0"/>
              <a:t>AMA</a:t>
            </a:r>
            <a:r>
              <a:rPr lang="ar-EG" dirty="0" smtClean="0"/>
              <a:t>الإعلان بأنه: " وسيلة غير شخصيـة لتقديم الأفكـار أو</a:t>
            </a:r>
          </a:p>
          <a:p>
            <a:r>
              <a:rPr lang="ar-EG" dirty="0" smtClean="0"/>
              <a:t>السلـع أو الخدمات بواسطة جهة معلومة مقابل أجر مدفوع".</a:t>
            </a:r>
          </a:p>
          <a:p>
            <a:r>
              <a:rPr lang="ar-EG" dirty="0" smtClean="0"/>
              <a:t>ويتم الإعلان باستخدام بعض الوسائل مثل المجلات والصحف، و الملصقات ولوحات الإعلان،</a:t>
            </a:r>
          </a:p>
          <a:p>
            <a:r>
              <a:rPr lang="ar-EG" dirty="0" smtClean="0"/>
              <a:t>والإذاعة والتلفزيون، ويتميز بالانتشار الجغرافي و القدرة على تكرر الرسالة الإعلانية، و رغم ارتفاع تكلفته إلاّ</a:t>
            </a:r>
          </a:p>
          <a:p>
            <a:r>
              <a:rPr lang="ar-EG" dirty="0" smtClean="0"/>
              <a:t>أنه واسع الاستخدام.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58636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/>
            <a:r>
              <a:rPr lang="ar-EG" dirty="0" smtClean="0"/>
              <a:t>يمثل الإعلان أحد الأنشطة الرئيسية في ميدان تسويق السلع و الخدمات في العصر الحديث، وهو أحد</a:t>
            </a:r>
          </a:p>
          <a:p>
            <a:pPr algn="justLow"/>
            <a:r>
              <a:rPr lang="ar-EG" dirty="0" smtClean="0"/>
              <a:t>أبرز عناصر المزيج الترويجي والذي يستخدم بشكل واسع من قبل كل المؤسسات الصناعية والتجارية</a:t>
            </a:r>
          </a:p>
          <a:p>
            <a:pPr algn="justLow"/>
            <a:r>
              <a:rPr lang="ar-EG" dirty="0" smtClean="0"/>
              <a:t>والخدمية، وقد ازدادت أهمية الإعلان بعد الحرب العالمية الثانية بشكل واضح بسبب زيادة السلع المنتجة وتنوع</a:t>
            </a:r>
          </a:p>
          <a:p>
            <a:pPr algn="justLow"/>
            <a:r>
              <a:rPr lang="ar-EG" dirty="0" smtClean="0"/>
              <a:t>تشكيلاتها وزيادة عدد منتجيها هذا من جهة، ومن جهة أخرى حدث تطور هائل في الوسائل المستخدمة في</a:t>
            </a:r>
          </a:p>
          <a:p>
            <a:pPr algn="justLow"/>
            <a:r>
              <a:rPr lang="ar-EG" dirty="0" smtClean="0"/>
              <a:t>بث الإعلان للمستهلكين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56388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ar-EG" dirty="0" smtClean="0"/>
              <a:t>تاريخ ظهور الإعلان و تطوره:</a:t>
            </a:r>
          </a:p>
          <a:p>
            <a:pPr algn="justLow"/>
            <a:r>
              <a:rPr lang="ar-EG" dirty="0" smtClean="0"/>
              <a:t>يشهد التاريخ أن الإعلان لم يظهر في الآونة الأخيرة، فالشواهد التاريخية تشير إلى أن أول إعلان</a:t>
            </a:r>
          </a:p>
          <a:p>
            <a:pPr algn="justLow"/>
            <a:r>
              <a:rPr lang="ar-EG" dirty="0" smtClean="0"/>
              <a:t>إقناعي ظهر على شكل مسكوكات فضية في مدينة ) (</a:t>
            </a:r>
            <a:r>
              <a:rPr lang="en-US" dirty="0" smtClean="0"/>
              <a:t>Cyrene</a:t>
            </a:r>
            <a:r>
              <a:rPr lang="ar-EG" dirty="0" smtClean="0"/>
              <a:t>في شمال إفريقيا قبل نصف قرن من ميلاد</a:t>
            </a:r>
          </a:p>
          <a:p>
            <a:pPr algn="justLow"/>
            <a:r>
              <a:rPr lang="ar-EG" dirty="0" smtClean="0"/>
              <a:t>كانت هذه المسكوكات تحمل نقشا لنبات عشبي شاع أنه يعالج جملة من الأمراض و الهدف من هذا النقش</a:t>
            </a:r>
          </a:p>
          <a:p>
            <a:pPr algn="justLow"/>
            <a:r>
              <a:rPr lang="ar-EG" dirty="0" smtClean="0"/>
              <a:t>كان إقناع الناس باقتناء هذا العشب من إقطاعي المدينة.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34191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وفي الغالب سيطرت الرموز و الصور على أغلب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الرسائل الإعلانية المتعلقة خاصة بالمصارعات و المبارزات و بيع العبيد و غيرها في تلك العصور الغابرة،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زيادة على ذلك الاتصالات الاقناعية و الترويجية الشفوية )الإعلان الشفهي( و المعتمد على منادون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متخصصون ومتميزون بأصواتهم العالية.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427393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/>
            <a:r>
              <a:rPr lang="ar-EG" dirty="0" smtClean="0"/>
              <a:t>وفي عام  1710برز مفهوم الإعلان التنافسي ) (</a:t>
            </a:r>
            <a:r>
              <a:rPr lang="en-US" dirty="0" smtClean="0"/>
              <a:t>Competitive </a:t>
            </a:r>
            <a:r>
              <a:rPr lang="en-US" dirty="0" err="1" smtClean="0"/>
              <a:t>Advertadsing</a:t>
            </a:r>
            <a:r>
              <a:rPr lang="ar-EG" dirty="0" smtClean="0"/>
              <a:t>بالمقارنة مع</a:t>
            </a:r>
          </a:p>
          <a:p>
            <a:pPr algn="justLow"/>
            <a:r>
              <a:rPr lang="ar-EG" dirty="0" smtClean="0"/>
              <a:t>الإعلان الريادي )  (</a:t>
            </a:r>
            <a:r>
              <a:rPr lang="en-US" dirty="0" smtClean="0"/>
              <a:t>Pioneering </a:t>
            </a:r>
            <a:r>
              <a:rPr lang="en-US" dirty="0" err="1" smtClean="0"/>
              <a:t>Advertasing</a:t>
            </a:r>
            <a:r>
              <a:rPr lang="ar-EG" dirty="0" smtClean="0"/>
              <a:t>فهذا يعني إقناع المستهلكين المحتملين باقتناء السلع و</a:t>
            </a:r>
          </a:p>
          <a:p>
            <a:pPr algn="justLow"/>
            <a:r>
              <a:rPr lang="ar-EG" dirty="0" smtClean="0"/>
              <a:t>الخدمات الجديدة، أما الإعلان التنافسي فكانت السباقة له الشركات المصنعة للأدوية في محاولة منها لإقناع</a:t>
            </a:r>
          </a:p>
          <a:p>
            <a:pPr algn="justLow"/>
            <a:r>
              <a:rPr lang="ar-EG" dirty="0" smtClean="0"/>
              <a:t>قراء تلك الصحف و المجلات بالفاعلية العلاجية لما تعرضه من أدوية، فقد شهد القرن الثامن عشر الاستخدام</a:t>
            </a:r>
          </a:p>
          <a:p>
            <a:pPr algn="justLow"/>
            <a:r>
              <a:rPr lang="ar-EG" dirty="0" smtClean="0"/>
              <a:t>المكثف للإعلانات المكتوبة أو المطبوعة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179644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 خلال الفترة الواقعة ما بين  1905-1875تحسنت نوعية الإعلانات وظهر التنافس بين المعلنين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في حجز حيز في الصحف و المجلات لإعلاناتهم المثيرة و المعبرة معتمدين في ذلك خاصة على كبار الفنانين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في ذلك الوقت، وفي العشرينات من ذات القرن جاءت الإذاعة لتؤكد وجودها كوسيلة إعلانية ناجعة أيضا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90409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FFFF00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684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مدخل الى الاعلان</vt:lpstr>
      <vt:lpstr>مدخل الى الاعلان</vt:lpstr>
      <vt:lpstr>مدخل الى الاعلان</vt:lpstr>
      <vt:lpstr>مدخل الى الاعلان</vt:lpstr>
      <vt:lpstr>مدخل الى الاعلان</vt:lpstr>
      <vt:lpstr>مدخل الى الاعلان</vt:lpstr>
      <vt:lpstr>مدخل الى الاعلان</vt:lpstr>
      <vt:lpstr>مدخل الى الاعلان</vt:lpstr>
      <vt:lpstr>مدخل الى الاعلان</vt:lpstr>
      <vt:lpstr>مدخل الى الاعلان</vt:lpstr>
      <vt:lpstr>مدخل الى الاعلان</vt:lpstr>
      <vt:lpstr>مدخل الى الاعلان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UG</dc:creator>
  <cp:lastModifiedBy>UG</cp:lastModifiedBy>
  <cp:revision>10</cp:revision>
  <dcterms:created xsi:type="dcterms:W3CDTF">2020-04-09T08:32:45Z</dcterms:created>
  <dcterms:modified xsi:type="dcterms:W3CDTF">2020-04-09T09:20:05Z</dcterms:modified>
</cp:coreProperties>
</file>