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C22B8-7378-4B37-A869-BEF5EA1A6F3C}" type="datetimeFigureOut">
              <a:rPr lang="ar-EG" smtClean="0"/>
              <a:t>16/08/1441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4CDD4-05E4-437E-862E-52033D790B3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589460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C22B8-7378-4B37-A869-BEF5EA1A6F3C}" type="datetimeFigureOut">
              <a:rPr lang="ar-EG" smtClean="0"/>
              <a:t>16/08/1441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4CDD4-05E4-437E-862E-52033D790B3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68982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C22B8-7378-4B37-A869-BEF5EA1A6F3C}" type="datetimeFigureOut">
              <a:rPr lang="ar-EG" smtClean="0"/>
              <a:t>16/08/1441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4CDD4-05E4-437E-862E-52033D790B3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914779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C22B8-7378-4B37-A869-BEF5EA1A6F3C}" type="datetimeFigureOut">
              <a:rPr lang="ar-EG" smtClean="0"/>
              <a:t>16/08/1441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4CDD4-05E4-437E-862E-52033D790B3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34927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C22B8-7378-4B37-A869-BEF5EA1A6F3C}" type="datetimeFigureOut">
              <a:rPr lang="ar-EG" smtClean="0"/>
              <a:t>16/08/1441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4CDD4-05E4-437E-862E-52033D790B3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628504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C22B8-7378-4B37-A869-BEF5EA1A6F3C}" type="datetimeFigureOut">
              <a:rPr lang="ar-EG" smtClean="0"/>
              <a:t>16/08/1441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4CDD4-05E4-437E-862E-52033D790B3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24391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C22B8-7378-4B37-A869-BEF5EA1A6F3C}" type="datetimeFigureOut">
              <a:rPr lang="ar-EG" smtClean="0"/>
              <a:t>16/08/1441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4CDD4-05E4-437E-862E-52033D790B3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59189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C22B8-7378-4B37-A869-BEF5EA1A6F3C}" type="datetimeFigureOut">
              <a:rPr lang="ar-EG" smtClean="0"/>
              <a:t>16/08/1441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4CDD4-05E4-437E-862E-52033D790B3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53175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C22B8-7378-4B37-A869-BEF5EA1A6F3C}" type="datetimeFigureOut">
              <a:rPr lang="ar-EG" smtClean="0"/>
              <a:t>16/08/1441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4CDD4-05E4-437E-862E-52033D790B3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975282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C22B8-7378-4B37-A869-BEF5EA1A6F3C}" type="datetimeFigureOut">
              <a:rPr lang="ar-EG" smtClean="0"/>
              <a:t>16/08/1441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4CDD4-05E4-437E-862E-52033D790B3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37685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C22B8-7378-4B37-A869-BEF5EA1A6F3C}" type="datetimeFigureOut">
              <a:rPr lang="ar-EG" smtClean="0"/>
              <a:t>16/08/1441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4CDD4-05E4-437E-862E-52033D790B3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699824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C22B8-7378-4B37-A869-BEF5EA1A6F3C}" type="datetimeFigureOut">
              <a:rPr lang="ar-EG" smtClean="0"/>
              <a:t>16/08/1441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4CDD4-05E4-437E-862E-52033D790B3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63188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EG" dirty="0" smtClean="0"/>
              <a:t>مدخل الى الاعلان</a:t>
            </a:r>
            <a:br>
              <a:rPr lang="ar-EG" dirty="0" smtClean="0"/>
            </a:b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304252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EG" dirty="0" smtClean="0"/>
              <a:t>مدخل الى الاعلان</a:t>
            </a:r>
            <a:br>
              <a:rPr lang="ar-EG" dirty="0" smtClean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algn="justLow"/>
            <a:r>
              <a:rPr lang="ar-EG" dirty="0" smtClean="0"/>
              <a:t>الإعلان </a:t>
            </a:r>
            <a:r>
              <a:rPr lang="ar-EG" dirty="0" smtClean="0"/>
              <a:t>يسهل على أفراد </a:t>
            </a:r>
            <a:r>
              <a:rPr lang="ar-EG" dirty="0" smtClean="0"/>
              <a:t>المجتمع </a:t>
            </a:r>
            <a:r>
              <a:rPr lang="ar-EG" dirty="0" smtClean="0"/>
              <a:t>الحياة:</a:t>
            </a:r>
          </a:p>
          <a:p>
            <a:pPr algn="justLow"/>
            <a:r>
              <a:rPr lang="ar-EG" dirty="0" smtClean="0"/>
              <a:t>حيث يهيئ الإعلان لأفراد </a:t>
            </a:r>
            <a:r>
              <a:rPr lang="ar-EG" dirty="0" smtClean="0"/>
              <a:t>المجتمع </a:t>
            </a:r>
            <a:r>
              <a:rPr lang="ar-EG" dirty="0" smtClean="0"/>
              <a:t>فرص الحصول على السلع والخدمات التي </a:t>
            </a:r>
            <a:r>
              <a:rPr lang="ar-EG" dirty="0" smtClean="0"/>
              <a:t>يحتاجونها </a:t>
            </a:r>
            <a:r>
              <a:rPr lang="ar-EG" dirty="0" smtClean="0"/>
              <a:t>بأيسر </a:t>
            </a:r>
            <a:r>
              <a:rPr lang="ar-EG" dirty="0" smtClean="0"/>
              <a:t>الطرق وأخفض </a:t>
            </a:r>
            <a:r>
              <a:rPr lang="ar-EG" dirty="0" smtClean="0"/>
              <a:t>الأسعار، موفرا عليهم الجهد في البحث عن السلع والمال .</a:t>
            </a:r>
          </a:p>
          <a:p>
            <a:pPr algn="justLow"/>
            <a:r>
              <a:rPr lang="ar-EG" dirty="0" smtClean="0"/>
              <a:t>-الإعلان </a:t>
            </a:r>
            <a:r>
              <a:rPr lang="ar-EG" dirty="0" smtClean="0"/>
              <a:t>كوسيلة لترويج المبادئ السياسية والاجتماعية:</a:t>
            </a:r>
          </a:p>
          <a:p>
            <a:pPr algn="justLow"/>
            <a:r>
              <a:rPr lang="ar-EG" dirty="0" smtClean="0"/>
              <a:t>حيث يقوم الإعلان بترويج المبادئ والأفكار </a:t>
            </a:r>
            <a:r>
              <a:rPr lang="ar-EG" dirty="0" smtClean="0"/>
              <a:t>السياسي والاجتماعية </a:t>
            </a:r>
            <a:r>
              <a:rPr lang="ar-EG" dirty="0" smtClean="0"/>
              <a:t>بين الأفراد،ومن الأمثلة على ذلك</a:t>
            </a:r>
          </a:p>
          <a:p>
            <a:pPr algn="justLow"/>
            <a:r>
              <a:rPr lang="ar-EG" dirty="0" smtClean="0"/>
              <a:t>الحملات الإعلانية عن النظافة ، وحملات القروض الوطنية، وحملات التبرع الخيري...الخ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5069999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EG" dirty="0" smtClean="0"/>
              <a:t>مدخل الى الاعلان</a:t>
            </a:r>
            <a:br>
              <a:rPr lang="ar-EG" dirty="0" smtClean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Low">
              <a:lnSpc>
                <a:spcPct val="150000"/>
              </a:lnSpc>
            </a:pPr>
            <a:r>
              <a:rPr lang="ar-EG" dirty="0" smtClean="0"/>
              <a:t>الإعلان يغرس عند الأفراد عادات جديدة:</a:t>
            </a:r>
          </a:p>
          <a:p>
            <a:pPr algn="justLow">
              <a:lnSpc>
                <a:spcPct val="150000"/>
              </a:lnSpc>
            </a:pPr>
            <a:r>
              <a:rPr lang="ar-EG" dirty="0" smtClean="0"/>
              <a:t>إن من نتيجة استعمال الأفراد المتكرر للسلع المعلن عنها تنشأ عندهم عادات جديدة تزداد </a:t>
            </a:r>
            <a:r>
              <a:rPr lang="ar-EG" dirty="0" smtClean="0"/>
              <a:t>رسوخا كلما </a:t>
            </a:r>
            <a:r>
              <a:rPr lang="ar-EG" dirty="0" smtClean="0"/>
              <a:t>زاد تكرار الاستعمال، ومن أمثلة ذلك تنظيف الأسنان بمعجون، استعمال مبيد الحشرات... الخ</a:t>
            </a:r>
            <a:r>
              <a:rPr lang="ar-EG" smtClean="0"/>
              <a:t>، </a:t>
            </a:r>
            <a:r>
              <a:rPr lang="ar-EG" smtClean="0"/>
              <a:t>وهكذا يعمل </a:t>
            </a:r>
            <a:r>
              <a:rPr lang="ar-EG" dirty="0" smtClean="0"/>
              <a:t>الإعلان على نشر عادات مفيدة بين الناس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4090525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مدخل الى الاعلان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EG" dirty="0" smtClean="0"/>
              <a:t>الإعلان يقرب بين الشعوب </a:t>
            </a:r>
            <a:r>
              <a:rPr lang="ar-EG" dirty="0" smtClean="0"/>
              <a:t>والمجتمعات</a:t>
            </a:r>
            <a:r>
              <a:rPr lang="ar-EG" dirty="0" smtClean="0"/>
              <a:t>:</a:t>
            </a:r>
          </a:p>
          <a:p>
            <a:pPr algn="justLow">
              <a:lnSpc>
                <a:spcPct val="150000"/>
              </a:lnSpc>
            </a:pPr>
            <a:r>
              <a:rPr lang="ar-EG" dirty="0" smtClean="0"/>
              <a:t>كذلك يساهم الإعلان في التقريب بين طبقات </a:t>
            </a:r>
            <a:r>
              <a:rPr lang="ar-EG" dirty="0" smtClean="0"/>
              <a:t>المجتتمع </a:t>
            </a:r>
            <a:r>
              <a:rPr lang="ar-EG" dirty="0" smtClean="0"/>
              <a:t>الواحد، ذلك لأنه ينقل عادات بعضها </a:t>
            </a:r>
            <a:r>
              <a:rPr lang="ar-EG" dirty="0" smtClean="0"/>
              <a:t>إلى البعض </a:t>
            </a:r>
            <a:r>
              <a:rPr lang="ar-EG" dirty="0" smtClean="0"/>
              <a:t>الآخر، كما أنه ينشر أساليب الحياة الأفضل بين الدول وينقل وجهات النظر وأساليب التفكير </a:t>
            </a:r>
            <a:r>
              <a:rPr lang="ar-EG" dirty="0" smtClean="0"/>
              <a:t>ونشر العلوم </a:t>
            </a:r>
            <a:r>
              <a:rPr lang="ar-EG" dirty="0" smtClean="0"/>
              <a:t>والآداب والفنون بين الأمم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3146535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EG" dirty="0" smtClean="0"/>
              <a:t>مدخل الى الاعلان</a:t>
            </a:r>
            <a:br>
              <a:rPr lang="ar-EG" dirty="0" smtClean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r>
              <a:rPr lang="ar-EG" dirty="0" smtClean="0"/>
              <a:t>أهمية الإعلان:</a:t>
            </a:r>
          </a:p>
          <a:p>
            <a:r>
              <a:rPr lang="ar-EG" dirty="0" smtClean="0"/>
              <a:t> : 1-الأهمية الاقتصادية للإعلان :</a:t>
            </a:r>
          </a:p>
          <a:p>
            <a:pPr algn="justLow"/>
            <a:r>
              <a:rPr lang="ar-EG" dirty="0" smtClean="0"/>
              <a:t>إن الإنفاق الإعلاني قادر على إشاعة الحركة وخلق النمو في الحياة الاقتصادية ، فالإعلان يركز على الانتباه على سلعة أو خدمة موجودة أو سلعة جديدة وبالتالي يعمل على زيادة الاستهلاك ثم التوسع في </a:t>
            </a:r>
            <a:r>
              <a:rPr lang="ar-EG" dirty="0" smtClean="0"/>
              <a:t>الإنتاج وهذا </a:t>
            </a:r>
            <a:r>
              <a:rPr lang="ar-EG" dirty="0" smtClean="0"/>
              <a:t>يؤدي إلي خفض نصيب الوحدة الواحدة من السلع من التكاليف الثابتة .</a:t>
            </a:r>
          </a:p>
          <a:p>
            <a:pPr algn="justLow"/>
            <a:r>
              <a:rPr lang="ar-EG" dirty="0" smtClean="0"/>
              <a:t>وتعتبر الدراسة التي قام </a:t>
            </a:r>
            <a:r>
              <a:rPr lang="en-US" dirty="0" err="1" smtClean="0"/>
              <a:t>Iveil</a:t>
            </a:r>
            <a:r>
              <a:rPr lang="en-US" dirty="0" smtClean="0"/>
              <a:t> Borden</a:t>
            </a:r>
            <a:r>
              <a:rPr lang="ar-EG" dirty="0" smtClean="0"/>
              <a:t> من </a:t>
            </a:r>
            <a:r>
              <a:rPr lang="ar-EG" dirty="0" smtClean="0"/>
              <a:t>أهم الدراسات عن الأهمية الاقتصادية </a:t>
            </a:r>
            <a:r>
              <a:rPr lang="ar-EG" dirty="0" smtClean="0"/>
              <a:t>للإعلان وكان </a:t>
            </a:r>
            <a:r>
              <a:rPr lang="ar-EG" dirty="0" smtClean="0"/>
              <a:t>من نتائجها ما يلي 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984584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EG" dirty="0" smtClean="0"/>
              <a:t>مدخل الى الاعلان</a:t>
            </a:r>
            <a:br>
              <a:rPr lang="ar-EG" dirty="0" smtClean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Low"/>
            <a:r>
              <a:rPr lang="ar-EG" dirty="0" smtClean="0"/>
              <a:t>أثر الإعلان على الطلب والعرض :</a:t>
            </a:r>
          </a:p>
          <a:p>
            <a:pPr algn="justLow"/>
            <a:r>
              <a:rPr lang="ar-EG" dirty="0" smtClean="0"/>
              <a:t>وتتمثل أهم آثار الإعلان على الطلب فيما يلي:</a:t>
            </a:r>
          </a:p>
          <a:p>
            <a:pPr algn="justLow"/>
            <a:r>
              <a:rPr lang="ar-EG" dirty="0" smtClean="0"/>
              <a:t>- يساعد على ارتفاع الطلب على السلع والخدمات.</a:t>
            </a:r>
          </a:p>
          <a:p>
            <a:pPr algn="justLow"/>
            <a:r>
              <a:rPr lang="ar-EG" dirty="0" smtClean="0"/>
              <a:t>- يساعد الإعلان أيضا المؤسسة على الاحتفاظ بأسعار البيع عند مستواها إذا كان هناك انخفاض عام للطلب</a:t>
            </a:r>
          </a:p>
          <a:p>
            <a:pPr algn="justLow"/>
            <a:r>
              <a:rPr lang="ar-EG" dirty="0" smtClean="0"/>
              <a:t>إمكانية التأثير في دوافع الشراء العاطفية لدى المستهلكين، مما يزيد في الطلب.</a:t>
            </a:r>
          </a:p>
          <a:p>
            <a:pPr algn="justLow"/>
            <a:r>
              <a:rPr lang="ar-EG" dirty="0" smtClean="0"/>
              <a:t>- عند انخفاض الطلب على سلعة ما، فإن الإعلان لا يستطيع إيقاف هذا الانخفاض وإنما يمكن </a:t>
            </a:r>
            <a:r>
              <a:rPr lang="ar-EG" dirty="0" smtClean="0"/>
              <a:t>تأخير هذا </a:t>
            </a:r>
            <a:r>
              <a:rPr lang="ar-EG" dirty="0" smtClean="0"/>
              <a:t>الانخفاض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074345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EG" dirty="0" smtClean="0"/>
              <a:t>مدخل الى الاعلان</a:t>
            </a:r>
            <a:br>
              <a:rPr lang="ar-EG" dirty="0" smtClean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>
              <a:lnSpc>
                <a:spcPct val="150000"/>
              </a:lnSpc>
            </a:pPr>
            <a:r>
              <a:rPr lang="en-US" dirty="0" smtClean="0"/>
              <a:t>: 2-1-II</a:t>
            </a:r>
            <a:r>
              <a:rPr lang="ar-EG" dirty="0" smtClean="0"/>
              <a:t>أثر الإعلان على تكاليف التسويق:</a:t>
            </a:r>
          </a:p>
          <a:p>
            <a:pPr algn="justLow">
              <a:lnSpc>
                <a:spcPct val="150000"/>
              </a:lnSpc>
            </a:pPr>
            <a:r>
              <a:rPr lang="ar-EG" dirty="0" smtClean="0"/>
              <a:t>حيث لا يعتبر الإعلان في حد ذاته السبب الرئيسي في ارتفاع تكاليف التسويق ولكن يشكل </a:t>
            </a:r>
            <a:r>
              <a:rPr lang="ar-EG" dirty="0" smtClean="0"/>
              <a:t>جزءا مهما </a:t>
            </a:r>
            <a:r>
              <a:rPr lang="ar-EG" dirty="0" smtClean="0"/>
              <a:t>من التكاليف الكلية </a:t>
            </a:r>
            <a:r>
              <a:rPr lang="ar-EG" dirty="0" smtClean="0"/>
              <a:t>للتسويق.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980710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EG" dirty="0" smtClean="0"/>
              <a:t>مدخل الى الاعلان</a:t>
            </a:r>
            <a:br>
              <a:rPr lang="ar-EG" dirty="0" smtClean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EG" dirty="0" smtClean="0"/>
              <a:t>أثر </a:t>
            </a:r>
            <a:r>
              <a:rPr lang="ar-EG" dirty="0" smtClean="0"/>
              <a:t>الإعلان على تكاليف الإنتاج:</a:t>
            </a:r>
          </a:p>
          <a:p>
            <a:pPr algn="justLow">
              <a:lnSpc>
                <a:spcPct val="200000"/>
              </a:lnSpc>
            </a:pPr>
            <a:r>
              <a:rPr lang="ar-EG" dirty="0" smtClean="0"/>
              <a:t>يعمل الإعلان في بعض الصناعات على تحقيق الإنتاج الكبير وهذا ما يؤدي إلى تخفيض </a:t>
            </a:r>
            <a:r>
              <a:rPr lang="ar-EG" dirty="0" smtClean="0"/>
              <a:t>التكاليف، وهناك </a:t>
            </a:r>
            <a:r>
              <a:rPr lang="ar-EG" dirty="0" smtClean="0"/>
              <a:t>حالات لا يؤدي الإعلان إلى تخفيض تكاليف الإنتاج مثل، الصناعات التي تعتمد على العمالة </a:t>
            </a:r>
            <a:r>
              <a:rPr lang="ar-EG" dirty="0" smtClean="0"/>
              <a:t>اليدوية مثل </a:t>
            </a:r>
            <a:r>
              <a:rPr lang="ar-EG" dirty="0" smtClean="0"/>
              <a:t>صناعة </a:t>
            </a:r>
            <a:r>
              <a:rPr lang="ar-EG" dirty="0" smtClean="0"/>
              <a:t>السجاد.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421529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EG" dirty="0" smtClean="0"/>
              <a:t>مدخل الى الاعلان</a:t>
            </a:r>
            <a:br>
              <a:rPr lang="ar-EG" dirty="0" smtClean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Low">
              <a:lnSpc>
                <a:spcPct val="150000"/>
              </a:lnSpc>
            </a:pPr>
            <a:r>
              <a:rPr lang="ar-EG" dirty="0" smtClean="0"/>
              <a:t>أثر الإعلان على جودة السلع :</a:t>
            </a:r>
          </a:p>
          <a:p>
            <a:pPr algn="justLow">
              <a:lnSpc>
                <a:spcPct val="150000"/>
              </a:lnSpc>
            </a:pPr>
            <a:r>
              <a:rPr lang="ar-EG" dirty="0" smtClean="0"/>
              <a:t>يساعد الإعلان بطريقة غير مباشرة على تحسين السلع وتميزها،حتى يستطيع المعلن استخدام </a:t>
            </a:r>
            <a:r>
              <a:rPr lang="ar-EG" dirty="0" smtClean="0"/>
              <a:t>هذه التحسينات </a:t>
            </a:r>
            <a:r>
              <a:rPr lang="ar-EG" dirty="0" smtClean="0"/>
              <a:t>في إغراء المستهلك من أجل الطلب على عليها.</a:t>
            </a:r>
          </a:p>
          <a:p>
            <a:pPr algn="justLow">
              <a:lnSpc>
                <a:spcPct val="150000"/>
              </a:lnSpc>
            </a:pPr>
            <a:r>
              <a:rPr lang="ar-EG" dirty="0" smtClean="0"/>
              <a:t>أثر </a:t>
            </a:r>
            <a:r>
              <a:rPr lang="ar-EG" dirty="0" smtClean="0"/>
              <a:t>الإعلان على سعر البيع:</a:t>
            </a:r>
          </a:p>
          <a:p>
            <a:pPr algn="justLow">
              <a:lnSpc>
                <a:spcPct val="150000"/>
              </a:lnSpc>
            </a:pPr>
            <a:r>
              <a:rPr lang="ar-EG" dirty="0" smtClean="0"/>
              <a:t>يعمل الإعلان بصفة عامة على زيادة ثبات الأسعار في السوق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380178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EG" dirty="0" smtClean="0"/>
              <a:t>مدخل الى الاعلان</a:t>
            </a:r>
            <a:br>
              <a:rPr lang="ar-EG" dirty="0" smtClean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lnSpcReduction="10000"/>
          </a:bodyPr>
          <a:lstStyle/>
          <a:p>
            <a:r>
              <a:rPr lang="ar-EG" dirty="0" smtClean="0"/>
              <a:t>أثـر الإعلان على الاستثمار والدخل القومي :</a:t>
            </a:r>
          </a:p>
          <a:p>
            <a:pPr algn="justLow"/>
            <a:r>
              <a:rPr lang="ar-EG" dirty="0" smtClean="0"/>
              <a:t>- للإعلان دورا هاما في يئة الأذهان والأفكار إلى مستوى عال من المعيشة، كما أنه يساعد </a:t>
            </a:r>
            <a:r>
              <a:rPr lang="ar-EG" dirty="0" smtClean="0"/>
              <a:t>على تنشيط </a:t>
            </a:r>
            <a:r>
              <a:rPr lang="ar-EG" dirty="0" smtClean="0"/>
              <a:t>رغبات اتمع، فالكماليات التي كانت الأمس أصبحت ضروريات اليوم، وهذا ما أدى إلى </a:t>
            </a:r>
            <a:r>
              <a:rPr lang="ar-EG" dirty="0" smtClean="0"/>
              <a:t>تطورات وتحسينات </a:t>
            </a:r>
            <a:r>
              <a:rPr lang="ar-EG" dirty="0" smtClean="0"/>
              <a:t>في مجتمعنا الاقتصادي الذي نتج عنه زيادة الميل إلى الاستثمار وبالتالي زيادة الدخل القومي.</a:t>
            </a:r>
          </a:p>
          <a:p>
            <a:pPr algn="justLow"/>
            <a:r>
              <a:rPr lang="ar-EG" dirty="0" smtClean="0"/>
              <a:t>- يساعد الإعلان المؤسسات على تحقيق الأرباح المرغوبة بما يحثهم على زيادة الاستثمار هذا </a:t>
            </a:r>
            <a:r>
              <a:rPr lang="ar-EG" dirty="0" smtClean="0"/>
              <a:t>يؤدي إلى </a:t>
            </a:r>
            <a:r>
              <a:rPr lang="ar-EG" dirty="0" smtClean="0"/>
              <a:t>زيادة العمالة والدخل الفردي و الدخل </a:t>
            </a:r>
            <a:r>
              <a:rPr lang="ar-EG" dirty="0" smtClean="0"/>
              <a:t>القومي.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4145391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EG" dirty="0" smtClean="0"/>
              <a:t>مدخل الى الاعلان</a:t>
            </a:r>
            <a:br>
              <a:rPr lang="ar-EG" dirty="0" smtClean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EG" dirty="0" smtClean="0"/>
              <a:t>الأهمية الاجتماعية للإعلان :</a:t>
            </a:r>
          </a:p>
          <a:p>
            <a:r>
              <a:rPr lang="ar-EG" dirty="0" smtClean="0"/>
              <a:t>الإعلان يتأثر باتمع المحيط به كما يؤثر فيه ، فهو يتلاءم مع ظروف حياة الناس ومثلهم وقيمهم</a:t>
            </a:r>
          </a:p>
          <a:p>
            <a:r>
              <a:rPr lang="ar-EG" dirty="0" smtClean="0"/>
              <a:t>وعادام،وتتمثل هذه الأهمية في ما يلي:</a:t>
            </a:r>
          </a:p>
          <a:p>
            <a:r>
              <a:rPr lang="ar-EG" dirty="0" smtClean="0"/>
              <a:t> : 1-2-</a:t>
            </a:r>
            <a:r>
              <a:rPr lang="en-US" dirty="0" smtClean="0"/>
              <a:t>II</a:t>
            </a:r>
            <a:r>
              <a:rPr lang="ar-EG" dirty="0" smtClean="0"/>
              <a:t>الإعلان قوة تعليمية :</a:t>
            </a:r>
          </a:p>
          <a:p>
            <a:r>
              <a:rPr lang="ar-EG" dirty="0" smtClean="0"/>
              <a:t>الإعلان كقوة تعليمية يؤثر على أفكار الناس، فهو يعمل على إقناع الناس بشراء سلع وخدمات</a:t>
            </a:r>
          </a:p>
          <a:p>
            <a:r>
              <a:rPr lang="ar-EG" dirty="0" smtClean="0"/>
              <a:t>معينة، وفي سبيل ذلك يستخدم الإعلان الحجة والمنطق وذا يتعلمون أشياء لم يكونوا يعلموا من قبل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265797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EG" dirty="0" smtClean="0"/>
              <a:t>مدخل الى الاعلان</a:t>
            </a:r>
            <a:br>
              <a:rPr lang="ar-EG" dirty="0" smtClean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>
              <a:lnSpc>
                <a:spcPct val="150000"/>
              </a:lnSpc>
            </a:pPr>
            <a:r>
              <a:rPr lang="ar-EG" dirty="0" smtClean="0"/>
              <a:t>الإعلان يعتبر أداة من أدوات الثقافة، بالإطلاع عليه أو الاستماع إليه يتعلم المستهلكون </a:t>
            </a:r>
            <a:r>
              <a:rPr lang="ar-EG" dirty="0" smtClean="0"/>
              <a:t>أشياء جديدة </a:t>
            </a:r>
            <a:r>
              <a:rPr lang="ar-EG" dirty="0" smtClean="0"/>
              <a:t>تتعلق بتركيب السلع المختلفة، تكوينها، </a:t>
            </a:r>
            <a:r>
              <a:rPr lang="ar-EG" dirty="0" smtClean="0"/>
              <a:t>استخداماتها </a:t>
            </a:r>
            <a:r>
              <a:rPr lang="ar-EG" dirty="0" smtClean="0"/>
              <a:t>وفوائدها وتاريخها وما إلى ذلك من </a:t>
            </a:r>
            <a:r>
              <a:rPr lang="ar-EG" dirty="0" smtClean="0"/>
              <a:t>المعلومات عنها. ويستخدم </a:t>
            </a:r>
            <a:r>
              <a:rPr lang="ar-EG" dirty="0" smtClean="0"/>
              <a:t>الإعلان أيضا في تعليم الناس كيف يحافظون على صحتهم ويستثمرون </a:t>
            </a:r>
            <a:r>
              <a:rPr lang="ar-EG" dirty="0" smtClean="0"/>
              <a:t>مدخراتهم</a:t>
            </a:r>
            <a:r>
              <a:rPr lang="ar-EG" dirty="0" smtClean="0"/>
              <a:t>، </a:t>
            </a:r>
            <a:r>
              <a:rPr lang="ar-EG" dirty="0" smtClean="0"/>
              <a:t>وكيف يرتفعون </a:t>
            </a:r>
            <a:r>
              <a:rPr lang="ar-EG" dirty="0" smtClean="0"/>
              <a:t>بمستواهم العلمي والثقافي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541928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FFFF00"/>
      </a:dk1>
      <a:lt1>
        <a:sysClr val="window" lastClr="000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677</Words>
  <Application>Microsoft Office PowerPoint</Application>
  <PresentationFormat>On-screen Show (4:3)</PresentationFormat>
  <Paragraphs>49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مدخل الى الاعلان </vt:lpstr>
      <vt:lpstr>مدخل الى الاعلان </vt:lpstr>
      <vt:lpstr>مدخل الى الاعلان </vt:lpstr>
      <vt:lpstr>مدخل الى الاعلان </vt:lpstr>
      <vt:lpstr>مدخل الى الاعلان </vt:lpstr>
      <vt:lpstr>مدخل الى الاعلان </vt:lpstr>
      <vt:lpstr>مدخل الى الاعلان </vt:lpstr>
      <vt:lpstr>مدخل الى الاعلان </vt:lpstr>
      <vt:lpstr>مدخل الى الاعلان </vt:lpstr>
      <vt:lpstr>مدخل الى الاعلان </vt:lpstr>
      <vt:lpstr>مدخل الى الاعلان </vt:lpstr>
      <vt:lpstr>مدخل الى الاعلان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مدخل الى الاعلان</dc:title>
  <dc:creator>UG</dc:creator>
  <cp:lastModifiedBy>UG</cp:lastModifiedBy>
  <cp:revision>9</cp:revision>
  <dcterms:created xsi:type="dcterms:W3CDTF">2020-04-09T10:21:38Z</dcterms:created>
  <dcterms:modified xsi:type="dcterms:W3CDTF">2020-04-09T12:41:07Z</dcterms:modified>
</cp:coreProperties>
</file>