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91" r:id="rId1"/>
  </p:sldMasterIdLst>
  <p:sldIdLst>
    <p:sldId id="274" r:id="rId2"/>
    <p:sldId id="302" r:id="rId3"/>
    <p:sldId id="278" r:id="rId4"/>
    <p:sldId id="259" r:id="rId5"/>
    <p:sldId id="294" r:id="rId6"/>
    <p:sldId id="296" r:id="rId7"/>
    <p:sldId id="298" r:id="rId8"/>
    <p:sldId id="299" r:id="rId9"/>
    <p:sldId id="300" r:id="rId10"/>
    <p:sldId id="297" r:id="rId11"/>
  </p:sldIdLst>
  <p:sldSz cx="9144000" cy="6858000" type="screen4x3"/>
  <p:notesSz cx="6858000" cy="9144000"/>
  <p:defaultTextStyle>
    <a:defPPr>
      <a:defRPr lang="ar-SA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itchFamily="34" charset="0"/>
        <a:ea typeface="+mn-ea"/>
        <a:cs typeface="Arial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itchFamily="34" charset="0"/>
        <a:ea typeface="+mn-ea"/>
        <a:cs typeface="Arial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itchFamily="34" charset="0"/>
        <a:ea typeface="+mn-ea"/>
        <a:cs typeface="Arial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itchFamily="34" charset="0"/>
        <a:ea typeface="+mn-ea"/>
        <a:cs typeface="Arial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 Black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 Black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 Black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 Black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398D"/>
    <a:srgbClr val="9900CC"/>
    <a:srgbClr val="193DD7"/>
    <a:srgbClr val="009900"/>
    <a:srgbClr val="CC3399"/>
    <a:srgbClr val="CC0066"/>
    <a:srgbClr val="17452D"/>
    <a:srgbClr val="3090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89474" autoAdjust="0"/>
    <p:restoredTop sz="94624" autoAdjust="0"/>
  </p:normalViewPr>
  <p:slideViewPr>
    <p:cSldViewPr>
      <p:cViewPr varScale="1">
        <p:scale>
          <a:sx n="70" d="100"/>
          <a:sy n="70" d="100"/>
        </p:scale>
        <p:origin x="-157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8" d="100"/>
        <a:sy n="12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cs typeface="Arial" pitchFamily="34" charset="0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>
            <a:noAutofit/>
          </a:bodyPr>
          <a:lstStyle>
            <a:lvl1pPr algn="r">
              <a:defRPr sz="4200" b="1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30"/>
          <p:cNvSpPr>
            <a:spLocks noGrp="1"/>
          </p:cNvSpPr>
          <p:nvPr>
            <p:ph type="dt" sz="half" idx="10"/>
          </p:nvPr>
        </p:nvSpPr>
        <p:spPr>
          <a:xfrm>
            <a:off x="5870575" y="6557963"/>
            <a:ext cx="2003425" cy="227012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/>
          </a:p>
        </p:txBody>
      </p:sp>
      <p:sp>
        <p:nvSpPr>
          <p:cNvPr id="7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2819400" y="6557963"/>
            <a:ext cx="2927350" cy="228600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/>
          </a:p>
        </p:txBody>
      </p:sp>
      <p:sp>
        <p:nvSpPr>
          <p:cNvPr id="8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7880350" y="6556375"/>
            <a:ext cx="588963" cy="228600"/>
          </a:xfrm>
        </p:spPr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DD5D857-F758-4460-B829-02D3D1E8B0F8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2371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6F3222-4770-4FB5-99DF-3ECEE465259B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316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3388" y="6557963"/>
            <a:ext cx="2001837" cy="227012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556375"/>
            <a:ext cx="3657600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4750" y="6553200"/>
            <a:ext cx="587375" cy="2286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7742E89-A7DC-4B50-9179-AED419D9197D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253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124C5D-D42C-4A06-B8EE-C7CBB8B67E29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625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anchor="t"/>
          <a:lstStyle>
            <a:lvl1pPr algn="r">
              <a:buNone/>
              <a:defRPr sz="4200" b="1" cap="all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400" y="6556375"/>
            <a:ext cx="2001838" cy="22701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5138" y="6556375"/>
            <a:ext cx="2895600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4175" y="6554788"/>
            <a:ext cx="587375" cy="2286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5CF83E2-A41D-4081-BA9B-171E34447623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0692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78071-6AA9-4F5E-BA2A-CACB2F05010C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280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7F566E-63D3-4108-B9AC-0B0BD296E117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732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E8AC93-2890-46AF-BD6B-503E16D0A040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50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A67E45-33DC-497C-9CB7-444F975197E3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900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lIns="45720" tIns="0" rIns="0" bIns="0" spcCol="0" rtlCol="0" fromWordArt="0" forceAA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7A6000-574F-4907-9AB8-F0DAD42CDB74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906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21240000">
            <a:off x="598488" y="1004888"/>
            <a:ext cx="4319587" cy="4311650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 rot="21420000">
            <a:off x="596900" y="998538"/>
            <a:ext cx="4319588" cy="4313237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lIns="82296" tIns="0" rIns="0" bIns="0" spcCol="0" rtlCol="0" fromWordArt="0" forceAA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FF81A74-4434-4009-93F9-D5552CC1201A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1817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320675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0" name="Text Placeholder 30"/>
          <p:cNvSpPr>
            <a:spLocks noGrp="1"/>
          </p:cNvSpPr>
          <p:nvPr>
            <p:ph type="body" idx="1"/>
          </p:nvPr>
        </p:nvSpPr>
        <p:spPr bwMode="auto">
          <a:xfrm>
            <a:off x="457200" y="1609725"/>
            <a:ext cx="7239000" cy="484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4246563" y="6557963"/>
            <a:ext cx="2001837" cy="22701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  <a:ea typeface="+mn-ea"/>
                <a:cs typeface="Arial" pitchFamily="34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63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  <a:ea typeface="+mn-ea"/>
                <a:cs typeface="Arial" pitchFamily="34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6251575" y="6556375"/>
            <a:ext cx="588963" cy="22860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1100" smtClean="0">
                <a:solidFill>
                  <a:schemeClr val="tx2"/>
                </a:solidFill>
                <a:ea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8FF42A3-E9CB-41F3-B41E-E22F06913F02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34" r:id="rId1"/>
    <p:sldLayoutId id="2147484227" r:id="rId2"/>
    <p:sldLayoutId id="2147484235" r:id="rId3"/>
    <p:sldLayoutId id="2147484228" r:id="rId4"/>
    <p:sldLayoutId id="2147484229" r:id="rId5"/>
    <p:sldLayoutId id="2147484230" r:id="rId6"/>
    <p:sldLayoutId id="2147484231" r:id="rId7"/>
    <p:sldLayoutId id="2147484232" r:id="rId8"/>
    <p:sldLayoutId id="2147484236" r:id="rId9"/>
    <p:sldLayoutId id="2147484233" r:id="rId10"/>
    <p:sldLayoutId id="2147484237" r:id="rId11"/>
  </p:sldLayoutIdLst>
  <p:txStyles>
    <p:titleStyle>
      <a:lvl1pPr algn="l" rtl="1" eaLnBrk="0" fontAlgn="base" hangingPunct="0">
        <a:spcBef>
          <a:spcPct val="0"/>
        </a:spcBef>
        <a:spcAft>
          <a:spcPct val="0"/>
        </a:spcAft>
        <a:defRPr sz="3800" b="1" kern="1200" cap="all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latin typeface="+mj-lt"/>
          <a:ea typeface="+mj-ea"/>
          <a:cs typeface="+mj-cs"/>
        </a:defRPr>
      </a:lvl1pPr>
      <a:lvl2pPr algn="l" rtl="1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cs typeface="Tahoma" pitchFamily="34" charset="0"/>
        </a:defRPr>
      </a:lvl2pPr>
      <a:lvl3pPr algn="l" rtl="1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cs typeface="Tahoma" pitchFamily="34" charset="0"/>
        </a:defRPr>
      </a:lvl3pPr>
      <a:lvl4pPr algn="l" rtl="1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cs typeface="Tahoma" pitchFamily="34" charset="0"/>
        </a:defRPr>
      </a:lvl4pPr>
      <a:lvl5pPr algn="l" rtl="1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cs typeface="Tahoma" pitchFamily="34" charset="0"/>
        </a:defRPr>
      </a:lvl5pPr>
      <a:lvl6pPr marL="457200" algn="l" rtl="1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cs typeface="Tahoma" pitchFamily="34" charset="0"/>
        </a:defRPr>
      </a:lvl6pPr>
      <a:lvl7pPr marL="914400" algn="l" rtl="1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cs typeface="Tahoma" pitchFamily="34" charset="0"/>
        </a:defRPr>
      </a:lvl7pPr>
      <a:lvl8pPr marL="1371600" algn="l" rtl="1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cs typeface="Tahoma" pitchFamily="34" charset="0"/>
        </a:defRPr>
      </a:lvl8pPr>
      <a:lvl9pPr marL="1828800" algn="l" rtl="1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cs typeface="Tahoma" pitchFamily="34" charset="0"/>
        </a:defRPr>
      </a:lvl9pPr>
      <a:extLst/>
    </p:titleStyle>
    <p:bodyStyle>
      <a:lvl1pPr marL="273050" indent="-273050" algn="r" rtl="1" eaLnBrk="0" fontAlgn="base" hangingPunct="0">
        <a:spcBef>
          <a:spcPts val="600"/>
        </a:spcBef>
        <a:spcAft>
          <a:spcPct val="0"/>
        </a:spcAft>
        <a:buClr>
          <a:schemeClr val="tx2"/>
        </a:buClr>
        <a:buSzPct val="73000"/>
        <a:buFont typeface="Wingdings 2" pitchFamily="18" charset="2"/>
        <a:buChar char="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20700" indent="-228600" algn="r" rtl="1" eaLnBrk="0" fontAlgn="base" hangingPunct="0">
        <a:spcBef>
          <a:spcPts val="5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"/>
        <a:defRPr sz="2300" kern="1200">
          <a:solidFill>
            <a:srgbClr val="6C6C6C"/>
          </a:solidFill>
          <a:latin typeface="+mn-lt"/>
          <a:ea typeface="+mn-ea"/>
          <a:cs typeface="+mn-cs"/>
        </a:defRPr>
      </a:lvl2pPr>
      <a:lvl3pPr marL="758825" indent="-228600" algn="r" rtl="1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60000"/>
        <a:buFont typeface="Wingdings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228600" algn="r" rtl="1" eaLnBrk="0" fontAlgn="base" hangingPunct="0">
        <a:spcBef>
          <a:spcPct val="200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"/>
        <a:defRPr sz="2000" kern="1200">
          <a:solidFill>
            <a:srgbClr val="6C6C6C"/>
          </a:solidFill>
          <a:latin typeface="+mn-lt"/>
          <a:ea typeface="+mn-ea"/>
          <a:cs typeface="+mn-cs"/>
        </a:defRPr>
      </a:lvl4pPr>
      <a:lvl5pPr marL="1279525" indent="-228600" algn="r" rtl="1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70000"/>
        <a:buFont typeface="Wingdings" pitchFamily="2" charset="2"/>
        <a:buChar char="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r" rtl="1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r" rtl="1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r" rtl="1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r" rtl="1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0.wav"/><Relationship Id="rId5" Type="http://schemas.openxmlformats.org/officeDocument/2006/relationships/image" Target="../media/image4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wav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.wav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.wav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.png"/><Relationship Id="rId1" Type="http://schemas.openxmlformats.org/officeDocument/2006/relationships/audio" Target="../media/audio6.wav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.wav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8.wav"/><Relationship Id="rId5" Type="http://schemas.openxmlformats.org/officeDocument/2006/relationships/image" Target="../media/image4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9.wav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WordArt 4"/>
          <p:cNvSpPr>
            <a:spLocks noChangeArrowheads="1" noChangeShapeType="1" noTextEdit="1"/>
          </p:cNvSpPr>
          <p:nvPr/>
        </p:nvSpPr>
        <p:spPr bwMode="auto">
          <a:xfrm>
            <a:off x="395288" y="1946275"/>
            <a:ext cx="7731125" cy="243998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endParaRPr lang="en-US" sz="4800" b="1" kern="10">
              <a:gradFill rotWithShape="1">
                <a:gsLst>
                  <a:gs pos="0">
                    <a:srgbClr val="55261C"/>
                  </a:gs>
                  <a:gs pos="3000">
                    <a:srgbClr val="EBDAD4"/>
                  </a:gs>
                  <a:gs pos="14499">
                    <a:srgbClr val="C0524E"/>
                  </a:gs>
                  <a:gs pos="21001">
                    <a:srgbClr val="80302D"/>
                  </a:gs>
                  <a:gs pos="22000">
                    <a:srgbClr val="9C6563"/>
                  </a:gs>
                  <a:gs pos="24001">
                    <a:srgbClr val="FFFFFF"/>
                  </a:gs>
                  <a:gs pos="39500">
                    <a:srgbClr val="83A7C3"/>
                  </a:gs>
                  <a:gs pos="43500">
                    <a:srgbClr val="768FB9"/>
                  </a:gs>
                  <a:gs pos="46001">
                    <a:srgbClr val="83A7C3"/>
                  </a:gs>
                  <a:gs pos="50000">
                    <a:srgbClr val="DCEBF5"/>
                  </a:gs>
                  <a:gs pos="53999">
                    <a:srgbClr val="83A7C3"/>
                  </a:gs>
                  <a:gs pos="56500">
                    <a:srgbClr val="768FB9"/>
                  </a:gs>
                  <a:gs pos="60501">
                    <a:srgbClr val="83A7C3"/>
                  </a:gs>
                  <a:gs pos="75999">
                    <a:srgbClr val="FFFFFF"/>
                  </a:gs>
                  <a:gs pos="78000">
                    <a:srgbClr val="9C6563"/>
                  </a:gs>
                  <a:gs pos="78999">
                    <a:srgbClr val="80302D"/>
                  </a:gs>
                  <a:gs pos="85501">
                    <a:srgbClr val="C0524E"/>
                  </a:gs>
                  <a:gs pos="97000">
                    <a:srgbClr val="EBDAD4"/>
                  </a:gs>
                  <a:gs pos="100000">
                    <a:srgbClr val="55261C"/>
                  </a:gs>
                </a:gsLst>
                <a:lin ang="540000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49213" y="2055813"/>
            <a:ext cx="8097838" cy="45862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5400" b="1" dirty="0">
                <a:solidFill>
                  <a:srgbClr val="002060"/>
                </a:solidFill>
                <a:latin typeface="Rockwell Extra Bold" pitchFamily="18" charset="0"/>
                <a:cs typeface="Bader" pitchFamily="2" charset="-78"/>
              </a:rPr>
              <a:t>محـــــــاضــــــــــــرة</a:t>
            </a:r>
          </a:p>
          <a:p>
            <a:pPr algn="ctr">
              <a:defRPr/>
            </a:pPr>
            <a:r>
              <a:rPr lang="ar-EG" sz="5400" b="1" dirty="0">
                <a:solidFill>
                  <a:srgbClr val="FF0000"/>
                </a:solidFill>
                <a:latin typeface="Rockwell Extra Bold" pitchFamily="18" charset="0"/>
                <a:cs typeface="Bader" pitchFamily="2" charset="-78"/>
              </a:rPr>
              <a:t>فى مادة: </a:t>
            </a:r>
            <a:r>
              <a:rPr lang="ar-EG" sz="5400" b="1" dirty="0">
                <a:solidFill>
                  <a:srgbClr val="002060"/>
                </a:solidFill>
                <a:latin typeface="Rockwell Extra Bold" pitchFamily="18" charset="0"/>
                <a:cs typeface="Bader" pitchFamily="2" charset="-78"/>
              </a:rPr>
              <a:t>الصحــافة التشـــــاركية</a:t>
            </a:r>
            <a:endParaRPr lang="ar-EG" sz="5400" b="1" dirty="0">
              <a:solidFill>
                <a:srgbClr val="002060"/>
              </a:solidFill>
              <a:latin typeface="Rockwell Extra Bold" pitchFamily="18" charset="0"/>
              <a:cs typeface="Bader" pitchFamily="2" charset="-78"/>
            </a:endParaRPr>
          </a:p>
          <a:p>
            <a:pPr algn="ctr">
              <a:defRPr/>
            </a:pPr>
            <a:r>
              <a:rPr lang="ar-EG" sz="3200" dirty="0">
                <a:solidFill>
                  <a:srgbClr val="193DD7"/>
                </a:solidFill>
                <a:latin typeface="Rockwell Extra Bold" pitchFamily="18" charset="0"/>
                <a:cs typeface="Bader" pitchFamily="2" charset="-78"/>
              </a:rPr>
              <a:t>(الفرقة </a:t>
            </a:r>
            <a:r>
              <a:rPr lang="ar-EG" sz="3200" dirty="0">
                <a:solidFill>
                  <a:srgbClr val="193DD7"/>
                </a:solidFill>
                <a:latin typeface="Rockwell Extra Bold" pitchFamily="18" charset="0"/>
                <a:cs typeface="Bader" pitchFamily="2" charset="-78"/>
              </a:rPr>
              <a:t>الرابعــة </a:t>
            </a:r>
            <a:r>
              <a:rPr lang="ar-EG" sz="3200" dirty="0">
                <a:solidFill>
                  <a:srgbClr val="193DD7"/>
                </a:solidFill>
                <a:latin typeface="Rockwell Extra Bold" pitchFamily="18" charset="0"/>
                <a:cs typeface="Bader" pitchFamily="2" charset="-78"/>
              </a:rPr>
              <a:t>– </a:t>
            </a:r>
            <a:r>
              <a:rPr lang="ar-EG" sz="3200" dirty="0">
                <a:solidFill>
                  <a:srgbClr val="193DD7"/>
                </a:solidFill>
                <a:latin typeface="Rockwell Extra Bold" pitchFamily="18" charset="0"/>
                <a:cs typeface="Bader" pitchFamily="2" charset="-78"/>
              </a:rPr>
              <a:t>قسم الصحـــافـــة  </a:t>
            </a:r>
            <a:r>
              <a:rPr lang="ar-EG" sz="3200" dirty="0">
                <a:solidFill>
                  <a:srgbClr val="193DD7"/>
                </a:solidFill>
                <a:latin typeface="Rockwell Extra Bold" pitchFamily="18" charset="0"/>
                <a:ea typeface="Arial" pitchFamily="34" charset="0"/>
                <a:cs typeface="Bader" pitchFamily="2" charset="-78"/>
              </a:rPr>
              <a:t>– </a:t>
            </a:r>
            <a:r>
              <a:rPr lang="ar-EG" sz="3200" dirty="0">
                <a:solidFill>
                  <a:srgbClr val="193DD7"/>
                </a:solidFill>
                <a:latin typeface="Rockwell Extra Bold" pitchFamily="18" charset="0"/>
                <a:cs typeface="Bader" pitchFamily="2" charset="-78"/>
              </a:rPr>
              <a:t>5إبريل2020)</a:t>
            </a:r>
          </a:p>
          <a:p>
            <a:pPr algn="ctr">
              <a:defRPr/>
            </a:pPr>
            <a:endParaRPr lang="en-US" sz="3200" dirty="0">
              <a:solidFill>
                <a:srgbClr val="193DD7"/>
              </a:solidFill>
              <a:latin typeface="Rockwell Extra Bold" pitchFamily="18" charset="0"/>
              <a:cs typeface="Bader" pitchFamily="2" charset="-78"/>
            </a:endParaRPr>
          </a:p>
          <a:p>
            <a:pPr algn="ctr">
              <a:defRPr/>
            </a:pPr>
            <a:r>
              <a:rPr lang="ar-EG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Extra Bold" pitchFamily="18" charset="0"/>
                <a:cs typeface="Bader" pitchFamily="2" charset="-78"/>
              </a:rPr>
              <a:t>إعـــــــــــــــداد</a:t>
            </a:r>
          </a:p>
          <a:p>
            <a:pPr algn="ctr">
              <a:defRPr/>
            </a:pPr>
            <a:r>
              <a:rPr lang="ar-EG" sz="6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Extra Bold" pitchFamily="18" charset="0"/>
                <a:cs typeface="MCS Erwah S_U normal." pitchFamily="2" charset="-78"/>
              </a:rPr>
              <a:t>د. كــريمة كــمال</a:t>
            </a:r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0" y="93663"/>
            <a:ext cx="2016125" cy="185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0"/>
            <a:ext cx="2351087" cy="188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6B562568.wav">
            <a:hlinkClick r:id="" action="ppaction://media"/>
          </p:cNvPr>
          <p:cNvPicPr>
            <a:picLocks noChangeAspect="1"/>
          </p:cNvPicPr>
          <p:nvPr>
            <a:wavAudioFile r:embed="rId1" name="6B564B8F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204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90"/>
          <a:stretch>
            <a:fillRect/>
          </a:stretch>
        </p:blipFill>
        <p:spPr bwMode="auto">
          <a:xfrm>
            <a:off x="250825" y="115888"/>
            <a:ext cx="7585075" cy="330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3536950"/>
            <a:ext cx="3716338" cy="44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971550" y="4076700"/>
            <a:ext cx="6337300" cy="10795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" pitchFamily="34" charset="0"/>
                <a:cs typeface="Arial" pitchFamily="34" charset="0"/>
              </a:rPr>
              <a:t>للتو</a:t>
            </a:r>
            <a:r>
              <a:rPr lang="ar-EG" sz="32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" pitchFamily="34" charset="0"/>
                <a:cs typeface="Arial" pitchFamily="34" charset="0"/>
              </a:rPr>
              <a:t>ا</a:t>
            </a:r>
            <a:r>
              <a:rPr lang="ar-EG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" pitchFamily="34" charset="0"/>
                <a:cs typeface="Arial" pitchFamily="34" charset="0"/>
              </a:rPr>
              <a:t>صل مع أستاذ المادة فى أى أسئلة</a:t>
            </a:r>
          </a:p>
          <a:p>
            <a:pPr algn="ctr">
              <a:defRPr/>
            </a:pPr>
            <a:r>
              <a:rPr lang="en-US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" pitchFamily="34" charset="0"/>
                <a:cs typeface="Arial" pitchFamily="34" charset="0"/>
              </a:rPr>
              <a:t>Karema.kamal@svu.edu.eg</a:t>
            </a:r>
            <a:endParaRPr lang="ar-EG" sz="3200" b="1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ea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62025" y="5197475"/>
            <a:ext cx="6299200" cy="7683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44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" pitchFamily="34" charset="0"/>
                <a:cs typeface="Arial" pitchFamily="34" charset="0"/>
              </a:rPr>
              <a:t> أشكركم وأتمنى لكم كل التوفيق</a:t>
            </a:r>
          </a:p>
        </p:txBody>
      </p:sp>
      <p:pic>
        <p:nvPicPr>
          <p:cNvPr id="2" name="D0802599.wav">
            <a:hlinkClick r:id="" action="ppaction://media"/>
          </p:cNvPr>
          <p:cNvPicPr>
            <a:picLocks noChangeAspect="1"/>
          </p:cNvPicPr>
          <p:nvPr>
            <a:wavAudioFile r:embed="rId1" name="D0808067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929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49375" y="115888"/>
            <a:ext cx="5184775" cy="647700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>
              <a:defRPr/>
            </a:pPr>
            <a:r>
              <a:rPr lang="ar-EG" sz="3600" b="1" dirty="0">
                <a:solidFill>
                  <a:srgbClr val="A139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pitchFamily="34" charset="0"/>
                <a:cs typeface="Arial" pitchFamily="34" charset="0"/>
              </a:rPr>
              <a:t>التفاعلية والمدونات الإعلامية  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"/>
          <a:stretch>
            <a:fillRect/>
          </a:stretch>
        </p:blipFill>
        <p:spPr bwMode="auto">
          <a:xfrm>
            <a:off x="71438" y="1725613"/>
            <a:ext cx="7848600" cy="494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2" name="TextBox 2"/>
          <p:cNvSpPr txBox="1">
            <a:spLocks noChangeArrowheads="1"/>
          </p:cNvSpPr>
          <p:nvPr/>
        </p:nvSpPr>
        <p:spPr bwMode="auto">
          <a:xfrm>
            <a:off x="71438" y="773113"/>
            <a:ext cx="781367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eaLnBrk="1" hangingPunct="1"/>
            <a:r>
              <a:rPr lang="ar-EG" sz="2800" b="1">
                <a:solidFill>
                  <a:srgbClr val="A1398D"/>
                </a:solidFill>
              </a:rPr>
              <a:t>هناك أربع مستويات يتيحها النشر الفوري للتفاعلية فى إستخدام الصحيفة الإلكترونية :</a:t>
            </a:r>
          </a:p>
        </p:txBody>
      </p:sp>
      <p:pic>
        <p:nvPicPr>
          <p:cNvPr id="4" name="45DB2568.wav">
            <a:hlinkClick r:id="" action="ppaction://media"/>
          </p:cNvPr>
          <p:cNvPicPr>
            <a:picLocks noChangeAspect="1"/>
          </p:cNvPicPr>
          <p:nvPr>
            <a:wavAudioFile r:embed="rId1" name="45DBF71F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793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388" y="115888"/>
            <a:ext cx="7848600" cy="1077912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>
              <a:defRPr/>
            </a:pPr>
            <a:r>
              <a:rPr lang="ar-EG" sz="3200" b="1" dirty="0">
                <a:solidFill>
                  <a:srgbClr val="A139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pitchFamily="34" charset="0"/>
                <a:cs typeface="Arial" pitchFamily="34" charset="0"/>
              </a:rPr>
              <a:t>وفى ظل ما توفره الصحيفة الفورية لمستخدمها من إمكانيات التفاعلية والتحديث المستمر لمحتواها </a:t>
            </a:r>
          </a:p>
        </p:txBody>
      </p:sp>
      <p:sp>
        <p:nvSpPr>
          <p:cNvPr id="4" name="Oval 3"/>
          <p:cNvSpPr/>
          <p:nvPr/>
        </p:nvSpPr>
        <p:spPr>
          <a:xfrm>
            <a:off x="5813160" y="2331132"/>
            <a:ext cx="2215224" cy="208823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متابعة أحداث القصة بشكل فوري وسريع</a:t>
            </a:r>
          </a:p>
        </p:txBody>
      </p:sp>
      <p:sp>
        <p:nvSpPr>
          <p:cNvPr id="5" name="TextBox 4"/>
          <p:cNvSpPr txBox="1"/>
          <p:nvPr/>
        </p:nvSpPr>
        <p:spPr>
          <a:xfrm rot="20596866">
            <a:off x="2417763" y="2162175"/>
            <a:ext cx="4121150" cy="646113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>
              <a:defRPr/>
            </a:pPr>
            <a:r>
              <a:rPr lang="ar-EG" sz="3600" b="1" dirty="0">
                <a:solidFill>
                  <a:srgbClr val="A139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pitchFamily="34" charset="0"/>
                <a:cs typeface="Arial" pitchFamily="34" charset="0"/>
              </a:rPr>
              <a:t>الخدمة الصحفية الفورية </a:t>
            </a:r>
          </a:p>
        </p:txBody>
      </p:sp>
      <p:sp>
        <p:nvSpPr>
          <p:cNvPr id="10" name="Oval 9"/>
          <p:cNvSpPr/>
          <p:nvPr/>
        </p:nvSpPr>
        <p:spPr>
          <a:xfrm>
            <a:off x="2843808" y="3573016"/>
            <a:ext cx="2215224" cy="208823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الإطلاع على خلفيات الأحداث من خلال خدمة البحث فى الأرشيف</a:t>
            </a:r>
          </a:p>
        </p:txBody>
      </p:sp>
      <p:sp>
        <p:nvSpPr>
          <p:cNvPr id="11" name="Oval 10"/>
          <p:cNvSpPr/>
          <p:nvPr/>
        </p:nvSpPr>
        <p:spPr>
          <a:xfrm>
            <a:off x="231639" y="2413169"/>
            <a:ext cx="2215224" cy="208823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الدخول فى مناقشات حول تطور الحدث فى المستقبل من خلال المناقشات</a:t>
            </a:r>
          </a:p>
        </p:txBody>
      </p:sp>
      <p:pic>
        <p:nvPicPr>
          <p:cNvPr id="6" name="70F82568.wav">
            <a:hlinkClick r:id="" action="ppaction://media"/>
          </p:cNvPr>
          <p:cNvPicPr>
            <a:picLocks noChangeAspect="1"/>
          </p:cNvPicPr>
          <p:nvPr>
            <a:wavAudioFile r:embed="rId1" name="70F8DD8D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632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0024">
            <a:off x="-408710" y="-242504"/>
            <a:ext cx="1925711" cy="1858204"/>
          </a:xfrm>
          <a:prstGeom prst="roundRect">
            <a:avLst>
              <a:gd name="adj" fmla="val 5000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21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0" b="6157"/>
          <a:stretch>
            <a:fillRect/>
          </a:stretch>
        </p:blipFill>
        <p:spPr bwMode="auto">
          <a:xfrm>
            <a:off x="1331913" y="34925"/>
            <a:ext cx="6618287" cy="2363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0" b="3503"/>
          <a:stretch>
            <a:fillRect/>
          </a:stretch>
        </p:blipFill>
        <p:spPr bwMode="auto">
          <a:xfrm>
            <a:off x="250825" y="2276475"/>
            <a:ext cx="7870825" cy="446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212B2568.wav">
            <a:hlinkClick r:id="" action="ppaction://media"/>
          </p:cNvPr>
          <p:cNvPicPr>
            <a:picLocks noChangeAspect="1"/>
          </p:cNvPicPr>
          <p:nvPr>
            <a:wavAudioFile r:embed="rId1" name="212BCC02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723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0"/>
            <a:ext cx="7704138" cy="25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813" y="2133600"/>
            <a:ext cx="4895850" cy="1555750"/>
          </a:xfrm>
          <a:prstGeom prst="rect">
            <a:avLst/>
          </a:prstGeom>
          <a:solidFill>
            <a:srgbClr val="A1398D"/>
          </a:solidFill>
          <a:ln w="38100">
            <a:solidFill>
              <a:srgbClr val="A1398D"/>
            </a:solidFill>
            <a:miter lim="800000"/>
            <a:headEnd/>
            <a:tailEnd/>
          </a:ln>
        </p:spPr>
      </p:pic>
      <p:pic>
        <p:nvPicPr>
          <p:cNvPr id="10244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3860800"/>
            <a:ext cx="7724775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5732463"/>
            <a:ext cx="3298825" cy="720725"/>
          </a:xfrm>
          <a:prstGeom prst="rect">
            <a:avLst/>
          </a:prstGeom>
          <a:noFill/>
          <a:ln w="28575">
            <a:solidFill>
              <a:srgbClr val="A1398D"/>
            </a:solidFill>
            <a:prstDash val="lgDash"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49B12584.wav">
            <a:hlinkClick r:id="" action="ppaction://media"/>
          </p:cNvPr>
          <p:cNvPicPr>
            <a:picLocks noChangeAspect="1"/>
          </p:cNvPicPr>
          <p:nvPr>
            <a:wavAudioFile r:embed="rId1" name="49B1FFA8.wav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522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563" y="115888"/>
            <a:ext cx="3984625" cy="792162"/>
          </a:xfrm>
          <a:prstGeom prst="rect">
            <a:avLst/>
          </a:prstGeom>
          <a:solidFill>
            <a:srgbClr val="A1398D"/>
          </a:solidFill>
          <a:ln w="76200">
            <a:solidFill>
              <a:srgbClr val="A1398D"/>
            </a:solidFill>
            <a:miter lim="800000"/>
            <a:headEnd/>
            <a:tailEnd/>
          </a:ln>
        </p:spPr>
      </p:pic>
      <p:pic>
        <p:nvPicPr>
          <p:cNvPr id="1126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125538"/>
            <a:ext cx="5045075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5"/>
          <a:stretch>
            <a:fillRect/>
          </a:stretch>
        </p:blipFill>
        <p:spPr bwMode="auto">
          <a:xfrm>
            <a:off x="3344863" y="2135188"/>
            <a:ext cx="5178425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59"/>
          <a:stretch>
            <a:fillRect/>
          </a:stretch>
        </p:blipFill>
        <p:spPr bwMode="auto">
          <a:xfrm>
            <a:off x="1144588" y="2219325"/>
            <a:ext cx="2200275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0" y="3154363"/>
            <a:ext cx="4625975" cy="60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7"/>
          <a:stretch>
            <a:fillRect/>
          </a:stretch>
        </p:blipFill>
        <p:spPr bwMode="auto">
          <a:xfrm>
            <a:off x="6759575" y="3957638"/>
            <a:ext cx="1763713" cy="55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2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957638"/>
            <a:ext cx="3382963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3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9" t="29469" r="2795"/>
          <a:stretch>
            <a:fillRect/>
          </a:stretch>
        </p:blipFill>
        <p:spPr bwMode="auto">
          <a:xfrm>
            <a:off x="3209925" y="4822825"/>
            <a:ext cx="5295900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4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4822825"/>
            <a:ext cx="2789238" cy="56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5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550" y="5481638"/>
            <a:ext cx="5565775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6" name="Picture 1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4" r="3612"/>
          <a:stretch>
            <a:fillRect/>
          </a:stretch>
        </p:blipFill>
        <p:spPr bwMode="auto">
          <a:xfrm>
            <a:off x="1619250" y="5432425"/>
            <a:ext cx="135413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7" name="Picture 1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6300788"/>
            <a:ext cx="3268663" cy="51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8" name="Picture 1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6194425"/>
            <a:ext cx="1547813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FE5A2584.wav">
            <a:hlinkClick r:id="" action="ppaction://media"/>
          </p:cNvPr>
          <p:cNvPicPr>
            <a:picLocks noChangeAspect="1"/>
          </p:cNvPicPr>
          <p:nvPr>
            <a:wavAudioFile r:embed="rId1" name="FE5AC53F.wav"/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538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6" r="22169"/>
          <a:stretch>
            <a:fillRect/>
          </a:stretch>
        </p:blipFill>
        <p:spPr bwMode="auto">
          <a:xfrm>
            <a:off x="2916238" y="260350"/>
            <a:ext cx="2155825" cy="714375"/>
          </a:xfrm>
          <a:prstGeom prst="rect">
            <a:avLst/>
          </a:prstGeom>
          <a:noFill/>
          <a:ln w="57150">
            <a:solidFill>
              <a:srgbClr val="A1398D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93" b="10245"/>
          <a:stretch>
            <a:fillRect/>
          </a:stretch>
        </p:blipFill>
        <p:spPr bwMode="auto">
          <a:xfrm>
            <a:off x="395288" y="1125538"/>
            <a:ext cx="8424862" cy="129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63"/>
          <a:stretch>
            <a:fillRect/>
          </a:stretch>
        </p:blipFill>
        <p:spPr bwMode="auto">
          <a:xfrm>
            <a:off x="395288" y="2924175"/>
            <a:ext cx="8459787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60800"/>
            <a:ext cx="8604250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" b="13054"/>
          <a:stretch>
            <a:fillRect/>
          </a:stretch>
        </p:blipFill>
        <p:spPr bwMode="auto">
          <a:xfrm>
            <a:off x="250825" y="5516563"/>
            <a:ext cx="8591550" cy="1179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8CE2584.wav">
            <a:hlinkClick r:id="" action="ppaction://media"/>
          </p:cNvPr>
          <p:cNvPicPr>
            <a:picLocks noChangeAspect="1"/>
          </p:cNvPicPr>
          <p:nvPr>
            <a:wavAudioFile r:embed="rId1" name="A8CE91C9.wav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18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32138" y="255588"/>
            <a:ext cx="4752975" cy="585787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>
              <a:defRPr/>
            </a:pPr>
            <a:r>
              <a:rPr lang="ar-EG" sz="3200" b="1" dirty="0">
                <a:solidFill>
                  <a:srgbClr val="A139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pitchFamily="34" charset="0"/>
                <a:cs typeface="Arial" pitchFamily="34" charset="0"/>
              </a:rPr>
              <a:t>المدونات الإعلامية وتصنيفها :</a:t>
            </a:r>
          </a:p>
        </p:txBody>
      </p:sp>
      <p:pic>
        <p:nvPicPr>
          <p:cNvPr id="1331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981075"/>
            <a:ext cx="7891463" cy="2303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6" b="5289"/>
          <a:stretch>
            <a:fillRect/>
          </a:stretch>
        </p:blipFill>
        <p:spPr bwMode="auto">
          <a:xfrm>
            <a:off x="366713" y="3298825"/>
            <a:ext cx="7559675" cy="227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7F302584.wav">
            <a:hlinkClick r:id="" action="ppaction://media"/>
          </p:cNvPr>
          <p:cNvPicPr>
            <a:picLocks noChangeAspect="1"/>
          </p:cNvPicPr>
          <p:nvPr>
            <a:wavAudioFile r:embed="rId1" name="7F3075E4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321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5150" y="184150"/>
            <a:ext cx="4752975" cy="584200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>
              <a:defRPr/>
            </a:pPr>
            <a:r>
              <a:rPr lang="ar-EG" sz="3200" b="1" dirty="0">
                <a:solidFill>
                  <a:srgbClr val="A139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pitchFamily="34" charset="0"/>
                <a:cs typeface="Arial" pitchFamily="34" charset="0"/>
              </a:rPr>
              <a:t>تصنيف المدونات الإعلامية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132138" y="908050"/>
            <a:ext cx="4535487" cy="954088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>
              <a:defRPr/>
            </a:pPr>
            <a:r>
              <a:rPr lang="ar-EG" sz="28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pitchFamily="34" charset="0"/>
                <a:cs typeface="Arial" pitchFamily="34" charset="0"/>
              </a:rPr>
              <a:t>1- مدونات المواطنين</a:t>
            </a:r>
          </a:p>
          <a:p>
            <a:pPr>
              <a:defRPr/>
            </a:pPr>
            <a:r>
              <a:rPr lang="ar-EG" sz="28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pitchFamily="34" charset="0"/>
                <a:cs typeface="Arial" pitchFamily="34" charset="0"/>
              </a:rPr>
              <a:t>2-مدونات الجمهور</a:t>
            </a:r>
          </a:p>
        </p:txBody>
      </p:sp>
      <p:pic>
        <p:nvPicPr>
          <p:cNvPr id="1434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0"/>
          <a:stretch>
            <a:fillRect/>
          </a:stretch>
        </p:blipFill>
        <p:spPr bwMode="auto">
          <a:xfrm>
            <a:off x="179388" y="1862138"/>
            <a:ext cx="7637462" cy="480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E9C52599.wav">
            <a:hlinkClick r:id="" action="ppaction://media"/>
          </p:cNvPr>
          <p:cNvPicPr>
            <a:picLocks noChangeAspect="1"/>
          </p:cNvPicPr>
          <p:nvPr>
            <a:wavAudioFile r:embed="rId1" name="E9C51F4E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323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pulent">
    <a:dk1>
      <a:sysClr val="windowText" lastClr="000000"/>
    </a:dk1>
    <a:lt1>
      <a:sysClr val="window" lastClr="FFFFFF"/>
    </a:lt1>
    <a:dk2>
      <a:srgbClr val="B13F9A"/>
    </a:dk2>
    <a:lt2>
      <a:srgbClr val="F4E7ED"/>
    </a:lt2>
    <a:accent1>
      <a:srgbClr val="B83D68"/>
    </a:accent1>
    <a:accent2>
      <a:srgbClr val="AC66BB"/>
    </a:accent2>
    <a:accent3>
      <a:srgbClr val="DE6C36"/>
    </a:accent3>
    <a:accent4>
      <a:srgbClr val="F9B639"/>
    </a:accent4>
    <a:accent5>
      <a:srgbClr val="CF6DA4"/>
    </a:accent5>
    <a:accent6>
      <a:srgbClr val="FA8D3D"/>
    </a:accent6>
    <a:hlink>
      <a:srgbClr val="FFDE66"/>
    </a:hlink>
    <a:folHlink>
      <a:srgbClr val="D490C5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3901</TotalTime>
  <Words>104</Words>
  <Application>Microsoft Office PowerPoint</Application>
  <PresentationFormat>On-screen Show (4:3)</PresentationFormat>
  <Paragraphs>20</Paragraphs>
  <Slides>10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Arial Black</vt:lpstr>
      <vt:lpstr>Arial</vt:lpstr>
      <vt:lpstr>Trebuchet MS</vt:lpstr>
      <vt:lpstr>Tahoma</vt:lpstr>
      <vt:lpstr>Wingdings 2</vt:lpstr>
      <vt:lpstr>Wingdings</vt:lpstr>
      <vt:lpstr>Calibri</vt:lpstr>
      <vt:lpstr>Rockwell Extra Bold</vt:lpstr>
      <vt:lpstr>Bader</vt:lpstr>
      <vt:lpstr>MCS Erwah S_U normal.</vt:lpstr>
      <vt:lpstr>Opulent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&lt;egyptian hak&gt;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Dr_karema</dc:creator>
  <cp:lastModifiedBy>itmass1</cp:lastModifiedBy>
  <cp:revision>282</cp:revision>
  <dcterms:created xsi:type="dcterms:W3CDTF">2010-07-18T23:56:38Z</dcterms:created>
  <dcterms:modified xsi:type="dcterms:W3CDTF">2020-04-06T08:11:16Z</dcterms:modified>
</cp:coreProperties>
</file>