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61" r:id="rId3"/>
    <p:sldId id="276" r:id="rId4"/>
    <p:sldId id="263" r:id="rId5"/>
    <p:sldId id="274" r:id="rId6"/>
    <p:sldId id="275" r:id="rId7"/>
    <p:sldId id="273" r:id="rId8"/>
  </p:sldIdLst>
  <p:sldSz cx="9144000" cy="5143500" type="screen16x9"/>
  <p:notesSz cx="6858000" cy="9144000"/>
  <p:embeddedFontLs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Montserrat" charset="0"/>
      <p:regular r:id="rId14"/>
      <p:bold r:id="rId15"/>
    </p:embeddedFont>
    <p:embeddedFont>
      <p:font typeface="Karla" charset="0"/>
      <p:regular r:id="rId16"/>
      <p:bold r:id="rId17"/>
      <p:italic r:id="rId18"/>
      <p:boldItalic r:id="rId19"/>
    </p:embeddedFont>
    <p:embeddedFont>
      <p:font typeface="Simplified Arabic" pitchFamily="18" charset="-78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CF175D9-3DFA-409B-B1AE-9BDC072BF8FE}">
  <a:tblStyle styleId="{DCF175D9-3DFA-409B-B1AE-9BDC072BF8FE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67" autoAdjust="0"/>
  </p:normalViewPr>
  <p:slideViewPr>
    <p:cSldViewPr>
      <p:cViewPr>
        <p:scale>
          <a:sx n="50" d="100"/>
          <a:sy n="50" d="100"/>
        </p:scale>
        <p:origin x="-1944" y="-7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3156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" name="Shape 10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350" y="893500"/>
            <a:ext cx="5324100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8" name="Shape 38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41000" y="1578025"/>
            <a:ext cx="2671800" cy="243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9" name="Shape 59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199" cy="47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199" cy="22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66666"/>
              </a:buClr>
              <a:buSzPct val="100000"/>
              <a:buFont typeface="Karla"/>
              <a:buChar char="▸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79512" y="1643056"/>
            <a:ext cx="8064896" cy="171451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/>
            <a:r>
              <a:rPr lang="ar-EG" dirty="0" smtClean="0">
                <a:solidFill>
                  <a:schemeClr val="bg1"/>
                </a:solidFill>
              </a:rPr>
              <a:t/>
            </a:r>
            <a:br>
              <a:rPr lang="ar-EG" dirty="0" smtClean="0">
                <a:solidFill>
                  <a:schemeClr val="bg1"/>
                </a:solidFill>
              </a:rPr>
            </a:br>
            <a:r>
              <a:rPr lang="ar-EG" dirty="0" smtClean="0">
                <a:solidFill>
                  <a:schemeClr val="bg1"/>
                </a:solidFill>
              </a:rPr>
              <a:t/>
            </a:r>
            <a:br>
              <a:rPr lang="ar-EG" dirty="0" smtClean="0">
                <a:solidFill>
                  <a:schemeClr val="bg1"/>
                </a:solidFill>
              </a:rPr>
            </a:br>
            <a:r>
              <a:rPr lang="ar-EG" dirty="0" smtClean="0">
                <a:solidFill>
                  <a:schemeClr val="bg1"/>
                </a:solidFill>
              </a:rPr>
              <a:t/>
            </a:r>
            <a:br>
              <a:rPr lang="ar-EG" dirty="0" smtClean="0">
                <a:solidFill>
                  <a:schemeClr val="bg1"/>
                </a:solidFill>
              </a:rPr>
            </a:br>
            <a:r>
              <a:rPr lang="en" dirty="0" smtClean="0">
                <a:solidFill>
                  <a:schemeClr val="bg1"/>
                </a:solidFill>
              </a:rPr>
              <a:t> </a:t>
            </a:r>
            <a:r>
              <a:rPr lang="ar-EG" dirty="0" smtClean="0">
                <a:solidFill>
                  <a:schemeClr val="bg1"/>
                </a:solidFill>
              </a:rPr>
              <a:t>محاضرة رقم 8</a:t>
            </a:r>
            <a:br>
              <a:rPr lang="ar-EG" dirty="0" smtClean="0">
                <a:solidFill>
                  <a:schemeClr val="bg1"/>
                </a:solidFill>
              </a:rPr>
            </a:br>
            <a:r>
              <a:rPr lang="ar-EG" dirty="0" smtClean="0">
                <a:solidFill>
                  <a:schemeClr val="bg1"/>
                </a:solidFill>
              </a:rPr>
              <a:t>                                   </a:t>
            </a:r>
            <a:r>
              <a:rPr lang="ar-EG" dirty="0" smtClean="0">
                <a:solidFill>
                  <a:srgbClr val="002060"/>
                </a:solidFill>
              </a:rPr>
              <a:t>مادة: الاتصال التسويقي</a:t>
            </a:r>
            <a:br>
              <a:rPr lang="ar-EG" dirty="0" smtClean="0">
                <a:solidFill>
                  <a:srgbClr val="002060"/>
                </a:solidFill>
              </a:rPr>
            </a:br>
            <a:r>
              <a:rPr lang="ar-EG" dirty="0" smtClean="0">
                <a:solidFill>
                  <a:srgbClr val="002060"/>
                </a:solidFill>
              </a:rPr>
              <a:t/>
            </a:r>
            <a:br>
              <a:rPr lang="ar-EG" dirty="0" smtClean="0">
                <a:solidFill>
                  <a:srgbClr val="002060"/>
                </a:solidFill>
              </a:rPr>
            </a:br>
            <a:r>
              <a:rPr lang="ar-EG" dirty="0" smtClean="0">
                <a:solidFill>
                  <a:srgbClr val="002060"/>
                </a:solidFill>
              </a:rPr>
              <a:t>           </a:t>
            </a:r>
            <a:r>
              <a:rPr lang="ar-EG" dirty="0" smtClean="0">
                <a:solidFill>
                  <a:schemeClr val="bg1"/>
                </a:solidFill>
              </a:rPr>
              <a:t>الفرقة: الثالثة     </a:t>
            </a:r>
            <a:r>
              <a:rPr lang="ar-EG" dirty="0" smtClean="0">
                <a:solidFill>
                  <a:srgbClr val="002060"/>
                </a:solidFill>
              </a:rPr>
              <a:t>علاقات عامة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" dirty="0">
              <a:solidFill>
                <a:srgbClr val="002060"/>
              </a:solidFill>
            </a:endParaRPr>
          </a:p>
        </p:txBody>
      </p:sp>
      <p:pic>
        <p:nvPicPr>
          <p:cNvPr id="1026" name="Picture 2" descr="رؤ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2" y="3000015"/>
            <a:ext cx="453650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01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78"/>
          <p:cNvSpPr txBox="1">
            <a:spLocks/>
          </p:cNvSpPr>
          <p:nvPr/>
        </p:nvSpPr>
        <p:spPr>
          <a:xfrm>
            <a:off x="324573" y="465850"/>
            <a:ext cx="6156176" cy="40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1"/>
            <a:r>
              <a:rPr lang="ar-EG" sz="4000" b="1" u="sng" dirty="0" smtClean="0">
                <a:solidFill>
                  <a:srgbClr val="FF0000"/>
                </a:solidFill>
                <a:cs typeface="Times New Roman"/>
              </a:rPr>
              <a:t>أدوات الاتصال التسويق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1" y="1203598"/>
            <a:ext cx="68207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1">
              <a:buSzPct val="100000"/>
            </a:pPr>
            <a:r>
              <a:rPr lang="ar-SA" sz="4000" b="1" dirty="0">
                <a:solidFill>
                  <a:srgbClr val="7030A0"/>
                </a:solidFill>
                <a:ea typeface="Calibri"/>
                <a:cs typeface="Simplified Arabic"/>
              </a:rPr>
              <a:t>أولاً: الإعلان.</a:t>
            </a:r>
          </a:p>
          <a:p>
            <a:pPr lvl="0" algn="just" rtl="1">
              <a:buSzPct val="100000"/>
            </a:pPr>
            <a:r>
              <a:rPr lang="ar-EG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/>
                <a:cs typeface="Simplified Arabic"/>
              </a:rPr>
              <a:t>   </a:t>
            </a:r>
            <a:r>
              <a:rPr lang="ar-S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/>
                <a:cs typeface="Simplified Arabic"/>
              </a:rPr>
              <a:t>ثانياً</a:t>
            </a:r>
            <a:r>
              <a:rPr lang="ar-SA" sz="4000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/>
                <a:cs typeface="Simplified Arabic"/>
              </a:rPr>
              <a:t>: العلاقات العامة.</a:t>
            </a:r>
          </a:p>
          <a:p>
            <a:pPr lvl="0" algn="just" rtl="1">
              <a:buSzPct val="100000"/>
            </a:pPr>
            <a:r>
              <a:rPr lang="ar-EG" sz="4000" b="1" dirty="0" smtClean="0">
                <a:solidFill>
                  <a:srgbClr val="00B0F0"/>
                </a:solidFill>
                <a:ea typeface="Calibri"/>
                <a:cs typeface="Simplified Arabic"/>
              </a:rPr>
              <a:t>         </a:t>
            </a:r>
            <a:r>
              <a:rPr lang="ar-SA" sz="4000" b="1" dirty="0" smtClean="0">
                <a:solidFill>
                  <a:srgbClr val="00B0F0"/>
                </a:solidFill>
                <a:ea typeface="Calibri"/>
                <a:cs typeface="Simplified Arabic"/>
              </a:rPr>
              <a:t>ثالثاُ</a:t>
            </a:r>
            <a:r>
              <a:rPr lang="ar-SA" sz="4000" b="1" dirty="0">
                <a:solidFill>
                  <a:srgbClr val="00B0F0"/>
                </a:solidFill>
                <a:ea typeface="Calibri"/>
                <a:cs typeface="Simplified Arabic"/>
              </a:rPr>
              <a:t>: التسويق المباشر.</a:t>
            </a:r>
          </a:p>
          <a:p>
            <a:pPr lvl="0" algn="just" rtl="1">
              <a:buSzPct val="100000"/>
            </a:pPr>
            <a:r>
              <a:rPr lang="ar-EG" sz="4000" b="1" dirty="0" smtClean="0">
                <a:solidFill>
                  <a:srgbClr val="CC3399"/>
                </a:solidFill>
                <a:ea typeface="Calibri"/>
                <a:cs typeface="Simplified Arabic"/>
              </a:rPr>
              <a:t>              </a:t>
            </a:r>
            <a:r>
              <a:rPr lang="ar-SA" sz="4000" b="1" dirty="0" smtClean="0">
                <a:solidFill>
                  <a:srgbClr val="CC3399"/>
                </a:solidFill>
                <a:ea typeface="Calibri"/>
                <a:cs typeface="Simplified Arabic"/>
              </a:rPr>
              <a:t>رابعاً</a:t>
            </a:r>
            <a:r>
              <a:rPr lang="ar-SA" sz="4000" b="1" dirty="0">
                <a:solidFill>
                  <a:srgbClr val="CC3399"/>
                </a:solidFill>
                <a:ea typeface="Calibri"/>
                <a:cs typeface="Simplified Arabic"/>
              </a:rPr>
              <a:t>: تنشيط المبيعات.</a:t>
            </a:r>
          </a:p>
          <a:p>
            <a:pPr lvl="0" algn="just" rtl="1">
              <a:buSzPct val="100000"/>
            </a:pPr>
            <a:r>
              <a:rPr lang="ar-EG" sz="4000" b="1" dirty="0" smtClean="0">
                <a:solidFill>
                  <a:srgbClr val="FF9933"/>
                </a:solidFill>
                <a:ea typeface="Calibri"/>
                <a:cs typeface="Simplified Arabic"/>
              </a:rPr>
              <a:t>                 </a:t>
            </a:r>
            <a:r>
              <a:rPr lang="ar-SA" sz="4000" b="1" dirty="0" smtClean="0">
                <a:solidFill>
                  <a:srgbClr val="FF9933"/>
                </a:solidFill>
                <a:ea typeface="Calibri"/>
                <a:cs typeface="Simplified Arabic"/>
              </a:rPr>
              <a:t>خامساً</a:t>
            </a:r>
            <a:r>
              <a:rPr lang="ar-SA" sz="4000" b="1" dirty="0">
                <a:solidFill>
                  <a:srgbClr val="FF9933"/>
                </a:solidFill>
                <a:ea typeface="Calibri"/>
                <a:cs typeface="Simplified Arabic"/>
              </a:rPr>
              <a:t>: البيع الشخصي</a:t>
            </a:r>
            <a:r>
              <a:rPr lang="ar-SA" sz="3200" b="1" dirty="0">
                <a:solidFill>
                  <a:srgbClr val="FF9933"/>
                </a:solidFill>
                <a:ea typeface="Calibri"/>
                <a:cs typeface="Simplified Arabic"/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82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58" y="339502"/>
            <a:ext cx="7324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buSzPct val="100000"/>
            </a:pPr>
            <a:r>
              <a:rPr lang="ar-EG" sz="4800" b="1" u="sng" dirty="0" smtClean="0">
                <a:solidFill>
                  <a:srgbClr val="FF0000"/>
                </a:solidFill>
                <a:ea typeface="Calibri"/>
                <a:cs typeface="Simplified Arabic"/>
              </a:rPr>
              <a:t>أولاً: الإعلان</a:t>
            </a:r>
          </a:p>
          <a:p>
            <a:pPr algn="ctr" rtl="1">
              <a:buSzPct val="100000"/>
            </a:pP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43236"/>
            <a:ext cx="6840760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 rtl="1">
              <a:lnSpc>
                <a:spcPct val="107000"/>
              </a:lnSpc>
            </a:pPr>
            <a:r>
              <a:rPr lang="ar-EG" sz="2800" b="1" u="sng" dirty="0">
                <a:solidFill>
                  <a:srgbClr val="CC3399"/>
                </a:solidFill>
                <a:latin typeface="Times New Roman"/>
                <a:ea typeface="Times New Roman"/>
                <a:cs typeface="Simplified Arabic"/>
              </a:rPr>
              <a:t>معايير تحديد وسيلة </a:t>
            </a:r>
            <a:r>
              <a:rPr lang="ar-EG" sz="2800" b="1" u="sng" dirty="0" smtClean="0">
                <a:solidFill>
                  <a:srgbClr val="CC3399"/>
                </a:solidFill>
                <a:latin typeface="Times New Roman"/>
                <a:ea typeface="Times New Roman"/>
                <a:cs typeface="Simplified Arabic"/>
              </a:rPr>
              <a:t>الإعلان:</a:t>
            </a:r>
          </a:p>
          <a:p>
            <a:pPr marL="342900" lvl="0" indent="-342900" algn="justLow" rtl="1">
              <a:lnSpc>
                <a:spcPct val="107000"/>
              </a:lnSpc>
              <a:buFont typeface="+mj-lt"/>
              <a:buAutoNum type="arabicParenR"/>
            </a:pPr>
            <a:r>
              <a:rPr lang="ar-SY" sz="2800" b="1" dirty="0" smtClean="0">
                <a:latin typeface="Times New Roman"/>
                <a:ea typeface="Times New Roman"/>
                <a:cs typeface="Simplified Arabic"/>
              </a:rPr>
              <a:t>خصائص </a:t>
            </a:r>
            <a:r>
              <a:rPr lang="ar-SY" sz="2800" b="1" dirty="0">
                <a:latin typeface="Times New Roman"/>
                <a:ea typeface="Times New Roman"/>
                <a:cs typeface="Simplified Arabic"/>
              </a:rPr>
              <a:t>الجمهور المستهدف</a:t>
            </a:r>
            <a:endParaRPr lang="en-US" sz="1600" b="1" dirty="0">
              <a:latin typeface="Calibri"/>
              <a:ea typeface="Calibri"/>
            </a:endParaRPr>
          </a:p>
          <a:p>
            <a:pPr marL="342900" lvl="0" indent="-342900" algn="justLow" rtl="1">
              <a:lnSpc>
                <a:spcPct val="107000"/>
              </a:lnSpc>
              <a:buFont typeface="+mj-lt"/>
              <a:buAutoNum type="arabicParenR"/>
            </a:pPr>
            <a:r>
              <a:rPr lang="ar-SY" sz="2800" b="1" dirty="0">
                <a:latin typeface="Times New Roman"/>
                <a:ea typeface="Times New Roman"/>
                <a:cs typeface="Simplified Arabic"/>
              </a:rPr>
              <a:t>مدى تعرض الجمهور المستهدف للوسائل</a:t>
            </a:r>
            <a:endParaRPr lang="en-US" sz="1600" b="1" dirty="0">
              <a:latin typeface="Calibri"/>
              <a:ea typeface="Calibri"/>
            </a:endParaRPr>
          </a:p>
          <a:p>
            <a:pPr marL="342900" lvl="0" indent="-342900" algn="justLow" rtl="1">
              <a:lnSpc>
                <a:spcPct val="107000"/>
              </a:lnSpc>
              <a:buFont typeface="+mj-lt"/>
              <a:buAutoNum type="arabicParenR"/>
            </a:pPr>
            <a:r>
              <a:rPr lang="ar-SY" sz="2800" b="1" dirty="0">
                <a:latin typeface="Times New Roman"/>
                <a:ea typeface="Times New Roman"/>
                <a:cs typeface="Simplified Arabic"/>
              </a:rPr>
              <a:t>مدى التأثير الذي سيتركه الإعلان على الجمهور المستهدف</a:t>
            </a:r>
            <a:endParaRPr lang="en-US" sz="1600" b="1" dirty="0">
              <a:latin typeface="Calibri"/>
              <a:ea typeface="Calibri"/>
            </a:endParaRPr>
          </a:p>
          <a:p>
            <a:pPr marL="342900" lvl="0" indent="-342900" algn="justLow" rtl="1">
              <a:lnSpc>
                <a:spcPct val="107000"/>
              </a:lnSpc>
              <a:buFont typeface="+mj-lt"/>
              <a:buAutoNum type="arabicParenR"/>
            </a:pPr>
            <a:r>
              <a:rPr lang="ar-SY" sz="2800" b="1" dirty="0">
                <a:latin typeface="Times New Roman"/>
                <a:ea typeface="Times New Roman"/>
                <a:cs typeface="Simplified Arabic"/>
              </a:rPr>
              <a:t>الحد الذي سيبدأ عنده تأثير الإعلان بالتلاشي مع مرور الوقت</a:t>
            </a:r>
            <a:endParaRPr lang="en-US" sz="1600" b="1" dirty="0">
              <a:latin typeface="Calibri"/>
              <a:ea typeface="Calibri"/>
            </a:endParaRPr>
          </a:p>
          <a:p>
            <a:pPr marL="342900" lvl="0" indent="-342900" algn="justLow" rtl="1">
              <a:lnSpc>
                <a:spcPct val="107000"/>
              </a:lnSpc>
              <a:buFont typeface="+mj-lt"/>
              <a:buAutoNum type="arabicParenR"/>
            </a:pPr>
            <a:r>
              <a:rPr lang="ar-SY" sz="2800" b="1" dirty="0">
                <a:latin typeface="Times New Roman"/>
                <a:ea typeface="Times New Roman"/>
                <a:cs typeface="Simplified Arabic"/>
              </a:rPr>
              <a:t>تكلفة الإعلان باستخدام وسيلة معينة.</a:t>
            </a:r>
            <a:endParaRPr lang="en-US" sz="1600" b="1" dirty="0">
              <a:latin typeface="Calibri"/>
              <a:ea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45281"/>
      </p:ext>
    </p:extLst>
  </p:cSld>
  <p:clrMapOvr>
    <a:masterClrMapping/>
  </p:clrMapOvr>
  <p:transition spd="slow" advTm="24148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251520" y="311210"/>
            <a:ext cx="6768751" cy="411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EG" sz="4000" b="1" u="sng" dirty="0" smtClean="0">
                <a:solidFill>
                  <a:srgbClr val="CC3399"/>
                </a:solidFill>
              </a:rPr>
              <a:t>ثانياً</a:t>
            </a:r>
            <a:r>
              <a:rPr lang="ar-EG" sz="4000" b="1" u="sng" dirty="0">
                <a:solidFill>
                  <a:srgbClr val="CC3399"/>
                </a:solidFill>
              </a:rPr>
              <a:t>: العلاقات </a:t>
            </a:r>
            <a:r>
              <a:rPr lang="ar-EG" sz="4000" b="1" u="sng" dirty="0" smtClean="0">
                <a:solidFill>
                  <a:srgbClr val="CC3399"/>
                </a:solidFill>
              </a:rPr>
              <a:t>العامة</a:t>
            </a:r>
          </a:p>
          <a:p>
            <a:pPr lvl="0" algn="ctr"/>
            <a:endParaRPr lang="ar-EG" sz="1600" b="1" u="sng" dirty="0" smtClean="0">
              <a:solidFill>
                <a:srgbClr val="CC3399"/>
              </a:solidFill>
            </a:endParaRPr>
          </a:p>
          <a:p>
            <a:pPr algn="justLow" rtl="1">
              <a:lnSpc>
                <a:spcPct val="107000"/>
              </a:lnSpc>
            </a:pPr>
            <a:r>
              <a:rPr lang="ar-EG" sz="3200" b="1" dirty="0">
                <a:solidFill>
                  <a:srgbClr val="0070C0"/>
                </a:solidFill>
                <a:latin typeface="Times New Roman"/>
                <a:ea typeface="Times New Roman"/>
                <a:cs typeface="Simplified Arabic"/>
              </a:rPr>
              <a:t>تعتبر العلاقات العامة إحدى أهم عناصر المزيج الترويجي، حيث خلصت دراسة 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  <a:cs typeface="Simplified Arabic"/>
              </a:rPr>
              <a:t>Serra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  <a:cs typeface="Simplified Arabic"/>
              </a:rPr>
              <a:t>Celebi</a:t>
            </a:r>
            <a:r>
              <a:rPr lang="en-US" sz="3200" b="1" dirty="0">
                <a:solidFill>
                  <a:srgbClr val="0070C0"/>
                </a:solidFill>
                <a:latin typeface="Simplified Arabic"/>
                <a:ea typeface="Times New Roman"/>
              </a:rPr>
              <a:t> </a:t>
            </a:r>
            <a:r>
              <a:rPr lang="ar-EG" sz="3200" b="1" dirty="0">
                <a:solidFill>
                  <a:srgbClr val="0070C0"/>
                </a:solidFill>
                <a:latin typeface="Simplified Arabic"/>
                <a:ea typeface="Times New Roman"/>
              </a:rPr>
              <a:t>إلي أن ممارسي التسويق في وكالات الاتصال التسويقي يرون أن العلاقات العامة هي أهم أدوات الاتصال في تطوير برامج الاتصال التسويقي المتكامل وأنها أكثر أهمية من الإعلان والدعاية. </a:t>
            </a:r>
            <a:endParaRPr lang="en-US" sz="1800" b="1" dirty="0">
              <a:solidFill>
                <a:srgbClr val="0070C0"/>
              </a:solidFill>
              <a:latin typeface="Calibri"/>
              <a:ea typeface="Calibri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95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395536" y="374710"/>
            <a:ext cx="6624736" cy="444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buClr>
                <a:srgbClr val="999999"/>
              </a:buClr>
              <a:buSzPct val="100000"/>
            </a:pPr>
            <a:r>
              <a:rPr lang="ar-EG" sz="3600" b="1" u="sng" dirty="0">
                <a:solidFill>
                  <a:srgbClr val="CC3399"/>
                </a:solidFill>
              </a:rPr>
              <a:t>ثالثاً:التسويق </a:t>
            </a:r>
            <a:r>
              <a:rPr lang="ar-EG" sz="3600" b="1" u="sng" dirty="0" smtClean="0">
                <a:solidFill>
                  <a:srgbClr val="CC3399"/>
                </a:solidFill>
              </a:rPr>
              <a:t>المباشر</a:t>
            </a:r>
          </a:p>
          <a:p>
            <a:pPr algn="ctr" rtl="1">
              <a:buClr>
                <a:srgbClr val="999999"/>
              </a:buClr>
              <a:buSzPct val="100000"/>
            </a:pPr>
            <a:endParaRPr lang="ar-EG" sz="1600" b="1" u="sng" dirty="0" smtClean="0">
              <a:solidFill>
                <a:srgbClr val="CC3399"/>
              </a:solidFill>
            </a:endParaRPr>
          </a:p>
          <a:p>
            <a:pPr algn="justLow" rtl="1">
              <a:lnSpc>
                <a:spcPct val="107000"/>
              </a:lnSpc>
            </a:pPr>
            <a:r>
              <a:rPr lang="ar-SA" sz="3600" b="1" dirty="0">
                <a:solidFill>
                  <a:srgbClr val="00B050"/>
                </a:solidFill>
                <a:latin typeface="Times New Roman"/>
                <a:ea typeface="Times New Roman"/>
                <a:cs typeface="Simplified Arabic"/>
              </a:rPr>
              <a:t>يلعب التسويق المباشر دوراً كبيراً في برامج الاتصالات التسويقية، فهو نظام للاتصال التفاعلي في مجال التسويق ويضمن استخدام مجموعة من الوسائل غير التقليدية التي تحقق استجابة ملموسة بأقل جهد ممكن</a:t>
            </a:r>
            <a:r>
              <a:rPr lang="ar-SA" sz="3600" b="1" dirty="0" smtClean="0">
                <a:solidFill>
                  <a:srgbClr val="00B050"/>
                </a:solidFill>
                <a:latin typeface="Times New Roman"/>
                <a:ea typeface="Times New Roman"/>
                <a:cs typeface="Simplified Arabic"/>
              </a:rPr>
              <a:t>.</a:t>
            </a:r>
            <a:endParaRPr lang="en-US" sz="2000" b="1" dirty="0">
              <a:solidFill>
                <a:srgbClr val="00B050"/>
              </a:solidFill>
              <a:latin typeface="Calibri"/>
              <a:ea typeface="Calibri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0573"/>
      </p:ext>
    </p:extLst>
  </p:cSld>
  <p:clrMapOvr>
    <a:masterClrMapping/>
  </p:clrMapOvr>
  <p:transition spd="slow" advTm="10091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8"/>
          <p:cNvSpPr txBox="1">
            <a:spLocks/>
          </p:cNvSpPr>
          <p:nvPr/>
        </p:nvSpPr>
        <p:spPr>
          <a:xfrm>
            <a:off x="2429931" y="2071684"/>
            <a:ext cx="4856713" cy="4286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algn="r" rtl="1">
              <a:buClr>
                <a:srgbClr val="999999"/>
              </a:buClr>
              <a:buSzPct val="100000"/>
              <a:buFont typeface="Wingdings" pitchFamily="2" charset="2"/>
              <a:buChar char="ü"/>
              <a:defRPr/>
            </a:pPr>
            <a:endParaRPr lang="en" sz="2400"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79512" y="654141"/>
            <a:ext cx="6912768" cy="326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buClr>
                <a:srgbClr val="999999"/>
              </a:buClr>
              <a:buSzPct val="100000"/>
            </a:pPr>
            <a:r>
              <a:rPr lang="ar-EG" sz="3600" b="1" u="sng" dirty="0">
                <a:solidFill>
                  <a:srgbClr val="CC3399"/>
                </a:solidFill>
              </a:rPr>
              <a:t>رابعاً: تنشيط </a:t>
            </a:r>
            <a:r>
              <a:rPr lang="ar-EG" sz="3600" b="1" u="sng" dirty="0" smtClean="0">
                <a:solidFill>
                  <a:srgbClr val="CC3399"/>
                </a:solidFill>
              </a:rPr>
              <a:t>المبيعات</a:t>
            </a:r>
          </a:p>
          <a:p>
            <a:pPr algn="ctr" rtl="1">
              <a:buClr>
                <a:srgbClr val="999999"/>
              </a:buClr>
              <a:buSzPct val="100000"/>
            </a:pPr>
            <a:endParaRPr lang="ar-EG" sz="1600" b="1" u="sng" dirty="0" smtClean="0">
              <a:solidFill>
                <a:srgbClr val="CC3399"/>
              </a:solidFill>
            </a:endParaRPr>
          </a:p>
          <a:p>
            <a:pPr algn="justLow" rtl="1">
              <a:lnSpc>
                <a:spcPct val="107000"/>
              </a:lnSpc>
            </a:pPr>
            <a:r>
              <a:rPr lang="ar-SA" sz="3600" b="1" dirty="0">
                <a:solidFill>
                  <a:srgbClr val="0070C0"/>
                </a:solidFill>
                <a:latin typeface="Times New Roman"/>
                <a:ea typeface="Times New Roman"/>
                <a:cs typeface="Simplified Arabic"/>
              </a:rPr>
              <a:t>يعرف تنشيط المبيعات بأنه أنشطة تسويقية أو محفزات قصيرة الأمد غير الإعلان والبيع الشخصي والدعاية الاستمالة السلوك الشرائي للمستهلك، ورفع الكفاية التوزيعية للمنتج</a:t>
            </a:r>
            <a:r>
              <a:rPr lang="ar-SA" sz="3600" b="1" dirty="0" smtClean="0">
                <a:solidFill>
                  <a:srgbClr val="0070C0"/>
                </a:solidFill>
                <a:latin typeface="Times New Roman"/>
                <a:ea typeface="Times New Roman"/>
                <a:cs typeface="Simplified Arabic"/>
              </a:rPr>
              <a:t>.</a:t>
            </a:r>
            <a:endParaRPr lang="en-US" sz="2000" b="1" dirty="0">
              <a:solidFill>
                <a:srgbClr val="0070C0"/>
              </a:solidFill>
              <a:latin typeface="Calibri"/>
              <a:ea typeface="Calibri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53822"/>
      </p:ext>
    </p:extLst>
  </p:cSld>
  <p:clrMapOvr>
    <a:masterClrMapping/>
  </p:clrMapOvr>
  <p:transition spd="slow" advTm="4892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00034" y="225166"/>
            <a:ext cx="64294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YE" sz="4400" kern="1200" dirty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ea typeface="+mj-ea"/>
                <a:cs typeface="Simplified Arabic" pitchFamily="18" charset="-78"/>
              </a:rPr>
              <a:t>نشكركم على حسن استماعكم وانتباهكم</a:t>
            </a:r>
            <a:r>
              <a:rPr lang="ar-YE" sz="4400" kern="1200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ea typeface="+mj-ea"/>
                <a:cs typeface="Simplified Arabic" pitchFamily="18" charset="-78"/>
              </a:rPr>
              <a:t>...</a:t>
            </a:r>
            <a:endParaRPr lang="ar-EG" sz="4400" kern="1200" dirty="0" smtClean="0">
              <a:solidFill>
                <a:schemeClr val="tx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Simplified Arabic" pitchFamily="18" charset="-78"/>
              <a:ea typeface="+mj-ea"/>
              <a:cs typeface="Simplified Arabic" pitchFamily="18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EG" sz="1600" kern="1200" dirty="0">
                <a:solidFill>
                  <a:prstClr val="black"/>
                </a:solidFill>
                <a:latin typeface="Calibri"/>
                <a:ea typeface="+mj-ea"/>
                <a:cs typeface="Times New Roman"/>
              </a:rPr>
              <a:t/>
            </a:r>
            <a:br>
              <a:rPr lang="ar-EG" sz="1600" kern="1200" dirty="0">
                <a:solidFill>
                  <a:prstClr val="black"/>
                </a:solidFill>
                <a:latin typeface="Calibri"/>
                <a:ea typeface="+mj-ea"/>
                <a:cs typeface="Times New Roman"/>
              </a:rPr>
            </a:br>
            <a:r>
              <a:rPr lang="ar-EG" sz="3600" kern="1200" dirty="0">
                <a:solidFill>
                  <a:prstClr val="black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Calibri"/>
                <a:ea typeface="+mj-ea"/>
                <a:cs typeface="Times New Roman"/>
              </a:rPr>
              <a:t>دكتورة/ شيماء عبدالعاطي</a:t>
            </a:r>
            <a:endParaRPr kumimoji="0" lang="ar-YE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" descr="C:\Users\Ahmed Ismaiel\Desktop\6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43758"/>
            <a:ext cx="4724400" cy="22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78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Arvirarg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484</TotalTime>
  <Words>187</Words>
  <Application>Microsoft Office PowerPoint</Application>
  <PresentationFormat>On-screen Show (16:9)</PresentationFormat>
  <Paragraphs>25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Montserrat</vt:lpstr>
      <vt:lpstr>Karla</vt:lpstr>
      <vt:lpstr>Simplified Arabic</vt:lpstr>
      <vt:lpstr>Times New Roman</vt:lpstr>
      <vt:lpstr>Wingdings</vt:lpstr>
      <vt:lpstr>Arvirargus template</vt:lpstr>
      <vt:lpstr>    محاضرة رقم 8                                    مادة: الاتصال التسويقي             الفرقة: الثالثة     علاقات عامة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المسار  التطوري لبعض التجارب الدولية  في  إدماج التربية الإعلامية الحديثة</dc:title>
  <dc:creator>fatehi</dc:creator>
  <cp:lastModifiedBy>Win 10</cp:lastModifiedBy>
  <cp:revision>73</cp:revision>
  <dcterms:modified xsi:type="dcterms:W3CDTF">2020-04-08T22:29:40Z</dcterms:modified>
</cp:coreProperties>
</file>