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7" r:id="rId3"/>
    <p:sldId id="316" r:id="rId4"/>
    <p:sldId id="288" r:id="rId5"/>
    <p:sldId id="318" r:id="rId6"/>
    <p:sldId id="290" r:id="rId7"/>
    <p:sldId id="291" r:id="rId8"/>
    <p:sldId id="292" r:id="rId9"/>
    <p:sldId id="293" r:id="rId10"/>
    <p:sldId id="29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Mass media material</a:t>
            </a:r>
            <a:r>
              <a:rPr lang="ar-EG" b="1" dirty="0" smtClean="0"/>
              <a:t/>
            </a:r>
            <a:br>
              <a:rPr lang="ar-EG" b="1" dirty="0" smtClean="0"/>
            </a:br>
            <a:r>
              <a:rPr lang="ar-EG" b="1" smtClean="0"/>
              <a:t>المحاضرة الرابعة</a:t>
            </a:r>
            <a:endParaRPr lang="en-US" b="1" dirty="0"/>
          </a:p>
        </p:txBody>
      </p:sp>
      <p:sp>
        <p:nvSpPr>
          <p:cNvPr id="3" name="Subtitle 2"/>
          <p:cNvSpPr>
            <a:spLocks noGrp="1"/>
          </p:cNvSpPr>
          <p:nvPr>
            <p:ph type="subTitle" idx="1"/>
          </p:nvPr>
        </p:nvSpPr>
        <p:spPr/>
        <p:txBody>
          <a:bodyPr>
            <a:normAutofit fontScale="92500" lnSpcReduction="20000"/>
          </a:bodyPr>
          <a:lstStyle/>
          <a:p>
            <a:r>
              <a:rPr lang="ar-EG" b="1" dirty="0" smtClean="0"/>
              <a:t>أ.م.د/محمد عمارة</a:t>
            </a:r>
          </a:p>
          <a:p>
            <a:r>
              <a:rPr lang="ar-EG" b="1" dirty="0" smtClean="0"/>
              <a:t>أستاذ </a:t>
            </a:r>
            <a:r>
              <a:rPr lang="ar-EG" b="1" dirty="0"/>
              <a:t>مساعد بقسم الإذاعة والتليفزيون</a:t>
            </a:r>
          </a:p>
          <a:p>
            <a:r>
              <a:rPr lang="ar-EG" b="1" dirty="0"/>
              <a:t>ووكيل كلية الإعلام لشؤن خدمة البيئة وتنمية المجتمع - جامعة جنوب الوادي</a:t>
            </a:r>
          </a:p>
        </p:txBody>
      </p:sp>
    </p:spTree>
    <p:extLst>
      <p:ext uri="{BB962C8B-B14F-4D97-AF65-F5344CB8AC3E}">
        <p14:creationId xmlns:p14="http://schemas.microsoft.com/office/powerpoint/2010/main" val="2834355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ar-EG" sz="4400" b="1" dirty="0" smtClean="0"/>
              <a:t>إنتهت المحاضرة</a:t>
            </a:r>
            <a:endParaRPr lang="en-US" sz="4400" b="1" dirty="0"/>
          </a:p>
        </p:txBody>
      </p:sp>
    </p:spTree>
    <p:extLst>
      <p:ext uri="{BB962C8B-B14F-4D97-AF65-F5344CB8AC3E}">
        <p14:creationId xmlns:p14="http://schemas.microsoft.com/office/powerpoint/2010/main" val="1660825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	Translate the following into </a:t>
            </a:r>
            <a:r>
              <a:rPr lang="en-US" b="1" dirty="0" smtClean="0"/>
              <a:t>Arabic </a:t>
            </a:r>
            <a:r>
              <a:rPr lang="en-US" b="1" dirty="0"/>
              <a:t>:</a:t>
            </a:r>
          </a:p>
        </p:txBody>
      </p:sp>
      <p:sp>
        <p:nvSpPr>
          <p:cNvPr id="3" name="Content Placeholder 2"/>
          <p:cNvSpPr>
            <a:spLocks noGrp="1"/>
          </p:cNvSpPr>
          <p:nvPr>
            <p:ph idx="1"/>
          </p:nvPr>
        </p:nvSpPr>
        <p:spPr/>
        <p:txBody>
          <a:bodyPr>
            <a:normAutofit fontScale="85000" lnSpcReduction="20000"/>
          </a:bodyPr>
          <a:lstStyle/>
          <a:p>
            <a:pPr marL="0" indent="0" algn="just">
              <a:buNone/>
            </a:pPr>
            <a:r>
              <a:rPr lang="en-US" sz="4800" dirty="0"/>
              <a:t> </a:t>
            </a:r>
          </a:p>
          <a:p>
            <a:pPr marL="0" indent="0" algn="ctr">
              <a:buNone/>
            </a:pPr>
            <a:r>
              <a:rPr lang="en-US" sz="4800" b="1" u="sng" dirty="0"/>
              <a:t>RUMOR </a:t>
            </a:r>
          </a:p>
          <a:p>
            <a:pPr marL="0" indent="0" algn="just">
              <a:buNone/>
            </a:pPr>
            <a:r>
              <a:rPr lang="en-US" sz="4800" b="1" dirty="0" smtClean="0"/>
              <a:t>          Rumor </a:t>
            </a:r>
            <a:r>
              <a:rPr lang="en-US" sz="4800" b="1" dirty="0"/>
              <a:t>is a widespread unverified report from an unknown source occurring in certain situations. it is a situation centered communication process as much as a content-centered one.</a:t>
            </a:r>
          </a:p>
          <a:p>
            <a:pPr marL="0" indent="0" algn="just">
              <a:buNone/>
            </a:pPr>
            <a:endParaRPr lang="en-US" sz="4800" b="1" dirty="0"/>
          </a:p>
          <a:p>
            <a:pPr marL="0" indent="0" algn="just">
              <a:buNone/>
            </a:pPr>
            <a:endParaRPr lang="en-US" sz="4800" dirty="0"/>
          </a:p>
        </p:txBody>
      </p:sp>
    </p:spTree>
    <p:extLst>
      <p:ext uri="{BB962C8B-B14F-4D97-AF65-F5344CB8AC3E}">
        <p14:creationId xmlns:p14="http://schemas.microsoft.com/office/powerpoint/2010/main" val="3680590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sz="4800" b="1" dirty="0" smtClean="0"/>
              <a:t>          </a:t>
            </a:r>
            <a:r>
              <a:rPr lang="en-US" sz="4800" b="1" dirty="0" err="1" smtClean="0"/>
              <a:t>Shibutani</a:t>
            </a:r>
            <a:r>
              <a:rPr lang="en-US" sz="4800" b="1" dirty="0" smtClean="0"/>
              <a:t> </a:t>
            </a:r>
            <a:r>
              <a:rPr lang="en-US" sz="4800" b="1" dirty="0"/>
              <a:t>stresses the element of construction in the rumor process and defines it as a 'recurrent from of communication through which men caught in an ambiguous situation attempt their intellectual resources.' </a:t>
            </a:r>
          </a:p>
        </p:txBody>
      </p:sp>
    </p:spTree>
    <p:extLst>
      <p:ext uri="{BB962C8B-B14F-4D97-AF65-F5344CB8AC3E}">
        <p14:creationId xmlns:p14="http://schemas.microsoft.com/office/powerpoint/2010/main" val="2867416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fontScale="77500" lnSpcReduction="20000"/>
          </a:bodyPr>
          <a:lstStyle/>
          <a:p>
            <a:pPr marL="0" indent="0" algn="just">
              <a:buNone/>
            </a:pPr>
            <a:r>
              <a:rPr lang="en-US" sz="4400" b="1" dirty="0" smtClean="0"/>
              <a:t>          Rumor </a:t>
            </a:r>
            <a:r>
              <a:rPr lang="en-US" sz="4400" b="1" dirty="0"/>
              <a:t>is characterized by spontaneity expediency ,improvisation. Nevertheless rumor does also flow through institutionalized channels and in certain settings which are permanently disposed to the production of rumor, such as workplaces, prisons, army camps, schools or other relatively closed institution . channels of develop a stable existence.</a:t>
            </a:r>
          </a:p>
        </p:txBody>
      </p:sp>
    </p:spTree>
    <p:extLst>
      <p:ext uri="{BB962C8B-B14F-4D97-AF65-F5344CB8AC3E}">
        <p14:creationId xmlns:p14="http://schemas.microsoft.com/office/powerpoint/2010/main" val="82998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a:buNone/>
            </a:pPr>
            <a:r>
              <a:rPr lang="en-US" sz="3600" b="1" dirty="0" smtClean="0"/>
              <a:t>          Another </a:t>
            </a:r>
            <a:r>
              <a:rPr lang="en-US" sz="3600" b="1" dirty="0"/>
              <a:t>characteristic of rumor is its lack of line-</a:t>
            </a:r>
            <a:r>
              <a:rPr lang="en-US" sz="3600" b="1" dirty="0" err="1"/>
              <a:t>arity</a:t>
            </a:r>
            <a:r>
              <a:rPr lang="en-US" sz="3600" b="1" dirty="0"/>
              <a:t>: it cannot be represented by a message chain or network.</a:t>
            </a:r>
          </a:p>
        </p:txBody>
      </p:sp>
    </p:spTree>
    <p:extLst>
      <p:ext uri="{BB962C8B-B14F-4D97-AF65-F5344CB8AC3E}">
        <p14:creationId xmlns:p14="http://schemas.microsoft.com/office/powerpoint/2010/main" val="3467668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EG" dirty="0" smtClean="0"/>
              <a:t>الترجمة</a:t>
            </a:r>
            <a:endParaRPr lang="en-US" dirty="0"/>
          </a:p>
        </p:txBody>
      </p:sp>
      <p:sp>
        <p:nvSpPr>
          <p:cNvPr id="3" name="Content Placeholder 2"/>
          <p:cNvSpPr>
            <a:spLocks noGrp="1"/>
          </p:cNvSpPr>
          <p:nvPr>
            <p:ph idx="1"/>
          </p:nvPr>
        </p:nvSpPr>
        <p:spPr/>
        <p:txBody>
          <a:bodyPr>
            <a:normAutofit/>
          </a:bodyPr>
          <a:lstStyle/>
          <a:p>
            <a:pPr marL="0" indent="0" algn="ctr">
              <a:buNone/>
            </a:pPr>
            <a:r>
              <a:rPr lang="ar-EG" sz="4000" b="1" dirty="0" smtClean="0"/>
              <a:t>الإشاعة</a:t>
            </a:r>
          </a:p>
          <a:p>
            <a:pPr marL="0" indent="0" algn="just">
              <a:buNone/>
            </a:pPr>
            <a:r>
              <a:rPr lang="ar-EG" sz="4000" b="1" dirty="0" smtClean="0"/>
              <a:t>الإشاعة هي خبر أو قول غير محقق ينتشر من مصدر غير معلوم، وينشأ عن ظروف معينة. وهي عملية إتصال تتركز حول ظرف معين وحول مضمون معين.</a:t>
            </a:r>
            <a:endParaRPr lang="en-US" sz="4000" b="1" dirty="0"/>
          </a:p>
        </p:txBody>
      </p:sp>
    </p:spTree>
    <p:extLst>
      <p:ext uri="{BB962C8B-B14F-4D97-AF65-F5344CB8AC3E}">
        <p14:creationId xmlns:p14="http://schemas.microsoft.com/office/powerpoint/2010/main" val="27043124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just">
              <a:buNone/>
            </a:pPr>
            <a:r>
              <a:rPr lang="ar-EG" sz="4000" b="1" dirty="0" smtClean="0"/>
              <a:t>ويركز شيبوتاني على عنصر البناء في عملية الإشاعة ويعرفها بأنها شكل أو نمط للإتصال يتلقفها الناس في محاولة لبناء تفسير ذو معنى عن طريق إثارة مصادرهم الذهنية.</a:t>
            </a:r>
            <a:endParaRPr lang="ar-EG" sz="4000" b="1" dirty="0"/>
          </a:p>
        </p:txBody>
      </p:sp>
    </p:spTree>
    <p:extLst>
      <p:ext uri="{BB962C8B-B14F-4D97-AF65-F5344CB8AC3E}">
        <p14:creationId xmlns:p14="http://schemas.microsoft.com/office/powerpoint/2010/main" val="3081343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just">
              <a:buNone/>
            </a:pPr>
            <a:r>
              <a:rPr lang="ar-EG" sz="4000" b="1" dirty="0" smtClean="0"/>
              <a:t>وتتميز الإشاعة بخاصية التلقائية والسرعة والإرتجال. ومع ذلك فإن الإشاعة تتدفق كذلك من خلال قنوات مؤسسية وفي بعض الأماكن التي تعتبر بصفة دائمة بؤرة لإنتاج الإشاعة مثل أمكان العمل والسجون ومعسكرات الجيش والمدارس او غيرها من المؤسسات المغلقة نسبيا. إن قنوات الإشاعة تشكل وجودا مستمرا.</a:t>
            </a:r>
            <a:endParaRPr lang="en-US" sz="4000" b="1" dirty="0"/>
          </a:p>
        </p:txBody>
      </p:sp>
    </p:spTree>
    <p:extLst>
      <p:ext uri="{BB962C8B-B14F-4D97-AF65-F5344CB8AC3E}">
        <p14:creationId xmlns:p14="http://schemas.microsoft.com/office/powerpoint/2010/main" val="2296765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1" dirty="0"/>
          </a:p>
        </p:txBody>
      </p:sp>
      <p:sp>
        <p:nvSpPr>
          <p:cNvPr id="3" name="Content Placeholder 2"/>
          <p:cNvSpPr>
            <a:spLocks noGrp="1"/>
          </p:cNvSpPr>
          <p:nvPr>
            <p:ph idx="1"/>
          </p:nvPr>
        </p:nvSpPr>
        <p:spPr/>
        <p:txBody>
          <a:bodyPr>
            <a:normAutofit/>
          </a:bodyPr>
          <a:lstStyle/>
          <a:p>
            <a:pPr marL="0" indent="0" algn="just">
              <a:buNone/>
            </a:pPr>
            <a:r>
              <a:rPr lang="ar-EG" sz="4000" b="1" dirty="0" smtClean="0"/>
              <a:t>وثمة خاصية اخرى للإشاعة، وهي إفتقارها إلى الخطية. إذ لا يمكن أن تتمثل في صورة سلسلة أو شبكة من الرسائل.</a:t>
            </a:r>
            <a:endParaRPr lang="en-US" sz="4000" b="1" dirty="0"/>
          </a:p>
        </p:txBody>
      </p:sp>
    </p:spTree>
    <p:extLst>
      <p:ext uri="{BB962C8B-B14F-4D97-AF65-F5344CB8AC3E}">
        <p14:creationId xmlns:p14="http://schemas.microsoft.com/office/powerpoint/2010/main" val="802931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298</Words>
  <Application>Microsoft Office PowerPoint</Application>
  <PresentationFormat>On-screen Show (4:3)</PresentationFormat>
  <Paragraphs>18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Mass media material المحاضرة الرابعة</vt:lpstr>
      <vt:lpstr>1. Translate the following into Arabic :</vt:lpstr>
      <vt:lpstr>PowerPoint Presentation</vt:lpstr>
      <vt:lpstr>PowerPoint Presentation</vt:lpstr>
      <vt:lpstr>PowerPoint Presentation</vt:lpstr>
      <vt:lpstr>الترجمة</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nile</dc:creator>
  <cp:lastModifiedBy>nile</cp:lastModifiedBy>
  <cp:revision>42</cp:revision>
  <dcterms:created xsi:type="dcterms:W3CDTF">2006-08-16T00:00:00Z</dcterms:created>
  <dcterms:modified xsi:type="dcterms:W3CDTF">2020-04-03T16:42:40Z</dcterms:modified>
</cp:coreProperties>
</file>