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318" r:id="rId6"/>
    <p:sldId id="290" r:id="rId7"/>
    <p:sldId id="291" r:id="rId8"/>
    <p:sldId id="292"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material</a:t>
            </a:r>
            <a:r>
              <a:rPr lang="ar-EG" b="1" dirty="0" smtClean="0"/>
              <a:t/>
            </a:r>
            <a:br>
              <a:rPr lang="ar-EG" b="1" dirty="0" smtClean="0"/>
            </a:br>
            <a:r>
              <a:rPr lang="ar-EG" b="1" smtClean="0"/>
              <a:t>المحاضرة الخامسة</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2834355168"/>
      </p:ext>
    </p:extLst>
  </p:cSld>
  <p:clrMapOvr>
    <a:masterClrMapping/>
  </p:clrMapOvr>
  <mc:AlternateContent xmlns:mc="http://schemas.openxmlformats.org/markup-compatibility/2006" xmlns:p14="http://schemas.microsoft.com/office/powerpoint/2010/main">
    <mc:Choice Requires="p14">
      <p:transition spd="slow" p14:dur="2000" advTm="18443"/>
    </mc:Choice>
    <mc:Fallback xmlns="">
      <p:transition spd="slow" advTm="1844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ar-EG" sz="4400" b="1" dirty="0" smtClean="0"/>
              <a:t>إنتهت المحاضرة</a:t>
            </a:r>
            <a:endParaRPr lang="en-US" sz="4400" b="1" dirty="0"/>
          </a:p>
        </p:txBody>
      </p:sp>
    </p:spTree>
    <p:extLst>
      <p:ext uri="{BB962C8B-B14F-4D97-AF65-F5344CB8AC3E}">
        <p14:creationId xmlns:p14="http://schemas.microsoft.com/office/powerpoint/2010/main" val="16608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smtClean="0"/>
              <a:t>Arabic </a:t>
            </a:r>
            <a:r>
              <a:rPr lang="en-US" b="1" dirty="0"/>
              <a:t>:</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4800" dirty="0"/>
              <a:t> </a:t>
            </a:r>
          </a:p>
          <a:p>
            <a:pPr marL="0" indent="0" algn="just">
              <a:buNone/>
            </a:pPr>
            <a:r>
              <a:rPr lang="ar-EG" sz="4800" b="1" dirty="0" smtClean="0"/>
              <a:t>          </a:t>
            </a:r>
            <a:r>
              <a:rPr lang="en-US" sz="4800" b="1" dirty="0" smtClean="0"/>
              <a:t>Rumor</a:t>
            </a:r>
            <a:r>
              <a:rPr lang="en-US" sz="4800" b="1" dirty="0"/>
              <a:t>, unlike information, is acted upon by those who participate in the diffusion process.</a:t>
            </a:r>
          </a:p>
          <a:p>
            <a:pPr marL="0" indent="0" algn="just">
              <a:buNone/>
            </a:pPr>
            <a:r>
              <a:rPr lang="en-US" sz="4800" b="1" dirty="0"/>
              <a:t>McQueen specifies several factors related to the flow of rumor.</a:t>
            </a:r>
          </a:p>
          <a:p>
            <a:pPr marL="0" indent="0" algn="just">
              <a:buNone/>
            </a:pPr>
            <a:endParaRPr lang="en-US" sz="4800" b="1" dirty="0"/>
          </a:p>
          <a:p>
            <a:pPr marL="0" indent="0" algn="just">
              <a:buNone/>
            </a:pPr>
            <a:endParaRPr lang="en-US" sz="4800" dirty="0"/>
          </a:p>
        </p:txBody>
      </p:sp>
    </p:spTree>
    <p:extLst>
      <p:ext uri="{BB962C8B-B14F-4D97-AF65-F5344CB8AC3E}">
        <p14:creationId xmlns:p14="http://schemas.microsoft.com/office/powerpoint/2010/main" val="3680590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sz="4800" b="1" dirty="0"/>
              <a:t>1-	Rumor is  precipitated under the following conditions:</a:t>
            </a:r>
          </a:p>
          <a:p>
            <a:pPr marL="0" indent="0" algn="just">
              <a:buNone/>
            </a:pPr>
            <a:r>
              <a:rPr lang="en-US" sz="4800" b="1" dirty="0"/>
              <a:t>a)	it tends to flourish in situation which are ambiguous or problematic, or where is tension, unrest, anxiety.</a:t>
            </a:r>
          </a:p>
          <a:p>
            <a:pPr marL="0" indent="0" algn="just">
              <a:buNone/>
            </a:pPr>
            <a:endParaRPr lang="en-US" sz="4800" b="1" dirty="0"/>
          </a:p>
        </p:txBody>
      </p:sp>
    </p:spTree>
    <p:extLst>
      <p:ext uri="{BB962C8B-B14F-4D97-AF65-F5344CB8AC3E}">
        <p14:creationId xmlns:p14="http://schemas.microsoft.com/office/powerpoint/2010/main" val="2867416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sz="4400" b="1" dirty="0"/>
              <a:t>b)	It is associated with the failure of the existing news channels or their inadequacy. Thus natural disasters create situations of anxiety and uncertainty and are accompanied by a breakdown of communication channels . </a:t>
            </a:r>
          </a:p>
          <a:p>
            <a:pPr marL="0" indent="0" algn="just">
              <a:buNone/>
            </a:pP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3600" b="1" dirty="0"/>
              <a:t>The case of inadequacy of news channels is represented either in war conditions generally or in closed institutions and bureaucracies hospitals, barracks, etc., where there is both a practice of secrecy and the occurrence of events of great importance to participants.</a:t>
            </a:r>
          </a:p>
        </p:txBody>
      </p:sp>
    </p:spTree>
    <p:extLst>
      <p:ext uri="{BB962C8B-B14F-4D97-AF65-F5344CB8AC3E}">
        <p14:creationId xmlns:p14="http://schemas.microsoft.com/office/powerpoint/2010/main" val="346766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smtClean="0"/>
              <a:t>الترجمة</a:t>
            </a:r>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فالإشاعة بخلاف المعلومة تتم عن طريق أولئك الذين ساهموا في عملية نشرها</a:t>
            </a:r>
            <a:r>
              <a:rPr lang="ar-EG" sz="4000" b="1" smtClean="0"/>
              <a:t>. </a:t>
            </a:r>
            <a:endParaRPr lang="ar-EG" sz="4000" b="1" smtClean="0"/>
          </a:p>
          <a:p>
            <a:pPr marL="0" indent="0" algn="r">
              <a:buNone/>
            </a:pPr>
            <a:r>
              <a:rPr lang="ar-EG" sz="4000" b="1" smtClean="0"/>
              <a:t>ويحدد </a:t>
            </a:r>
            <a:r>
              <a:rPr lang="ar-EG" sz="4000" b="1" dirty="0" smtClean="0"/>
              <a:t>ماكويل عدة عوامل ترتبط بتدفق الإشاعة.</a:t>
            </a:r>
          </a:p>
        </p:txBody>
      </p:sp>
    </p:spTree>
    <p:extLst>
      <p:ext uri="{BB962C8B-B14F-4D97-AF65-F5344CB8AC3E}">
        <p14:creationId xmlns:p14="http://schemas.microsoft.com/office/powerpoint/2010/main" val="270431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1ـ فالإشاعة تندفع تحت الشروط الاتية:</a:t>
            </a:r>
          </a:p>
          <a:p>
            <a:pPr marL="0" indent="0" algn="r">
              <a:buNone/>
            </a:pPr>
            <a:r>
              <a:rPr lang="ar-EG" sz="4000" b="1" dirty="0" smtClean="0"/>
              <a:t>أ) تتجه الإشاعة إلى الإزدهار في المواقف التي تتسم بالإلتباس والغموض أو في المواقف التي يصعب حلها أو حيث يكون هناك توتر أو قلق.</a:t>
            </a:r>
            <a:endParaRPr lang="ar-EG" sz="4000" b="1"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ب) ترتبط الإشاعة مع الفشل في إيجاد قنوات إخبارية وعدم كفايتها. وعلى ذلك فإن الكوارث الطبيعية تخلق مواقف من القلق النفسي وعدم التأكد، وتكون مصحوبة بالانهيار في قنوات الإتصال.</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وتظهر حالة عدم كفاية القنوات الإخبارية أما في حالة ظروف الحرب بصفة عامة، أو في المؤسسات المغلقة أو المكاتب الحكومية. أو المستشفيات أو الثكنات العسكرية...إلخ. حيث تمارس السرية وحيث تنشأ أحداث لها أهمية كبيرة بالنسبة للمشاركين.</a:t>
            </a:r>
            <a:endParaRPr lang="en-US" sz="4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234</Words>
  <Application>Microsoft Office PowerPoint</Application>
  <PresentationFormat>On-screen Show (4:3)</PresentationFormat>
  <Paragraphs>20</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Mass media material المحاضرة الخامسة</vt:lpstr>
      <vt:lpstr>1. Translate the following into Arabic :</vt:lpstr>
      <vt:lpstr>PowerPoint Presentation</vt:lpstr>
      <vt:lpstr>PowerPoint Presentation</vt:lpstr>
      <vt:lpstr>PowerPoint Presentation</vt:lpstr>
      <vt:lpstr>الترجمة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49</cp:revision>
  <dcterms:created xsi:type="dcterms:W3CDTF">2006-08-16T00:00:00Z</dcterms:created>
  <dcterms:modified xsi:type="dcterms:W3CDTF">2020-04-09T19:27:24Z</dcterms:modified>
</cp:coreProperties>
</file>