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1" r:id="rId6"/>
    <p:sldId id="262" r:id="rId7"/>
    <p:sldId id="263" r:id="rId8"/>
    <p:sldId id="264" r:id="rId9"/>
    <p:sldId id="260"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34C87F-EB65-4F7D-A5CB-792E27E2B39F}">
          <p14:sldIdLst>
            <p14:sldId id="256"/>
            <p14:sldId id="257"/>
            <p14:sldId id="258"/>
            <p14:sldId id="259"/>
            <p14:sldId id="261"/>
            <p14:sldId id="262"/>
            <p14:sldId id="263"/>
            <p14:sldId id="264"/>
            <p14:sldId id="260"/>
            <p14:sldId id="265"/>
          </p14:sldIdLst>
        </p14:section>
        <p14:section name="Untitled Section" id="{9A6BBBD4-A670-4E6E-95C6-5713BC71DA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63BE32-3DBD-4742-8BBA-AD81AFEA50A2}" type="datetimeFigureOut">
              <a:rPr lang="en-US" smtClean="0"/>
              <a:t>4/1/2020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99877-537E-4BEB-A9A0-648CA07E973B}" type="slidenum">
              <a:rPr lang="en-US" smtClean="0"/>
              <a:t>‹#›</a:t>
            </a:fld>
            <a:endParaRPr lang="en-US"/>
          </a:p>
        </p:txBody>
      </p:sp>
    </p:spTree>
    <p:extLst>
      <p:ext uri="{BB962C8B-B14F-4D97-AF65-F5344CB8AC3E}">
        <p14:creationId xmlns:p14="http://schemas.microsoft.com/office/powerpoint/2010/main" val="201250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99877-537E-4BEB-A9A0-648CA07E973B}" type="slidenum">
              <a:rPr lang="en-US" smtClean="0"/>
              <a:t>1</a:t>
            </a:fld>
            <a:endParaRPr lang="en-US"/>
          </a:p>
        </p:txBody>
      </p:sp>
    </p:spTree>
    <p:extLst>
      <p:ext uri="{BB962C8B-B14F-4D97-AF65-F5344CB8AC3E}">
        <p14:creationId xmlns:p14="http://schemas.microsoft.com/office/powerpoint/2010/main" val="21901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8073352-A9E8-486F-A2B7-A4182FEBC640}" type="datetimeFigureOut">
              <a:rPr lang="en-US" smtClean="0"/>
              <a:t>3/29/2020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0286A60-8DD2-4BA8-B9D0-8B318705841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73352-A9E8-486F-A2B7-A4182FEBC640}"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86A60-8DD2-4BA8-B9D0-8B31870584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73352-A9E8-486F-A2B7-A4182FEBC640}"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86A60-8DD2-4BA8-B9D0-8B31870584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8073352-A9E8-486F-A2B7-A4182FEBC640}" type="datetimeFigureOut">
              <a:rPr lang="en-US" smtClean="0"/>
              <a:t>3/29/2020</a:t>
            </a:fld>
            <a:endParaRPr lang="en-US"/>
          </a:p>
        </p:txBody>
      </p:sp>
      <p:sp>
        <p:nvSpPr>
          <p:cNvPr id="9" name="Slide Number Placeholder 8"/>
          <p:cNvSpPr>
            <a:spLocks noGrp="1"/>
          </p:cNvSpPr>
          <p:nvPr>
            <p:ph type="sldNum" sz="quarter" idx="15"/>
          </p:nvPr>
        </p:nvSpPr>
        <p:spPr/>
        <p:txBody>
          <a:bodyPr rtlCol="0"/>
          <a:lstStyle/>
          <a:p>
            <a:fld id="{F0286A60-8DD2-4BA8-B9D0-8B318705841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8073352-A9E8-486F-A2B7-A4182FEBC640}" type="datetimeFigureOut">
              <a:rPr lang="en-US" smtClean="0"/>
              <a:t>3/29/2020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0286A60-8DD2-4BA8-B9D0-8B318705841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8073352-A9E8-486F-A2B7-A4182FEBC640}"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86A60-8DD2-4BA8-B9D0-8B318705841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8073352-A9E8-486F-A2B7-A4182FEBC640}" type="datetimeFigureOut">
              <a:rPr lang="en-US" smtClean="0"/>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286A60-8DD2-4BA8-B9D0-8B318705841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8073352-A9E8-486F-A2B7-A4182FEBC640}" type="datetimeFigureOut">
              <a:rPr lang="en-US" smtClean="0"/>
              <a:t>3/29/2020</a:t>
            </a:fld>
            <a:endParaRPr lang="en-US"/>
          </a:p>
        </p:txBody>
      </p:sp>
      <p:sp>
        <p:nvSpPr>
          <p:cNvPr id="7" name="Slide Number Placeholder 6"/>
          <p:cNvSpPr>
            <a:spLocks noGrp="1"/>
          </p:cNvSpPr>
          <p:nvPr>
            <p:ph type="sldNum" sz="quarter" idx="11"/>
          </p:nvPr>
        </p:nvSpPr>
        <p:spPr/>
        <p:txBody>
          <a:bodyPr rtlCol="0"/>
          <a:lstStyle/>
          <a:p>
            <a:fld id="{F0286A60-8DD2-4BA8-B9D0-8B318705841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73352-A9E8-486F-A2B7-A4182FEBC640}" type="datetimeFigureOut">
              <a:rPr lang="en-US" smtClean="0"/>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86A60-8DD2-4BA8-B9D0-8B31870584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8073352-A9E8-486F-A2B7-A4182FEBC640}" type="datetimeFigureOut">
              <a:rPr lang="en-US" smtClean="0"/>
              <a:t>3/29/2020</a:t>
            </a:fld>
            <a:endParaRPr lang="en-US"/>
          </a:p>
        </p:txBody>
      </p:sp>
      <p:sp>
        <p:nvSpPr>
          <p:cNvPr id="22" name="Slide Number Placeholder 21"/>
          <p:cNvSpPr>
            <a:spLocks noGrp="1"/>
          </p:cNvSpPr>
          <p:nvPr>
            <p:ph type="sldNum" sz="quarter" idx="15"/>
          </p:nvPr>
        </p:nvSpPr>
        <p:spPr/>
        <p:txBody>
          <a:bodyPr rtlCol="0"/>
          <a:lstStyle/>
          <a:p>
            <a:fld id="{F0286A60-8DD2-4BA8-B9D0-8B318705841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8073352-A9E8-486F-A2B7-A4182FEBC640}" type="datetimeFigureOut">
              <a:rPr lang="en-US" smtClean="0"/>
              <a:t>3/29/2020</a:t>
            </a:fld>
            <a:endParaRPr lang="en-US"/>
          </a:p>
        </p:txBody>
      </p:sp>
      <p:sp>
        <p:nvSpPr>
          <p:cNvPr id="18" name="Slide Number Placeholder 17"/>
          <p:cNvSpPr>
            <a:spLocks noGrp="1"/>
          </p:cNvSpPr>
          <p:nvPr>
            <p:ph type="sldNum" sz="quarter" idx="11"/>
          </p:nvPr>
        </p:nvSpPr>
        <p:spPr/>
        <p:txBody>
          <a:bodyPr rtlCol="0"/>
          <a:lstStyle/>
          <a:p>
            <a:fld id="{F0286A60-8DD2-4BA8-B9D0-8B318705841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8073352-A9E8-486F-A2B7-A4182FEBC640}" type="datetimeFigureOut">
              <a:rPr lang="en-US" smtClean="0"/>
              <a:t>3/29/2020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0286A60-8DD2-4BA8-B9D0-8B31870584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2.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19864151">
            <a:off x="1659662" y="1779005"/>
            <a:ext cx="6966652" cy="2806807"/>
          </a:xfrm>
        </p:spPr>
        <p:txBody>
          <a:bodyPr>
            <a:normAutofit fontScale="85000" lnSpcReduction="10000"/>
          </a:bodyPr>
          <a:lstStyle/>
          <a:p>
            <a:pPr lvl="0" algn="ctr" rtl="1">
              <a:spcBef>
                <a:spcPts val="0"/>
              </a:spcBef>
              <a:buClrTx/>
              <a:buSzTx/>
            </a:pPr>
            <a:r>
              <a:rPr lang="ar-AE" sz="5400" spc="30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latin typeface="A Massir Ballpoint" pitchFamily="2" charset="-78"/>
                <a:cs typeface="A Massir Ballpoint" pitchFamily="2" charset="-78"/>
              </a:rPr>
              <a:t>سكشن مناهج بحث</a:t>
            </a:r>
            <a:r>
              <a:rPr lang="en-US" sz="5400" spc="300" dirty="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latin typeface="A Massir Ballpoint" pitchFamily="2" charset="-78"/>
                <a:cs typeface="A Massir Ballpoint" pitchFamily="2" charset="-78"/>
              </a:rPr>
              <a:t>2</a:t>
            </a:r>
            <a:endParaRPr lang="ar-AE" sz="5400" spc="30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latin typeface="A Massir Ballpoint" pitchFamily="2" charset="-78"/>
              <a:cs typeface="A Massir Ballpoint" pitchFamily="2" charset="-78"/>
            </a:endParaRPr>
          </a:p>
          <a:p>
            <a:pPr lvl="0" algn="r" rtl="1">
              <a:spcBef>
                <a:spcPts val="0"/>
              </a:spcBef>
              <a:buClrTx/>
              <a:buSzTx/>
            </a:pPr>
            <a:r>
              <a:rPr lang="ar-AE" sz="5400" spc="30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latin typeface="A Massir Ballpoint" pitchFamily="2" charset="-78"/>
                <a:cs typeface="A Massir Ballpoint" pitchFamily="2" charset="-78"/>
              </a:rPr>
              <a:t>قسم الإذاعة والتلفزيون</a:t>
            </a:r>
          </a:p>
          <a:p>
            <a:pPr lvl="0" algn="r" rtl="1">
              <a:spcBef>
                <a:spcPts val="0"/>
              </a:spcBef>
              <a:buClrTx/>
              <a:buSzTx/>
            </a:pPr>
            <a:r>
              <a:rPr lang="ar-AE" sz="5400" spc="30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latin typeface="A Massir Ballpoint" pitchFamily="2" charset="-78"/>
                <a:cs typeface="A Massir Ballpoint" pitchFamily="2" charset="-78"/>
              </a:rPr>
              <a:t>م</a:t>
            </a:r>
            <a:r>
              <a:rPr lang="ar-AE" sz="5400" spc="300" dirty="0" smtClean="0">
                <a:ln w="11430" cmpd="sng">
                  <a:solidFill>
                    <a:srgbClr val="FE8637">
                      <a:tint val="10000"/>
                    </a:srgbClr>
                  </a:solidFill>
                  <a:prstDash val="solid"/>
                  <a:miter lim="800000"/>
                </a:ln>
                <a:solidFill>
                  <a:schemeClr val="accent1">
                    <a:lumMod val="75000"/>
                  </a:schemeClr>
                </a:solidFill>
                <a:effectLst>
                  <a:glow rad="45500">
                    <a:srgbClr val="FE8637">
                      <a:satMod val="220000"/>
                      <a:alpha val="35000"/>
                    </a:srgbClr>
                  </a:glow>
                </a:effectLst>
                <a:latin typeface="A Massir Ballpoint" pitchFamily="2" charset="-78"/>
                <a:cs typeface="A Massir Ballpoint" pitchFamily="2" charset="-78"/>
              </a:rPr>
              <a:t>-</a:t>
            </a:r>
            <a:r>
              <a:rPr lang="ar-AE" sz="5400" spc="30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latin typeface="A Massir Ballpoint" pitchFamily="2" charset="-78"/>
                <a:cs typeface="A Massir Ballpoint" pitchFamily="2" charset="-78"/>
              </a:rPr>
              <a:t> </a:t>
            </a:r>
            <a:r>
              <a:rPr lang="ar-AE" sz="5400" spc="300" dirty="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latin typeface="A Massir Ballpoint" pitchFamily="2" charset="-78"/>
                <a:cs typeface="A Massir Ballpoint" pitchFamily="2" charset="-78"/>
              </a:rPr>
              <a:t>آلاء بهاء </a:t>
            </a:r>
            <a:r>
              <a:rPr lang="ar-AE" sz="5400" spc="30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latin typeface="A Massir Ballpoint" pitchFamily="2" charset="-78"/>
                <a:cs typeface="A Massir Ballpoint" pitchFamily="2" charset="-78"/>
              </a:rPr>
              <a:t>الدين</a:t>
            </a:r>
          </a:p>
          <a:p>
            <a:pPr lvl="0" algn="r" rtl="1">
              <a:spcBef>
                <a:spcPts val="0"/>
              </a:spcBef>
              <a:buClrTx/>
              <a:buSzTx/>
            </a:pPr>
            <a:r>
              <a:rPr lang="ar-AE" sz="5400" spc="30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latin typeface="A Massir Ballpoint" pitchFamily="2" charset="-78"/>
                <a:cs typeface="A Massir Ballpoint" pitchFamily="2" charset="-78"/>
              </a:rPr>
              <a:t>معيدة بقسم الإذاعة والتلفزيون</a:t>
            </a:r>
            <a:endParaRPr lang="en-US" dirty="0">
              <a:latin typeface="A Massir Ballpoint" pitchFamily="2" charset="-78"/>
              <a:cs typeface="A Massir Ballpoint" pitchFamily="2" charset="-78"/>
            </a:endParaRPr>
          </a:p>
        </p:txBody>
      </p:sp>
    </p:spTree>
    <p:extLst>
      <p:ext uri="{BB962C8B-B14F-4D97-AF65-F5344CB8AC3E}">
        <p14:creationId xmlns:p14="http://schemas.microsoft.com/office/powerpoint/2010/main" val="334030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467600" cy="5940552"/>
          </a:xfrm>
        </p:spPr>
        <p:txBody>
          <a:bodyPr>
            <a:normAutofit/>
          </a:bodyPr>
          <a:lstStyle/>
          <a:p>
            <a:pPr lvl="0" algn="r">
              <a:buClr>
                <a:srgbClr val="FE8637"/>
              </a:buClr>
            </a:pPr>
            <a:r>
              <a:rPr lang="ar-AE" sz="2000" dirty="0">
                <a:solidFill>
                  <a:prstClr val="black"/>
                </a:solidFill>
                <a:latin typeface="A Massir Ballpoint" pitchFamily="2" charset="-78"/>
                <a:cs typeface="A Massir Ballpoint" pitchFamily="2" charset="-78"/>
              </a:rPr>
              <a:t>ثانيًا: يتمثل محتوى خطوة أهداف كتابة البحث العلمي في إجابة الباحث العلمي حول السؤال المتمثل في التالي:</a:t>
            </a:r>
          </a:p>
          <a:p>
            <a:pPr lvl="0" algn="r">
              <a:buClr>
                <a:srgbClr val="FE8637"/>
              </a:buClr>
            </a:pPr>
            <a:r>
              <a:rPr lang="ar-AE" sz="2000" dirty="0">
                <a:solidFill>
                  <a:prstClr val="black"/>
                </a:solidFill>
                <a:latin typeface="A Massir Ballpoint" pitchFamily="2" charset="-78"/>
                <a:cs typeface="A Massir Ballpoint" pitchFamily="2" charset="-78"/>
              </a:rPr>
              <a:t>ما الغرض الذي تود تحقيقه عند وصولك الخطوة الأخيرة من خطوات البحث العلمي؟ لا شك أن لكل بحث علمي أهداف مرجوة يقوم الباحث العلمي باختيار عنوان البحث العلمي من أجل تحقيق غرض معين وهي ذاتها تعتبر نقاط وصول، أي عندما يقوم الباحث العلمي بتحقيقها، تخلص مهمة كتابة البحث العلمي الذي يتناول موضوعًا معينًا. ومن هنا يمكن القول بأنه يتوجب على الباحث العلمي بأن يقوم بكتابة أهداف البحث العلمي على هيئة نقاط بصورة تمكن القارئ العلمي على فهم ما الغرض من اختيار الباحث العلمي لموضوع ولا سيما لمشكلة البحث العلمي على نحو صحيح.</a:t>
            </a:r>
          </a:p>
          <a:p>
            <a:pPr lvl="0" algn="r">
              <a:buClr>
                <a:srgbClr val="FE8637"/>
              </a:buClr>
            </a:pPr>
            <a:endParaRPr lang="ar-AE" sz="2000" dirty="0">
              <a:solidFill>
                <a:prstClr val="black"/>
              </a:solidFill>
              <a:latin typeface="A Massir Ballpoint" pitchFamily="2" charset="-78"/>
              <a:cs typeface="A Massir Ballpoint" pitchFamily="2" charset="-78"/>
            </a:endParaRPr>
          </a:p>
          <a:p>
            <a:pPr lvl="0" algn="r">
              <a:buClr>
                <a:srgbClr val="FE8637"/>
              </a:buClr>
            </a:pPr>
            <a:r>
              <a:rPr lang="ar-AE" sz="2000" dirty="0">
                <a:solidFill>
                  <a:prstClr val="black"/>
                </a:solidFill>
                <a:latin typeface="A Massir Ballpoint" pitchFamily="2" charset="-78"/>
                <a:cs typeface="A Massir Ballpoint" pitchFamily="2" charset="-78"/>
              </a:rPr>
              <a:t>ومن هنا يمكن القول بأنه يتوجب على الباحث العلمي أن يدرك ماهية الفرق بين كل من أهمية كتابة البحث العلمي وأهداف البحث العلمي؛ وذلك من أجل الحرص على كتابة البحث العلمي وفق الطريقة العلمية المطلوبة والمعتمدة أيضًا. حيث لا يتمكن الباحث العلمي من معرفة ماهية الفرق بين كل من أهمية كتابة البحث العلمي وأهداف البحث العلمي إلا من خلال المتابعة المستمرة مع المشرف الأكاديمي الخاص به وكذلك مع كثرة الإطلاع على الدراسات السابقة والأبحاث العلمية السابق</a:t>
            </a:r>
            <a:r>
              <a:rPr lang="ar-AE" sz="1600" dirty="0">
                <a:solidFill>
                  <a:prstClr val="black"/>
                </a:solidFill>
              </a:rPr>
              <a:t>ة</a:t>
            </a:r>
            <a:endParaRPr lang="en-US" sz="28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4400" y="5638800"/>
            <a:ext cx="609600" cy="609600"/>
          </a:xfrm>
          <a:prstGeom prst="rect">
            <a:avLst/>
          </a:prstGeom>
        </p:spPr>
      </p:pic>
    </p:spTree>
    <p:extLst>
      <p:ext uri="{BB962C8B-B14F-4D97-AF65-F5344CB8AC3E}">
        <p14:creationId xmlns:p14="http://schemas.microsoft.com/office/powerpoint/2010/main" val="2277468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150831">
            <a:off x="2564080" y="2286000"/>
            <a:ext cx="4015843" cy="923330"/>
          </a:xfrm>
          <a:prstGeom prst="rect">
            <a:avLst/>
          </a:prstGeom>
          <a:noFill/>
        </p:spPr>
        <p:txBody>
          <a:bodyPr wrap="none" lIns="91440" tIns="45720" rIns="91440" bIns="45720">
            <a:spAutoFit/>
          </a:bodyPr>
          <a:lstStyle/>
          <a:p>
            <a:pPr algn="ctr"/>
            <a:r>
              <a:rPr lang="ar-AE"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أهمية الدراسة </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481016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467600" cy="3581400"/>
          </a:xfrm>
        </p:spPr>
        <p:txBody>
          <a:bodyPr/>
          <a:lstStyle/>
          <a:p>
            <a:pPr algn="r"/>
            <a:r>
              <a:rPr lang="ar-AE" sz="2800" dirty="0">
                <a:solidFill>
                  <a:schemeClr val="accent1">
                    <a:lumMod val="75000"/>
                  </a:schemeClr>
                </a:solidFill>
                <a:latin typeface="A Massir Ballpoint" pitchFamily="2" charset="-78"/>
                <a:cs typeface="A Massir Ballpoint" pitchFamily="2" charset="-78"/>
              </a:rPr>
              <a:t>ماهية أهمية كتابة البحث العلمي </a:t>
            </a:r>
          </a:p>
          <a:p>
            <a:pPr algn="r"/>
            <a:r>
              <a:rPr lang="ar-AE" sz="2800" dirty="0">
                <a:latin typeface="A Massir Ballpoint" pitchFamily="2" charset="-78"/>
                <a:cs typeface="A Massir Ballpoint" pitchFamily="2" charset="-78"/>
              </a:rPr>
              <a:t>تعد أهمية كتابة البحث العلمي أحد خطوات كتابة البحث العلمي، حيث أن لها جزء مخصص لكتابتها في بداية البحث العلمي، إذ يقوم الباحث العلمي بكتابة الأهمية التي من شأنها أن دفعته إلى كتابة البحث العلمي ولا سيما إلى اختيار موضوع البحث العلمي دون غيره من المواضيع العلمية، حيث يتجه الباحث العلمي إلى كتابة أهمية البحث العلمي في نقاط من شأنها أن تبين للقارئ الدوافع أيضًا التي دعت الباحث العلمي إلى كتابة البحث العلمي بموضوعه</a:t>
            </a:r>
            <a:r>
              <a:rPr lang="ar-AE" dirty="0"/>
              <a:t>.</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95400" y="914400"/>
            <a:ext cx="609600" cy="609600"/>
          </a:xfrm>
          <a:prstGeom prst="rect">
            <a:avLst/>
          </a:prstGeom>
        </p:spPr>
      </p:pic>
    </p:spTree>
    <p:extLst>
      <p:ext uri="{BB962C8B-B14F-4D97-AF65-F5344CB8AC3E}">
        <p14:creationId xmlns:p14="http://schemas.microsoft.com/office/powerpoint/2010/main" val="67877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8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838200"/>
            <a:ext cx="7467600" cy="4873752"/>
          </a:xfrm>
        </p:spPr>
        <p:txBody>
          <a:bodyPr>
            <a:normAutofit fontScale="85000" lnSpcReduction="20000"/>
          </a:bodyPr>
          <a:lstStyle/>
          <a:p>
            <a:pPr algn="r"/>
            <a:r>
              <a:rPr lang="ar-AE" sz="2800" dirty="0">
                <a:solidFill>
                  <a:schemeClr val="accent1">
                    <a:lumMod val="75000"/>
                  </a:schemeClr>
                </a:solidFill>
                <a:latin typeface="A Massir Ballpoint" pitchFamily="2" charset="-78"/>
                <a:cs typeface="A Massir Ballpoint" pitchFamily="2" charset="-78"/>
              </a:rPr>
              <a:t> كيفية كتابة أهمية البحث العلمي </a:t>
            </a:r>
          </a:p>
          <a:p>
            <a:pPr algn="r"/>
            <a:r>
              <a:rPr lang="ar-AE" dirty="0">
                <a:latin typeface="A Massir Ballpoint" pitchFamily="2" charset="-78"/>
                <a:cs typeface="A Massir Ballpoint" pitchFamily="2" charset="-78"/>
              </a:rPr>
              <a:t>تتمثل كيفية كتابة أهمية البحث العلمي بعرض الباحث العلمي بأهم ما يميز البحث العلمي الخاص به عن غيره من البحوث العلمية، ومن هنا يمكن القول بأن خطوة كتابة أهمية البحث العلمي من الخطوات الهامة جدًا حيث أنها تبين مدى قدرة الباحث العلمي على توعية القارئ بالضرورة التي من شأنها أن دعت الباحث العلمي إلى اختيار عنوان البحث العلمي دون غيره.</a:t>
            </a:r>
          </a:p>
          <a:p>
            <a:pPr algn="r"/>
            <a:endParaRPr lang="ar-AE" dirty="0">
              <a:latin typeface="A Massir Ballpoint" pitchFamily="2" charset="-78"/>
              <a:cs typeface="A Massir Ballpoint" pitchFamily="2" charset="-78"/>
            </a:endParaRPr>
          </a:p>
          <a:p>
            <a:pPr algn="r"/>
            <a:r>
              <a:rPr lang="ar-AE" dirty="0">
                <a:latin typeface="A Massir Ballpoint" pitchFamily="2" charset="-78"/>
                <a:cs typeface="A Massir Ballpoint" pitchFamily="2" charset="-78"/>
              </a:rPr>
              <a:t>كما وتمثل أهمية البحث العلمي بمدى قوة السمات التي تخص موضوع البحث العلميدون غيره من المواضيع العلمي، إذ أن الباحث العلمي يقوم بكتابة ما يميز بحثه وذلك وفق الأهمية التي يرى أن بحثه سيحققها عند الوصول إلى نهاية كتابة البحث العلمي.</a:t>
            </a:r>
          </a:p>
          <a:p>
            <a:pPr algn="r"/>
            <a:endParaRPr lang="ar-AE" dirty="0">
              <a:latin typeface="A Massir Ballpoint" pitchFamily="2" charset="-78"/>
              <a:cs typeface="A Massir Ballpoint" pitchFamily="2" charset="-78"/>
            </a:endParaRPr>
          </a:p>
          <a:p>
            <a:pPr algn="r"/>
            <a:r>
              <a:rPr lang="ar-AE" dirty="0">
                <a:latin typeface="A Massir Ballpoint" pitchFamily="2" charset="-78"/>
                <a:cs typeface="A Massir Ballpoint" pitchFamily="2" charset="-78"/>
              </a:rPr>
              <a:t>ويجدر القول بأن كتابة الباحث العلمي لخطوة أهمية البحث العلمي تختلف من بحث علمي إلى آخر وذلك لأن كل بحث علمي من شأنه أن يتناول موضوعًا معينًا، ولا شك أن الباحث العلمي يقوم بتوصيل ماهية موضوع البحث العلمي وماهية المشكلة التي يتناولها الباحث العلمي في البحث العلمي خاصته، إذ يدرك القارئ بأن أهمية كتابة البحث من أهم الخطوات الواجب على الباحث العلمي اتباعها من أجل كتابة بحث علمي على نحو متكامل. حيث تضفي خطوة أهمية كتابة الباحث العلمي للبحث شيئًا من الثقة حول ما قام بكتابته في البحث العلمي خاصته إذ أنها أحد المكونات التي تشكل بحثًا علميًا متكاملًا</a:t>
            </a:r>
            <a:r>
              <a:rPr lang="ar-AE" dirty="0"/>
              <a:t>.</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0600" y="457200"/>
            <a:ext cx="609600" cy="609600"/>
          </a:xfrm>
          <a:prstGeom prst="rect">
            <a:avLst/>
          </a:prstGeom>
        </p:spPr>
      </p:pic>
    </p:spTree>
    <p:extLst>
      <p:ext uri="{BB962C8B-B14F-4D97-AF65-F5344CB8AC3E}">
        <p14:creationId xmlns:p14="http://schemas.microsoft.com/office/powerpoint/2010/main" val="4137359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normAutofit/>
          </a:bodyPr>
          <a:lstStyle/>
          <a:p>
            <a:pPr marL="0" algn="ctr" rtl="1">
              <a:lnSpc>
                <a:spcPct val="115000"/>
              </a:lnSpc>
              <a:spcBef>
                <a:spcPts val="0"/>
              </a:spcBef>
              <a:spcAft>
                <a:spcPts val="1000"/>
              </a:spcAft>
            </a:pPr>
            <a:r>
              <a:rPr lang="ar-AE" dirty="0">
                <a:solidFill>
                  <a:schemeClr val="accent1">
                    <a:lumMod val="75000"/>
                  </a:schemeClr>
                </a:solidFill>
              </a:rPr>
              <a:t>العنوان / </a:t>
            </a:r>
          </a:p>
          <a:p>
            <a:pPr marL="0" marR="0" algn="ctr" rtl="1">
              <a:lnSpc>
                <a:spcPct val="115000"/>
              </a:lnSpc>
              <a:spcBef>
                <a:spcPts val="0"/>
              </a:spcBef>
              <a:spcAft>
                <a:spcPts val="1000"/>
              </a:spcAft>
            </a:pPr>
            <a:r>
              <a:rPr lang="ar-SA" b="1" dirty="0" smtClean="0">
                <a:latin typeface="Calibri"/>
                <a:ea typeface="Calibri"/>
                <a:cs typeface="Arial Unicode MS"/>
              </a:rPr>
              <a:t>دور </a:t>
            </a:r>
            <a:r>
              <a:rPr lang="ar-SA" b="1" dirty="0">
                <a:latin typeface="Calibri"/>
                <a:ea typeface="Calibri"/>
                <a:cs typeface="Arial Unicode MS"/>
              </a:rPr>
              <a:t>البرامج الحوارية في ترتيب أولويات جمهور جنوب الصعيد تجاه القضايا السياسية (دراسة مسحية</a:t>
            </a:r>
            <a:r>
              <a:rPr lang="ar-SA" b="1" dirty="0" smtClean="0">
                <a:latin typeface="Calibri"/>
                <a:ea typeface="Calibri"/>
                <a:cs typeface="Arial Unicode MS"/>
              </a:rPr>
              <a:t>)</a:t>
            </a:r>
            <a:endParaRPr lang="ar-AE" dirty="0"/>
          </a:p>
          <a:p>
            <a:pPr algn="r"/>
            <a:r>
              <a:rPr lang="ar-AE" b="1" dirty="0" smtClean="0">
                <a:solidFill>
                  <a:schemeClr val="accent1">
                    <a:lumMod val="75000"/>
                  </a:schemeClr>
                </a:solidFill>
                <a:latin typeface="A Massir Ballpoint" pitchFamily="2" charset="-78"/>
                <a:cs typeface="A Massir Ballpoint" pitchFamily="2" charset="-78"/>
              </a:rPr>
              <a:t>أهمية </a:t>
            </a:r>
            <a:r>
              <a:rPr lang="ar-AE" b="1" dirty="0">
                <a:solidFill>
                  <a:schemeClr val="accent1">
                    <a:lumMod val="75000"/>
                  </a:schemeClr>
                </a:solidFill>
                <a:latin typeface="A Massir Ballpoint" pitchFamily="2" charset="-78"/>
                <a:cs typeface="A Massir Ballpoint" pitchFamily="2" charset="-78"/>
              </a:rPr>
              <a:t>الدراسة</a:t>
            </a:r>
            <a:r>
              <a:rPr lang="ar-AE" b="1" dirty="0" smtClean="0">
                <a:solidFill>
                  <a:schemeClr val="accent1">
                    <a:lumMod val="75000"/>
                  </a:schemeClr>
                </a:solidFill>
                <a:latin typeface="A Massir Ballpoint" pitchFamily="2" charset="-78"/>
                <a:cs typeface="A Massir Ballpoint" pitchFamily="2" charset="-78"/>
              </a:rPr>
              <a:t>:</a:t>
            </a:r>
            <a:endParaRPr lang="ar-AE" b="1" dirty="0">
              <a:solidFill>
                <a:schemeClr val="accent1">
                  <a:lumMod val="75000"/>
                </a:schemeClr>
              </a:solidFill>
              <a:latin typeface="A Massir Ballpoint" pitchFamily="2" charset="-78"/>
              <a:cs typeface="A Massir Ballpoint" pitchFamily="2" charset="-78"/>
            </a:endParaRPr>
          </a:p>
          <a:p>
            <a:pPr algn="r"/>
            <a:r>
              <a:rPr lang="ar-AE" dirty="0">
                <a:latin typeface="A Massir Ballpoint" pitchFamily="2" charset="-78"/>
                <a:cs typeface="A Massir Ballpoint" pitchFamily="2" charset="-78"/>
              </a:rPr>
              <a:t>1-تنامي الاهتمام بدراسة دور البرامج الحوارية في المجالات المختلفة مع أهمية تناول تأثيراتها على جمهور جنوب الصعيد .</a:t>
            </a:r>
          </a:p>
          <a:p>
            <a:pPr algn="r"/>
            <a:r>
              <a:rPr lang="ar-AE" dirty="0">
                <a:latin typeface="A Massir Ballpoint" pitchFamily="2" charset="-78"/>
                <a:cs typeface="A Massir Ballpoint" pitchFamily="2" charset="-78"/>
              </a:rPr>
              <a:t>2-أهمية ما تقدمه البرامج الحوارية بالتلفزيون لتشكيل الثقافة السياسية لدى جمهور جنوب الصعيد والتي من شأنها أن تؤثر على توقعاتهم السياسية وميولهم السلوكية نحو الحكومة والحاكم .</a:t>
            </a:r>
          </a:p>
          <a:p>
            <a:pPr algn="r"/>
            <a:r>
              <a:rPr lang="ar-AE" dirty="0">
                <a:latin typeface="A Massir Ballpoint" pitchFamily="2" charset="-78"/>
                <a:cs typeface="A Massir Ballpoint" pitchFamily="2" charset="-78"/>
              </a:rPr>
              <a:t>3-تتبع أهمية الدراسة من أهمية موضوعها والمتغيرات التي تناولتها بالبحث والدراسة هو الاستقطاب السياسي الذي توظفه البرامج الحوارية بالقنوات ودورها في ترتيب أولويات الجمهور تجاه القضايا السياسية .</a:t>
            </a:r>
          </a:p>
          <a:p>
            <a:pPr algn="r"/>
            <a:r>
              <a:rPr lang="ar-AE" dirty="0">
                <a:latin typeface="A Massir Ballpoint" pitchFamily="2" charset="-78"/>
                <a:cs typeface="A Massir Ballpoint" pitchFamily="2" charset="-78"/>
              </a:rPr>
              <a:t>4-أهمية الدور الذي تلعبه البرامج الحوارية في تفعيل المشاركة السياسية لجمهور جنوب الصعيد .</a:t>
            </a:r>
          </a:p>
          <a:p>
            <a:pPr algn="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95400" y="457200"/>
            <a:ext cx="609600" cy="609600"/>
          </a:xfrm>
          <a:prstGeom prst="rect">
            <a:avLst/>
          </a:prstGeom>
        </p:spPr>
      </p:pic>
    </p:spTree>
    <p:extLst>
      <p:ext uri="{BB962C8B-B14F-4D97-AF65-F5344CB8AC3E}">
        <p14:creationId xmlns:p14="http://schemas.microsoft.com/office/powerpoint/2010/main" val="1581856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9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438874">
            <a:off x="2362199" y="2381794"/>
            <a:ext cx="3954930" cy="923330"/>
          </a:xfrm>
          <a:prstGeom prst="rect">
            <a:avLst/>
          </a:prstGeom>
          <a:noFill/>
        </p:spPr>
        <p:txBody>
          <a:bodyPr wrap="none" lIns="91440" tIns="45720" rIns="91440" bIns="45720">
            <a:spAutoFit/>
          </a:bodyPr>
          <a:lstStyle/>
          <a:p>
            <a:pPr algn="ctr"/>
            <a:r>
              <a:rPr lang="ar-AE"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أهداف الدراسة</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435567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7467600" cy="4873752"/>
          </a:xfrm>
        </p:spPr>
        <p:txBody>
          <a:bodyPr>
            <a:normAutofit fontScale="85000" lnSpcReduction="20000"/>
          </a:bodyPr>
          <a:lstStyle/>
          <a:p>
            <a:pPr algn="r"/>
            <a:r>
              <a:rPr lang="ar-AE" sz="2800" dirty="0">
                <a:solidFill>
                  <a:schemeClr val="accent1">
                    <a:lumMod val="75000"/>
                  </a:schemeClr>
                </a:solidFill>
                <a:latin typeface="A Massir Ballpoint" pitchFamily="2" charset="-78"/>
                <a:cs typeface="A Massir Ballpoint" pitchFamily="2" charset="-78"/>
              </a:rPr>
              <a:t>ما هي شروط صياغة أهداف البحث العلمي ؟</a:t>
            </a:r>
          </a:p>
          <a:p>
            <a:pPr algn="r">
              <a:buFont typeface="Arial"/>
              <a:buChar char="•"/>
            </a:pPr>
            <a:r>
              <a:rPr lang="ar-AE" dirty="0">
                <a:solidFill>
                  <a:srgbClr val="41484D"/>
                </a:solidFill>
                <a:latin typeface="A Massir Ballpoint" pitchFamily="2" charset="-78"/>
                <a:cs typeface="A Massir Ballpoint" pitchFamily="2" charset="-78"/>
              </a:rPr>
              <a:t>صياغة أهداف البحث العلمي بطريقة واضحة ومفهومة: يجب على الباحث أن يقوم بصياغة أهداف البحث العلمي مستخدما الكلمات والعبارات الواضحة والسهلة والتي تعبر عن هذه الأهداف، بحيث يستطيع فهم هذه الأهداف كل من يقرأ البحث العلمي.</a:t>
            </a:r>
          </a:p>
          <a:p>
            <a:pPr algn="r">
              <a:buFont typeface="Arial"/>
              <a:buChar char="•"/>
            </a:pPr>
            <a:r>
              <a:rPr lang="ar-AE" dirty="0">
                <a:solidFill>
                  <a:srgbClr val="41484D"/>
                </a:solidFill>
                <a:latin typeface="A Massir Ballpoint" pitchFamily="2" charset="-78"/>
                <a:cs typeface="A Massir Ballpoint" pitchFamily="2" charset="-78"/>
              </a:rPr>
              <a:t>يجب أن تتم صياغة أهداف الدراسة بطريقة تربطها بمشكلة الدراسة بشكل مباشر: يجب أن تصاغ أهداف البحث العلمي بطريقة تربطها بمشكلة البحث العلمي بشكل مباشر، كما يجب أن تكون أهداف البحث العلمي قادرة على الإجابة عن التساؤلات التي يطرحها الباحث خلال بحثه العلمي.</a:t>
            </a:r>
          </a:p>
          <a:p>
            <a:pPr algn="r">
              <a:buFont typeface="Arial"/>
              <a:buChar char="•"/>
            </a:pPr>
            <a:r>
              <a:rPr lang="ar-AE" dirty="0">
                <a:solidFill>
                  <a:srgbClr val="41484D"/>
                </a:solidFill>
                <a:latin typeface="A Massir Ballpoint" pitchFamily="2" charset="-78"/>
                <a:cs typeface="A Massir Ballpoint" pitchFamily="2" charset="-78"/>
              </a:rPr>
              <a:t>يجب أن تكون أهداف البحث التي يقوم الباحث بصياغتها قابلة للتحقيق: يجب أن يحرص الباحث خلال بحثه العلمي على صياغة أهداف البحث بحيث تكون منطقية ومن الممكن تحقيقها، لذلك يجب عليه عدم المبالغة في صياغة أهداف البحث العلمي.</a:t>
            </a:r>
          </a:p>
          <a:p>
            <a:pPr algn="r">
              <a:buFont typeface="Arial"/>
              <a:buChar char="•"/>
            </a:pPr>
            <a:r>
              <a:rPr lang="ar-AE" dirty="0">
                <a:solidFill>
                  <a:srgbClr val="41484D"/>
                </a:solidFill>
                <a:latin typeface="A Massir Ballpoint" pitchFamily="2" charset="-78"/>
                <a:cs typeface="A Massir Ballpoint" pitchFamily="2" charset="-78"/>
              </a:rPr>
              <a:t>صياغة عدد مناسب من أهداف البحث العلمي: يجب على الباحث أن يكون حريصا على صياغة عدد من الأهداف التي يمكن أن يحققها فازدياد أهداف البحث العلمي قد تشتت الباحث، لذلك يجب أن يكون عدد الأهداف مناسبا لحجم البحث الذي يقوم به الباحث.</a:t>
            </a:r>
          </a:p>
          <a:p>
            <a:pPr algn="r"/>
            <a:r>
              <a:rPr lang="ar-AE" dirty="0">
                <a:solidFill>
                  <a:srgbClr val="41484D"/>
                </a:solidFill>
                <a:latin typeface="A Massir Ballpoint" pitchFamily="2" charset="-78"/>
                <a:cs typeface="A Massir Ballpoint" pitchFamily="2" charset="-78"/>
              </a:rPr>
              <a:t>وهكذا نرى أن لكل بحث علمي مجموعة الأهداف التي يجب أن يسعى الباحث لتحقيقها، وذلك لكي يقدم بحثه العلمي إضافة جديدة للعلم.</a:t>
            </a:r>
          </a:p>
          <a:p>
            <a:pPr algn="r"/>
            <a:endParaRPr lang="en-US" dirty="0">
              <a:latin typeface="A Massir Ballpoint" pitchFamily="2" charset="-78"/>
              <a:cs typeface="A Massir Ballpoint" pitchFamily="2" charset="-78"/>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0436" y="5105400"/>
            <a:ext cx="609600" cy="609600"/>
          </a:xfrm>
          <a:prstGeom prst="rect">
            <a:avLst/>
          </a:prstGeom>
        </p:spPr>
      </p:pic>
    </p:spTree>
    <p:extLst>
      <p:ext uri="{BB962C8B-B14F-4D97-AF65-F5344CB8AC3E}">
        <p14:creationId xmlns:p14="http://schemas.microsoft.com/office/powerpoint/2010/main" val="26798691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457200"/>
            <a:ext cx="7467600" cy="4873752"/>
          </a:xfrm>
        </p:spPr>
        <p:txBody>
          <a:bodyPr/>
          <a:lstStyle/>
          <a:p>
            <a:pPr marL="0" lvl="0" algn="ctr" rtl="1">
              <a:lnSpc>
                <a:spcPct val="115000"/>
              </a:lnSpc>
              <a:spcBef>
                <a:spcPts val="0"/>
              </a:spcBef>
              <a:spcAft>
                <a:spcPts val="1000"/>
              </a:spcAft>
              <a:buClr>
                <a:srgbClr val="FE8637"/>
              </a:buClr>
            </a:pPr>
            <a:r>
              <a:rPr lang="ar-AE" dirty="0">
                <a:solidFill>
                  <a:prstClr val="black"/>
                </a:solidFill>
              </a:rPr>
              <a:t>العنوان / </a:t>
            </a:r>
          </a:p>
          <a:p>
            <a:pPr marL="0" lvl="0" algn="ctr" rtl="1">
              <a:lnSpc>
                <a:spcPct val="115000"/>
              </a:lnSpc>
              <a:spcBef>
                <a:spcPts val="0"/>
              </a:spcBef>
              <a:spcAft>
                <a:spcPts val="1000"/>
              </a:spcAft>
              <a:buClr>
                <a:srgbClr val="FE8637"/>
              </a:buClr>
            </a:pPr>
            <a:r>
              <a:rPr lang="ar-SA" b="1" dirty="0">
                <a:solidFill>
                  <a:prstClr val="black"/>
                </a:solidFill>
                <a:latin typeface="Calibri"/>
                <a:ea typeface="Calibri"/>
                <a:cs typeface="Arial Unicode MS"/>
              </a:rPr>
              <a:t>دور البرامج الحوارية في ترتيب أولويات جمهور جنوب الصعيد تجاه القضايا السياسية (دراسة مسحية)</a:t>
            </a:r>
            <a:endParaRPr lang="ar-AE" dirty="0">
              <a:solidFill>
                <a:prstClr val="black"/>
              </a:solidFill>
            </a:endParaRPr>
          </a:p>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9" y="1981200"/>
            <a:ext cx="703374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1676400"/>
            <a:ext cx="609600" cy="609600"/>
          </a:xfrm>
          <a:prstGeom prst="rect">
            <a:avLst/>
          </a:prstGeom>
        </p:spPr>
      </p:pic>
    </p:spTree>
    <p:extLst>
      <p:ext uri="{BB962C8B-B14F-4D97-AF65-F5344CB8AC3E}">
        <p14:creationId xmlns:p14="http://schemas.microsoft.com/office/powerpoint/2010/main" val="410846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7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fontScale="92500" lnSpcReduction="20000"/>
          </a:bodyPr>
          <a:lstStyle/>
          <a:p>
            <a:pPr algn="r"/>
            <a:r>
              <a:rPr lang="ar-AE" sz="3200" b="1" dirty="0">
                <a:solidFill>
                  <a:srgbClr val="FF0000"/>
                </a:solidFill>
              </a:rPr>
              <a:t>ما الفرق بين كتابة أهمية البحث العلمي وأهداف البحث العلمي؟ </a:t>
            </a:r>
          </a:p>
          <a:p>
            <a:pPr algn="r"/>
            <a:r>
              <a:rPr lang="ar-AE" dirty="0">
                <a:latin typeface="A Massir Ballpoint" pitchFamily="2" charset="-78"/>
                <a:cs typeface="A Massir Ballpoint" pitchFamily="2" charset="-78"/>
              </a:rPr>
              <a:t>لا شك أن كل من أهمية البحث العلمي وأهداف البحث العلمي تمثل خطوات من شأنها تعمل على مساعدة الباحث العلمي في كتابة بحث علمي جيد وعلى نحو متكامل، إلا أن هناك العديد من الباحثين الذي لا يقدرون على التمييز بين المحتوى الواجب كتابته تحت خطوة أهمية البحث العلمي، وكذلك المحتوى الذي لا بد على الباحث العلمي من كتابته تحت خطوة أهداف البحث العلمي. حيث يتناول هذا المقال الإجابة على سؤال يسأله الكثير من الباحثين متمثلًا في: ما الفرق بين كتابة أهمية البحث العلمي وأهداف البحث العلمي؟</a:t>
            </a:r>
          </a:p>
          <a:p>
            <a:pPr algn="r"/>
            <a:endParaRPr lang="ar-AE" dirty="0">
              <a:latin typeface="A Massir Ballpoint" pitchFamily="2" charset="-78"/>
              <a:cs typeface="A Massir Ballpoint" pitchFamily="2" charset="-78"/>
            </a:endParaRPr>
          </a:p>
          <a:p>
            <a:pPr algn="r"/>
            <a:r>
              <a:rPr lang="ar-AE" dirty="0">
                <a:latin typeface="A Massir Ballpoint" pitchFamily="2" charset="-78"/>
                <a:cs typeface="A Massir Ballpoint" pitchFamily="2" charset="-78"/>
              </a:rPr>
              <a:t>أولاً: يتمثل محتوى خطوة أهمية كتابة البحث العلمي في إجابة الباحث العلمي حول السؤال المتمثل في التالي:</a:t>
            </a:r>
          </a:p>
          <a:p>
            <a:pPr algn="r"/>
            <a:r>
              <a:rPr lang="ar-AE" dirty="0">
                <a:latin typeface="A Massir Ballpoint" pitchFamily="2" charset="-78"/>
                <a:cs typeface="A Massir Ballpoint" pitchFamily="2" charset="-78"/>
              </a:rPr>
              <a:t>لماذا اخترت عنوان البحث هذا دون غيره من العناوين؟ ولا بد على الباحث العلمي أن يجب على السؤال بما يتعلق بموضوع البحث العلمي، أي لا يقوم بالتطرق إلى أي عنوان لا يتعلق بموضوع البحث العلمي، فيقوم الباحث العلمي بالإجابة على السؤال في فقرة أو على هيئة نقاط من شأنها أن تبين للقارئ الأهمية التي يتناولها موضوع البحث العلمي عن غيره من المواضيع. ولا ريب أن الباحث العلمي يقوم بكتابة أهمية كتابة البحث العلمي بطريقة علمية سلسة وسهلة من شأنها أن توضح للقارئ الأهمية بسهولة.</a:t>
            </a:r>
          </a:p>
          <a:p>
            <a:pPr marL="0" indent="0" algn="r">
              <a:buNone/>
            </a:pPr>
            <a:r>
              <a:rPr lang="ar-AE" dirty="0" smtClean="0"/>
              <a:t> </a:t>
            </a:r>
            <a:endParaRPr lang="ar-AE"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3400" y="2784764"/>
            <a:ext cx="609600" cy="609600"/>
          </a:xfrm>
          <a:prstGeom prst="rect">
            <a:avLst/>
          </a:prstGeom>
        </p:spPr>
      </p:pic>
    </p:spTree>
    <p:extLst>
      <p:ext uri="{BB962C8B-B14F-4D97-AF65-F5344CB8AC3E}">
        <p14:creationId xmlns:p14="http://schemas.microsoft.com/office/powerpoint/2010/main" val="17992887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4462</TotalTime>
  <Words>870</Words>
  <Application>Microsoft Office PowerPoint</Application>
  <PresentationFormat>On-screen Show (4:3)</PresentationFormat>
  <Paragraphs>40</Paragraphs>
  <Slides>10</Slides>
  <Notes>1</Notes>
  <HiddenSlides>0</HiddenSlides>
  <MMClips>7</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Me</cp:lastModifiedBy>
  <cp:revision>18</cp:revision>
  <dcterms:created xsi:type="dcterms:W3CDTF">2020-03-29T16:56:30Z</dcterms:created>
  <dcterms:modified xsi:type="dcterms:W3CDTF">2020-04-01T19:18:42Z</dcterms:modified>
</cp:coreProperties>
</file>