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61" r:id="rId4"/>
    <p:sldId id="262" r:id="rId5"/>
    <p:sldId id="256" r:id="rId6"/>
    <p:sldId id="257" r:id="rId7"/>
    <p:sldId id="258" r:id="rId8"/>
    <p:sldId id="264" r:id="rId9"/>
    <p:sldId id="263"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4/12/2020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8652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8953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93051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1814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2804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02252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50532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6492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855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40864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82766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4/12/2020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4/12/2020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4/12/2020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4/12/2020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jpeg"/><Relationship Id="rId4" Type="http://schemas.microsoft.com/office/2007/relationships/hdphoto" Target="../media/hdphoto1.wdp"/><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hyperlink" Target="mailto:Hassan.selim@svu.edu.eg"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958975"/>
            <a:ext cx="6665119" cy="1470025"/>
          </a:xfrm>
        </p:spPr>
        <p:style>
          <a:lnRef idx="2">
            <a:schemeClr val="accent2"/>
          </a:lnRef>
          <a:fillRef idx="1">
            <a:schemeClr val="lt1"/>
          </a:fillRef>
          <a:effectRef idx="0">
            <a:schemeClr val="accent2"/>
          </a:effectRef>
          <a:fontRef idx="minor">
            <a:schemeClr val="dk1"/>
          </a:fontRef>
        </p:style>
        <p:txBody>
          <a:bodyPr>
            <a:normAutofit/>
          </a:bodyPr>
          <a:lstStyle/>
          <a:p>
            <a:pPr algn="ctr"/>
            <a:r>
              <a:rPr lang="ar-EG" b="1" dirty="0" smtClean="0"/>
              <a:t>سكشن مادة انتاج المواد السمعية </a:t>
            </a:r>
            <a:br>
              <a:rPr lang="ar-EG" b="1" dirty="0" smtClean="0"/>
            </a:br>
            <a:r>
              <a:rPr lang="ar-EG" b="1" dirty="0" smtClean="0"/>
              <a:t>والمرئية للعلاقات العامة </a:t>
            </a:r>
            <a:endParaRPr lang="ar-EG" b="1"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a:p>
        </p:txBody>
      </p:sp>
      <p:sp>
        <p:nvSpPr>
          <p:cNvPr id="4" name="TextBox 3"/>
          <p:cNvSpPr txBox="1"/>
          <p:nvPr/>
        </p:nvSpPr>
        <p:spPr>
          <a:xfrm>
            <a:off x="6186714" y="413657"/>
            <a:ext cx="2438400" cy="1200329"/>
          </a:xfrm>
          <a:prstGeom prst="rect">
            <a:avLst/>
          </a:prstGeom>
          <a:noFill/>
        </p:spPr>
        <p:txBody>
          <a:bodyPr wrap="square" rtlCol="1">
            <a:spAutoFit/>
          </a:bodyPr>
          <a:lstStyle/>
          <a:p>
            <a:pPr algn="ctr"/>
            <a:r>
              <a:rPr lang="ar-EG" sz="2400" b="1" dirty="0" smtClean="0"/>
              <a:t>كلية الاعلام</a:t>
            </a:r>
          </a:p>
          <a:p>
            <a:pPr algn="ctr"/>
            <a:r>
              <a:rPr lang="ar-EG" sz="2400" b="1" dirty="0" smtClean="0"/>
              <a:t>قسم العلاقات العامة</a:t>
            </a:r>
          </a:p>
          <a:p>
            <a:pPr algn="ctr"/>
            <a:r>
              <a:rPr lang="ar-EG" sz="2400" b="1" dirty="0" smtClean="0"/>
              <a:t>الفرقــة الرابعــة </a:t>
            </a:r>
            <a:endParaRPr lang="ar-EG" sz="2400" b="1" dirty="0"/>
          </a:p>
        </p:txBody>
      </p:sp>
      <p:pic>
        <p:nvPicPr>
          <p:cNvPr id="6" name="Picture 2" descr="D:\علاقات عامة\خاص د.اسماء\كتب\كتاب الرأى العام\صور\3\ppc-google-adwords-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565656"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علاقات عامة\خاص د.اسماء\كتب\كتاب الرأى العام\صور\2\2.png"/>
          <p:cNvPicPr>
            <a:picLocks noChangeAspect="1" noChangeArrowheads="1"/>
          </p:cNvPicPr>
          <p:nvPr/>
        </p:nvPicPr>
        <p:blipFill>
          <a:blip r:embed="rId3" cstate="print">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435893" y="4800600"/>
            <a:ext cx="1898107" cy="13430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1a325047b148c9441be2b14c42dc196_XL.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65098" y="135732"/>
            <a:ext cx="1109004" cy="1481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علاقات عامة\خاص د.اسماء\كتب\كتاب الرأى العام\صور\2\hhh.png"/>
          <p:cNvPicPr>
            <a:picLocks noChangeAspect="1" noChangeArrowheads="1"/>
          </p:cNvPicPr>
          <p:nvPr/>
        </p:nvPicPr>
        <p:blipFill>
          <a:blip r:embed="rId7" cstate="print">
            <a:biLevel thresh="50000"/>
            <a:extLst>
              <a:ext uri="{28A0092B-C50C-407E-A947-70E740481C1C}">
                <a14:useLocalDpi xmlns:a14="http://schemas.microsoft.com/office/drawing/2010/main" val="0"/>
              </a:ext>
            </a:extLst>
          </a:blip>
          <a:srcRect/>
          <a:stretch>
            <a:fillRect/>
          </a:stretch>
        </p:blipFill>
        <p:spPr bwMode="auto">
          <a:xfrm>
            <a:off x="381000" y="3970339"/>
            <a:ext cx="1287461" cy="1287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علاقات عامة\خاص د.اسماء\كتب\كتاب الرأى العام\صور\2\images.png"/>
          <p:cNvPicPr>
            <a:picLocks noChangeAspect="1" noChangeArrowheads="1"/>
          </p:cNvPicPr>
          <p:nvPr/>
        </p:nvPicPr>
        <p:blipFill>
          <a:blip r:embed="rId8">
            <a:biLevel thresh="50000"/>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84281" y="4043362"/>
            <a:ext cx="1138238" cy="113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456855"/>
      </p:ext>
    </p:extLst>
  </p:cSld>
  <p:clrMapOvr>
    <a:masterClrMapping/>
  </p:clrMapOvr>
  <mc:AlternateContent xmlns:mc="http://schemas.openxmlformats.org/markup-compatibility/2006" xmlns:p14="http://schemas.microsoft.com/office/powerpoint/2010/main">
    <mc:Choice Requires="p14">
      <p:transition spd="slow" p14:dur="2000" advTm="7650"/>
    </mc:Choice>
    <mc:Fallback xmlns="">
      <p:transition spd="slow" advTm="7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114300" y="1295400"/>
            <a:ext cx="1447800" cy="1447800"/>
          </a:xfrm>
          <a:prstGeom prst="ellipse">
            <a:avLst/>
          </a:prstGeom>
          <a:solidFill>
            <a:srgbClr val="7030A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Content Placeholder 2"/>
          <p:cNvSpPr>
            <a:spLocks noGrp="1"/>
          </p:cNvSpPr>
          <p:nvPr>
            <p:ph idx="1"/>
          </p:nvPr>
        </p:nvSpPr>
        <p:spPr>
          <a:xfrm>
            <a:off x="2370435" y="2819400"/>
            <a:ext cx="4182765" cy="1983945"/>
          </a:xfrm>
          <a:ln w="57150"/>
        </p:spPr>
        <p:style>
          <a:lnRef idx="2">
            <a:schemeClr val="accent4"/>
          </a:lnRef>
          <a:fillRef idx="1">
            <a:schemeClr val="lt1"/>
          </a:fillRef>
          <a:effectRef idx="0">
            <a:schemeClr val="accent4"/>
          </a:effectRef>
          <a:fontRef idx="minor">
            <a:schemeClr val="dk1"/>
          </a:fontRef>
        </p:style>
        <p:txBody>
          <a:bodyPr>
            <a:normAutofit/>
          </a:bodyPr>
          <a:lstStyle/>
          <a:p>
            <a:pPr algn="ctr"/>
            <a:r>
              <a:rPr lang="ar-EG" sz="3200" b="1" dirty="0" smtClean="0">
                <a:solidFill>
                  <a:schemeClr val="tx1"/>
                </a:solidFill>
              </a:rPr>
              <a:t>مرحلة ماقبل الإنتاج</a:t>
            </a:r>
          </a:p>
          <a:p>
            <a:pPr algn="ctr"/>
            <a:r>
              <a:rPr lang="ar-EG" sz="3200" b="1" dirty="0" smtClean="0">
                <a:solidFill>
                  <a:schemeClr val="tx1"/>
                </a:solidFill>
              </a:rPr>
              <a:t>مرحلة الإنتاج</a:t>
            </a:r>
          </a:p>
          <a:p>
            <a:pPr algn="ctr"/>
            <a:r>
              <a:rPr lang="ar-EG" sz="3200" b="1" dirty="0" smtClean="0">
                <a:solidFill>
                  <a:schemeClr val="tx1"/>
                </a:solidFill>
              </a:rPr>
              <a:t>مرحلة مابعد الإنتاج </a:t>
            </a:r>
            <a:endParaRPr lang="ar-EG" sz="3200" b="1" dirty="0">
              <a:solidFill>
                <a:schemeClr val="tx1"/>
              </a:solidFill>
            </a:endParaRPr>
          </a:p>
        </p:txBody>
      </p:sp>
      <p:sp>
        <p:nvSpPr>
          <p:cNvPr id="3" name="Rectangle 2"/>
          <p:cNvSpPr/>
          <p:nvPr/>
        </p:nvSpPr>
        <p:spPr>
          <a:xfrm>
            <a:off x="1981200" y="1905000"/>
            <a:ext cx="4572000" cy="646331"/>
          </a:xfrm>
          <a:prstGeom prst="rect">
            <a:avLst/>
          </a:prstGeom>
        </p:spPr>
        <p:txBody>
          <a:bodyPr>
            <a:spAutoFit/>
          </a:bodyPr>
          <a:lstStyle/>
          <a:p>
            <a:pPr lvl="1" algn="ctr"/>
            <a:r>
              <a:rPr lang="ar-EG" sz="3600" b="1" u="sng" dirty="0">
                <a:solidFill>
                  <a:srgbClr val="FF0000"/>
                </a:solidFill>
              </a:rPr>
              <a:t>مراحل انتاج </a:t>
            </a:r>
            <a:r>
              <a:rPr lang="ar-EG" sz="3600" b="1" u="sng" dirty="0" smtClean="0">
                <a:solidFill>
                  <a:srgbClr val="FF0000"/>
                </a:solidFill>
              </a:rPr>
              <a:t>المواد </a:t>
            </a:r>
            <a:r>
              <a:rPr lang="ar-EG" sz="3600" b="1" u="sng" dirty="0">
                <a:solidFill>
                  <a:srgbClr val="FF0000"/>
                </a:solidFill>
              </a:rPr>
              <a:t>المرئية </a:t>
            </a:r>
          </a:p>
        </p:txBody>
      </p:sp>
      <p:pic>
        <p:nvPicPr>
          <p:cNvPr id="6" name="Picture 3" descr="D:\علاقات عامة\خاص د.اسماء\كتب\كتاب الرأى العام\صور\1\3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100032"/>
            <a:ext cx="2239274" cy="22392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0" y="515257"/>
            <a:ext cx="4651767" cy="584775"/>
          </a:xfrm>
          <a:prstGeom prst="rect">
            <a:avLst/>
          </a:prstGeom>
          <a:noFill/>
        </p:spPr>
        <p:txBody>
          <a:bodyPr wrap="square" rtlCol="1">
            <a:spAutoFit/>
          </a:bodyPr>
          <a:lstStyle/>
          <a:p>
            <a:r>
              <a:rPr lang="en-US" sz="3200" b="1" dirty="0" smtClean="0">
                <a:solidFill>
                  <a:srgbClr val="002060"/>
                </a:solidFill>
              </a:rPr>
              <a:t>We are public relations</a:t>
            </a:r>
            <a:endParaRPr lang="ar-EG" sz="3200" b="1" dirty="0">
              <a:solidFill>
                <a:srgbClr val="002060"/>
              </a:solidFill>
            </a:endParaRPr>
          </a:p>
        </p:txBody>
      </p:sp>
      <p:pic>
        <p:nvPicPr>
          <p:cNvPr id="2" name="سلا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1714500"/>
            <a:ext cx="609600" cy="609600"/>
          </a:xfrm>
          <a:prstGeom prst="rect">
            <a:avLst/>
          </a:prstGeom>
        </p:spPr>
      </p:pic>
    </p:spTree>
    <p:extLst>
      <p:ext uri="{BB962C8B-B14F-4D97-AF65-F5344CB8AC3E}">
        <p14:creationId xmlns:p14="http://schemas.microsoft.com/office/powerpoint/2010/main" val="1423657643"/>
      </p:ext>
    </p:extLst>
  </p:cSld>
  <p:clrMapOvr>
    <a:masterClrMapping/>
  </p:clrMapOvr>
  <mc:AlternateContent xmlns:mc="http://schemas.openxmlformats.org/markup-compatibility/2006" xmlns:p14="http://schemas.microsoft.com/office/powerpoint/2010/main">
    <mc:Choice Requires="p14">
      <p:transition spd="slow" p14:dur="2000" advTm="1688">
        <p14:ferris dir="l"/>
      </p:transition>
    </mc:Choice>
    <mc:Fallback xmlns="">
      <p:transition spd="slow" advTm="1688">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333999"/>
          </a:xfrm>
        </p:spPr>
        <p:style>
          <a:lnRef idx="2">
            <a:schemeClr val="accent3"/>
          </a:lnRef>
          <a:fillRef idx="1">
            <a:schemeClr val="lt1"/>
          </a:fillRef>
          <a:effectRef idx="0">
            <a:schemeClr val="accent3"/>
          </a:effectRef>
          <a:fontRef idx="minor">
            <a:schemeClr val="dk1"/>
          </a:fontRef>
        </p:style>
        <p:txBody>
          <a:bodyPr>
            <a:normAutofit/>
          </a:bodyPr>
          <a:lstStyle/>
          <a:p>
            <a:pPr algn="ctr"/>
            <a:r>
              <a:rPr lang="ar-EG" b="1" dirty="0" smtClean="0">
                <a:solidFill>
                  <a:srgbClr val="FF0000"/>
                </a:solidFill>
              </a:rPr>
              <a:t>مرحلة مابعد الانتاج</a:t>
            </a:r>
          </a:p>
          <a:p>
            <a:pPr algn="just"/>
            <a:endParaRPr lang="ar-EG" b="1" dirty="0" smtClean="0">
              <a:solidFill>
                <a:srgbClr val="FF0000"/>
              </a:solidFill>
            </a:endParaRPr>
          </a:p>
          <a:p>
            <a:pPr algn="just"/>
            <a:r>
              <a:rPr lang="ar-EG" b="1" dirty="0" smtClean="0"/>
              <a:t>تسمى هذه المرحلة بمرحلة التحرير وتبدأ بعد انتهاء عملية التصوير ويتم فيها اجراء المونتاج </a:t>
            </a:r>
          </a:p>
          <a:p>
            <a:pPr algn="just"/>
            <a:endParaRPr lang="ar-EG" sz="1600" b="1" dirty="0"/>
          </a:p>
          <a:p>
            <a:pPr algn="just"/>
            <a:r>
              <a:rPr lang="ar-EG" b="1" dirty="0" smtClean="0"/>
              <a:t>توجد مجموعة من الأمور الهامة التى يجب على رجل العلاقات العامة معرفتها والالمام بها جيداً :- </a:t>
            </a:r>
          </a:p>
          <a:p>
            <a:pPr marL="0" indent="0" algn="just">
              <a:buNone/>
            </a:pPr>
            <a:r>
              <a:rPr lang="ar-EG" b="1" dirty="0" smtClean="0"/>
              <a:t>1-تجميع المشاهد التى ستستخدمها فى الفيلم فى مجلد خاص بها ولكن دون حذف أى مشهد تم تصويره فقد تحتاج اليه لاحقاً  </a:t>
            </a:r>
          </a:p>
          <a:p>
            <a:pPr marL="0" indent="0" algn="just">
              <a:buNone/>
            </a:pPr>
            <a:r>
              <a:rPr lang="ar-EG" b="1" dirty="0" smtClean="0"/>
              <a:t>2-تجميع الفيديوهات فى مجلد والصور فى مجلد والتعليق الصوتى فى مجلد اخر والموسيقي فى مجلد وهكذا</a:t>
            </a:r>
          </a:p>
          <a:p>
            <a:pPr marL="0" indent="0" algn="just">
              <a:buNone/>
            </a:pPr>
            <a:r>
              <a:rPr lang="ar-EG" b="1" dirty="0" smtClean="0"/>
              <a:t> </a:t>
            </a:r>
            <a:r>
              <a:rPr lang="ar-EG" b="1" dirty="0"/>
              <a:t>3-مقابلة المونتير وتعريفه بالسيناريو والاسكربت وترتيب المشاهد </a:t>
            </a:r>
          </a:p>
          <a:p>
            <a:pPr marL="0" indent="0" algn="just">
              <a:buNone/>
            </a:pPr>
            <a:endParaRPr lang="ar-EG" b="1" dirty="0" smtClean="0"/>
          </a:p>
        </p:txBody>
      </p:sp>
      <p:sp>
        <p:nvSpPr>
          <p:cNvPr id="4" name="Oval 3"/>
          <p:cNvSpPr/>
          <p:nvPr/>
        </p:nvSpPr>
        <p:spPr bwMode="auto">
          <a:xfrm>
            <a:off x="199567" y="5335814"/>
            <a:ext cx="1037771" cy="1141186"/>
          </a:xfrm>
          <a:prstGeom prst="ellipse">
            <a:avLst/>
          </a:prstGeom>
          <a:solidFill>
            <a:srgbClr val="7030A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سلا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5562600"/>
            <a:ext cx="609600" cy="609600"/>
          </a:xfrm>
          <a:prstGeom prst="rect">
            <a:avLst/>
          </a:prstGeom>
        </p:spPr>
      </p:pic>
    </p:spTree>
    <p:extLst>
      <p:ext uri="{BB962C8B-B14F-4D97-AF65-F5344CB8AC3E}">
        <p14:creationId xmlns:p14="http://schemas.microsoft.com/office/powerpoint/2010/main" val="415858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686800" cy="5791200"/>
          </a:xfrm>
        </p:spPr>
        <p:style>
          <a:lnRef idx="2">
            <a:schemeClr val="accent3"/>
          </a:lnRef>
          <a:fillRef idx="1">
            <a:schemeClr val="lt1"/>
          </a:fillRef>
          <a:effectRef idx="0">
            <a:schemeClr val="accent3"/>
          </a:effectRef>
          <a:fontRef idx="minor">
            <a:schemeClr val="dk1"/>
          </a:fontRef>
        </p:style>
        <p:txBody>
          <a:bodyPr>
            <a:normAutofit/>
          </a:bodyPr>
          <a:lstStyle/>
          <a:p>
            <a:pPr marL="0" indent="0" algn="just">
              <a:buNone/>
            </a:pPr>
            <a:endParaRPr lang="ar-EG" sz="1400" b="1" dirty="0" smtClean="0"/>
          </a:p>
          <a:p>
            <a:pPr marL="0" indent="0" algn="just">
              <a:buNone/>
            </a:pPr>
            <a:r>
              <a:rPr lang="ar-EG" b="1" dirty="0" smtClean="0"/>
              <a:t>4-من المهم ترتيب الفيديوهات حسب الاسكربت المكتوب وذلك للتسهيل على المونتير </a:t>
            </a:r>
          </a:p>
          <a:p>
            <a:pPr marL="0" indent="0" algn="just">
              <a:buNone/>
            </a:pPr>
            <a:r>
              <a:rPr lang="ar-EG" b="1" dirty="0" smtClean="0"/>
              <a:t>فمثلاً الفيديو الأول نكتب عليه مشهد 1</a:t>
            </a:r>
          </a:p>
          <a:p>
            <a:pPr marL="0" indent="0" algn="just">
              <a:buNone/>
            </a:pPr>
            <a:r>
              <a:rPr lang="ar-EG" b="1" dirty="0" smtClean="0"/>
              <a:t>الفيديو الثانى نكتب عليه مشهد 2 </a:t>
            </a:r>
          </a:p>
          <a:p>
            <a:pPr marL="0" indent="0" algn="just">
              <a:buNone/>
            </a:pPr>
            <a:r>
              <a:rPr lang="ar-EG" b="1" dirty="0" smtClean="0"/>
              <a:t>الفيديو الثالث نكتب عليه مشهد3 </a:t>
            </a:r>
          </a:p>
          <a:p>
            <a:pPr marL="0" indent="0" algn="just">
              <a:buNone/>
            </a:pPr>
            <a:r>
              <a:rPr lang="ar-EG" b="1" dirty="0" smtClean="0"/>
              <a:t>5-يجب أن نتأكد أن مستوى صوت الفيديو بعد المونتاج مناسب ليس منخفضاً ولا مرتفعاً </a:t>
            </a:r>
          </a:p>
          <a:p>
            <a:pPr marL="0" indent="0" algn="just">
              <a:buNone/>
            </a:pPr>
            <a:r>
              <a:rPr lang="ar-EG" b="1" dirty="0"/>
              <a:t>6-تجنب عوامل التشويش فى الصوت وتنقية الصوت اذا كان يحتوى على تشويش مثل صوت الهواء فى كلمة مدير الشركة أو صوت الماكينات فى كلمة المهندس وهكذا ، ولامانع من اعادة التصوير اذا كان التشويش متداخلاً بشدة.</a:t>
            </a:r>
          </a:p>
          <a:p>
            <a:pPr marL="0" indent="0" algn="just">
              <a:buNone/>
            </a:pPr>
            <a:r>
              <a:rPr lang="ar-EG" b="1" dirty="0" smtClean="0"/>
              <a:t>مرتفعاً </a:t>
            </a:r>
          </a:p>
        </p:txBody>
      </p:sp>
      <p:sp>
        <p:nvSpPr>
          <p:cNvPr id="4" name="Oval 3"/>
          <p:cNvSpPr/>
          <p:nvPr/>
        </p:nvSpPr>
        <p:spPr bwMode="auto">
          <a:xfrm>
            <a:off x="-32656" y="5410200"/>
            <a:ext cx="1447800" cy="1447800"/>
          </a:xfrm>
          <a:prstGeom prst="ellipse">
            <a:avLst/>
          </a:prstGeom>
          <a:solidFill>
            <a:srgbClr val="7030A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سلا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6444" y="5829300"/>
            <a:ext cx="609600" cy="609600"/>
          </a:xfrm>
          <a:prstGeom prst="rect">
            <a:avLst/>
          </a:prstGeom>
        </p:spPr>
      </p:pic>
    </p:spTree>
    <p:extLst>
      <p:ext uri="{BB962C8B-B14F-4D97-AF65-F5344CB8AC3E}">
        <p14:creationId xmlns:p14="http://schemas.microsoft.com/office/powerpoint/2010/main" val="3062097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8229600" cy="4572000"/>
          </a:xfrm>
        </p:spPr>
        <p:style>
          <a:lnRef idx="2">
            <a:schemeClr val="accent3"/>
          </a:lnRef>
          <a:fillRef idx="1">
            <a:schemeClr val="lt1"/>
          </a:fillRef>
          <a:effectRef idx="0">
            <a:schemeClr val="accent3"/>
          </a:effectRef>
          <a:fontRef idx="minor">
            <a:schemeClr val="dk1"/>
          </a:fontRef>
        </p:style>
        <p:txBody>
          <a:bodyPr/>
          <a:lstStyle/>
          <a:p>
            <a:pPr marL="0" indent="0" algn="just">
              <a:buNone/>
            </a:pPr>
            <a:r>
              <a:rPr lang="ar-EG" b="1" dirty="0" smtClean="0"/>
              <a:t>7-فى نهاية الفيلم نضع أسماء فريق العمل ونكتب اسم الشركة أيضاً</a:t>
            </a:r>
          </a:p>
          <a:p>
            <a:pPr marL="0" indent="0" algn="just">
              <a:buNone/>
            </a:pPr>
            <a:r>
              <a:rPr lang="ar-EG" b="1" dirty="0" smtClean="0"/>
              <a:t>8-بعد انتهاء المونتاج نشاهد الفيلم مرة أخرى مع مراجعة الاسكربت المكتوب والكلمات وأسماء الفريق والصور وهكذا ...وفى حالة وجود أى أخطاء يجب تعديلها قبل انهاء الحسابات مع المونتير أو الشركة المنتجة</a:t>
            </a:r>
          </a:p>
          <a:p>
            <a:pPr marL="0" indent="0" algn="just">
              <a:buNone/>
            </a:pPr>
            <a:r>
              <a:rPr lang="ar-EG" b="1" dirty="0" smtClean="0"/>
              <a:t> </a:t>
            </a:r>
          </a:p>
          <a:p>
            <a:pPr marL="0" indent="0" algn="just">
              <a:buNone/>
            </a:pPr>
            <a:r>
              <a:rPr lang="ar-EG" b="1" dirty="0"/>
              <a:t>9-بعد ذلك نعرض الفيلم على مدير المؤسسة لابداء ملاحظاته </a:t>
            </a:r>
          </a:p>
          <a:p>
            <a:pPr marL="0" indent="0" algn="just">
              <a:buNone/>
            </a:pPr>
            <a:r>
              <a:rPr lang="ar-EG" b="1" dirty="0"/>
              <a:t>10-يتم حفظ نسخة كاملة من العمل فى أرشيف ادارة العلاقات العامة وتسليم نسخة لوسائل الاعلام التى ستعرضه . </a:t>
            </a:r>
          </a:p>
        </p:txBody>
      </p:sp>
      <p:pic>
        <p:nvPicPr>
          <p:cNvPr id="4" name="Picture 2" descr="D:\شغل الكلية\السكاشن\انتاج المواد\سكشن 4\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962400"/>
            <a:ext cx="7086599" cy="230051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0" y="5410200"/>
            <a:ext cx="1447800" cy="1447800"/>
          </a:xfrm>
          <a:prstGeom prst="ellipse">
            <a:avLst/>
          </a:prstGeom>
          <a:solidFill>
            <a:srgbClr val="7030A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سلا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729514"/>
            <a:ext cx="609600" cy="609600"/>
          </a:xfrm>
          <a:prstGeom prst="rect">
            <a:avLst/>
          </a:prstGeom>
        </p:spPr>
      </p:pic>
    </p:spTree>
    <p:extLst>
      <p:ext uri="{BB962C8B-B14F-4D97-AF65-F5344CB8AC3E}">
        <p14:creationId xmlns:p14="http://schemas.microsoft.com/office/powerpoint/2010/main" val="121488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49" fill="hold"/>
                                        <p:tgtEl>
                                          <p:spTgt spid="2"/>
                                        </p:tgtEl>
                                      </p:cBhvr>
                                    </p:cmd>
                                  </p:childTnLst>
                                </p:cTn>
                              </p:par>
                            </p:childTnLst>
                          </p:cTn>
                        </p:par>
                      </p:childTnLst>
                    </p:cTn>
                  </p:par>
                </p:childTnLst>
              </p:cTn>
              <p:nextCondLst>
                <p:cond evt="onClick" delay="0">
                  <p:tgtEl>
                    <p:spTgt spid="2"/>
                  </p:tgtEl>
                </p:cond>
              </p:nextCondLst>
            </p:seq>
            <p:audio>
              <p:cMediaNode vol="84906">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XiaoYing_Video_158647329940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685801"/>
            <a:ext cx="8083400" cy="4648200"/>
          </a:xfrm>
        </p:spPr>
      </p:pic>
    </p:spTree>
    <p:extLst>
      <p:ext uri="{BB962C8B-B14F-4D97-AF65-F5344CB8AC3E}">
        <p14:creationId xmlns:p14="http://schemas.microsoft.com/office/powerpoint/2010/main" val="3171310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90600" y="838200"/>
            <a:ext cx="7086600" cy="510540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85000" lnSpcReduction="20000"/>
          </a:bodyPr>
          <a:lstStyle>
            <a:lvl1pPr marL="342900" indent="-34290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Wingdings" pitchFamily="2" charset="2"/>
              <a:buChar char="q"/>
            </a:pPr>
            <a:r>
              <a:rPr lang="ar-SA" sz="5400" b="1" cap="small" dirty="0" smtClean="0">
                <a:solidFill>
                  <a:schemeClr val="accent6">
                    <a:lumMod val="50000"/>
                  </a:schemeClr>
                </a:solidFill>
              </a:rPr>
              <a:t>أشكركم</a:t>
            </a:r>
            <a:endParaRPr lang="ar-EG" sz="5400" b="1" cap="small" dirty="0" smtClean="0">
              <a:solidFill>
                <a:schemeClr val="accent6">
                  <a:lumMod val="50000"/>
                </a:schemeClr>
              </a:solidFill>
            </a:endParaRPr>
          </a:p>
          <a:p>
            <a:pPr marL="0" indent="0" algn="ctr">
              <a:buNone/>
            </a:pPr>
            <a:r>
              <a:rPr lang="en-US" sz="5400" dirty="0" smtClean="0">
                <a:solidFill>
                  <a:srgbClr val="FF0000"/>
                </a:solidFill>
              </a:rPr>
              <a:t>HASSAN SALEEM</a:t>
            </a:r>
          </a:p>
          <a:p>
            <a:pPr marL="0" indent="0" algn="ctr">
              <a:buNone/>
            </a:pPr>
            <a:endParaRPr lang="en-US" sz="7200" dirty="0">
              <a:solidFill>
                <a:schemeClr val="accent6">
                  <a:lumMod val="50000"/>
                </a:schemeClr>
              </a:solidFill>
            </a:endParaRPr>
          </a:p>
          <a:p>
            <a:pPr algn="ctr">
              <a:buFont typeface="Wingdings" pitchFamily="2" charset="2"/>
              <a:buChar char="q"/>
            </a:pPr>
            <a:r>
              <a:rPr lang="ar-EG" sz="5400" b="1" cap="small" dirty="0">
                <a:solidFill>
                  <a:schemeClr val="tx2"/>
                </a:solidFill>
              </a:rPr>
              <a:t>الايميل </a:t>
            </a:r>
          </a:p>
          <a:p>
            <a:pPr marL="0" indent="0" algn="ctr" rtl="0">
              <a:buNone/>
            </a:pPr>
            <a:r>
              <a:rPr lang="en-US" sz="5400" u="sng" dirty="0">
                <a:hlinkClick r:id="rId2"/>
              </a:rPr>
              <a:t>Hassan.selim@svu.edu.eg</a:t>
            </a:r>
            <a:endParaRPr lang="en-US" sz="5400" dirty="0"/>
          </a:p>
          <a:p>
            <a:pPr marL="0" indent="0" algn="ctr">
              <a:buNone/>
            </a:pPr>
            <a:endParaRPr lang="en-US" sz="5400" dirty="0" smtClean="0">
              <a:solidFill>
                <a:schemeClr val="accent6">
                  <a:lumMod val="50000"/>
                </a:schemeClr>
              </a:solidFill>
            </a:endParaRPr>
          </a:p>
          <a:p>
            <a:pPr algn="ctr">
              <a:buFont typeface="Wingdings" pitchFamily="2" charset="2"/>
              <a:buChar char="q"/>
            </a:pPr>
            <a:r>
              <a:rPr lang="ar-SA" sz="4000" b="1" cap="small" dirty="0" smtClean="0">
                <a:solidFill>
                  <a:schemeClr val="tx2"/>
                </a:solidFill>
              </a:rPr>
              <a:t>مع تحياتي</a:t>
            </a:r>
            <a:endParaRPr lang="en-US" sz="4000" dirty="0" smtClean="0">
              <a:solidFill>
                <a:schemeClr val="tx2"/>
              </a:solidFill>
            </a:endParaRPr>
          </a:p>
        </p:txBody>
      </p:sp>
      <p:sp>
        <p:nvSpPr>
          <p:cNvPr id="7" name="Footer Placeholder 6"/>
          <p:cNvSpPr>
            <a:spLocks noGrp="1"/>
          </p:cNvSpPr>
          <p:nvPr>
            <p:ph type="ftr" sz="quarter" idx="11"/>
          </p:nvPr>
        </p:nvSpPr>
        <p:spPr>
          <a:xfrm>
            <a:off x="2743200" y="6248400"/>
            <a:ext cx="2895600" cy="476250"/>
          </a:xfrm>
          <a:prstGeom prst="rect">
            <a:avLst/>
          </a:prstGeom>
        </p:spPr>
        <p:txBody>
          <a:bodyPr/>
          <a:lstStyle/>
          <a:p>
            <a:pPr algn="ctr"/>
            <a:r>
              <a:rPr lang="ar-EG" sz="1800" b="1" dirty="0" smtClean="0"/>
              <a:t>كلية الاعلام- قسم العلاقات العامة</a:t>
            </a:r>
            <a:endParaRPr lang="en-US" sz="1800" b="1" dirty="0"/>
          </a:p>
        </p:txBody>
      </p:sp>
    </p:spTree>
    <p:extLst>
      <p:ext uri="{BB962C8B-B14F-4D97-AF65-F5344CB8AC3E}">
        <p14:creationId xmlns:p14="http://schemas.microsoft.com/office/powerpoint/2010/main" val="35884476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123</TotalTime>
  <Words>271</Words>
  <Application>Microsoft Office PowerPoint</Application>
  <PresentationFormat>On-screen Show (4:3)</PresentationFormat>
  <Paragraphs>39</Paragraphs>
  <Slides>7</Slides>
  <Notes>0</Notes>
  <HiddenSlides>0</HiddenSlides>
  <MMClips>5</MMClip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Concourse</vt:lpstr>
      <vt:lpstr>Diseño predeterminado</vt:lpstr>
      <vt:lpstr>Solstice</vt:lpstr>
      <vt:lpstr>سكشن مادة انتاج المواد السمعية  والمرئية للعلاقات العامة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h.elnouby.mass</dc:creator>
  <cp:lastModifiedBy>h.elnouby.mass</cp:lastModifiedBy>
  <cp:revision>55</cp:revision>
  <dcterms:created xsi:type="dcterms:W3CDTF">2006-08-16T00:00:00Z</dcterms:created>
  <dcterms:modified xsi:type="dcterms:W3CDTF">2020-04-12T02:14:50Z</dcterms:modified>
</cp:coreProperties>
</file>