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9" r:id="rId3"/>
    <p:sldId id="264"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246F73-BC49-42E1-BE9D-CEA06806C432}">
          <p14:sldIdLst>
            <p14:sldId id="263"/>
            <p14:sldId id="259"/>
            <p14:sldId id="264"/>
            <p14:sldId id="260"/>
            <p14:sldId id="261"/>
            <p14:sldId id="262"/>
          </p14:sldIdLst>
        </p14:section>
        <p14:section name="Untitled Section" id="{D4EE53CD-69F9-41B1-81E0-77929973C53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1A55B6-8F7A-4DB6-B6FA-88363AFCC53D}" type="datetimeFigureOut">
              <a:rPr lang="en-US" smtClean="0"/>
              <a:t>4/8/2020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4E8986A-0FEF-409C-834A-53B4A72B319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1A55B6-8F7A-4DB6-B6FA-88363AFCC53D}"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8986A-0FEF-409C-834A-53B4A72B31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1A55B6-8F7A-4DB6-B6FA-88363AFCC53D}"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8986A-0FEF-409C-834A-53B4A72B31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1A55B6-8F7A-4DB6-B6FA-88363AFCC53D}" type="datetimeFigureOut">
              <a:rPr lang="en-US" smtClean="0"/>
              <a:t>4/8/2020</a:t>
            </a:fld>
            <a:endParaRPr lang="en-US"/>
          </a:p>
        </p:txBody>
      </p:sp>
      <p:sp>
        <p:nvSpPr>
          <p:cNvPr id="9" name="Slide Number Placeholder 8"/>
          <p:cNvSpPr>
            <a:spLocks noGrp="1"/>
          </p:cNvSpPr>
          <p:nvPr>
            <p:ph type="sldNum" sz="quarter" idx="15"/>
          </p:nvPr>
        </p:nvSpPr>
        <p:spPr/>
        <p:txBody>
          <a:bodyPr rtlCol="0"/>
          <a:lstStyle/>
          <a:p>
            <a:fld id="{F4E8986A-0FEF-409C-834A-53B4A72B319B}"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1A55B6-8F7A-4DB6-B6FA-88363AFCC53D}" type="datetimeFigureOut">
              <a:rPr lang="en-US" smtClean="0"/>
              <a:t>4/8/2020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4E8986A-0FEF-409C-834A-53B4A72B319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1A55B6-8F7A-4DB6-B6FA-88363AFCC53D}"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8986A-0FEF-409C-834A-53B4A72B319B}"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1A55B6-8F7A-4DB6-B6FA-88363AFCC53D}" type="datetimeFigureOut">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E8986A-0FEF-409C-834A-53B4A72B319B}"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1A55B6-8F7A-4DB6-B6FA-88363AFCC53D}" type="datetimeFigureOut">
              <a:rPr lang="en-US" smtClean="0"/>
              <a:t>4/8/2020</a:t>
            </a:fld>
            <a:endParaRPr lang="en-US"/>
          </a:p>
        </p:txBody>
      </p:sp>
      <p:sp>
        <p:nvSpPr>
          <p:cNvPr id="7" name="Slide Number Placeholder 6"/>
          <p:cNvSpPr>
            <a:spLocks noGrp="1"/>
          </p:cNvSpPr>
          <p:nvPr>
            <p:ph type="sldNum" sz="quarter" idx="11"/>
          </p:nvPr>
        </p:nvSpPr>
        <p:spPr/>
        <p:txBody>
          <a:bodyPr rtlCol="0"/>
          <a:lstStyle/>
          <a:p>
            <a:fld id="{F4E8986A-0FEF-409C-834A-53B4A72B319B}"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A55B6-8F7A-4DB6-B6FA-88363AFCC53D}" type="datetimeFigureOut">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E8986A-0FEF-409C-834A-53B4A72B31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1A55B6-8F7A-4DB6-B6FA-88363AFCC53D}" type="datetimeFigureOut">
              <a:rPr lang="en-US" smtClean="0"/>
              <a:t>4/8/2020</a:t>
            </a:fld>
            <a:endParaRPr lang="en-US"/>
          </a:p>
        </p:txBody>
      </p:sp>
      <p:sp>
        <p:nvSpPr>
          <p:cNvPr id="22" name="Slide Number Placeholder 21"/>
          <p:cNvSpPr>
            <a:spLocks noGrp="1"/>
          </p:cNvSpPr>
          <p:nvPr>
            <p:ph type="sldNum" sz="quarter" idx="15"/>
          </p:nvPr>
        </p:nvSpPr>
        <p:spPr/>
        <p:txBody>
          <a:bodyPr rtlCol="0"/>
          <a:lstStyle/>
          <a:p>
            <a:fld id="{F4E8986A-0FEF-409C-834A-53B4A72B319B}"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1A55B6-8F7A-4DB6-B6FA-88363AFCC53D}" type="datetimeFigureOut">
              <a:rPr lang="en-US" smtClean="0"/>
              <a:t>4/8/2020</a:t>
            </a:fld>
            <a:endParaRPr lang="en-US"/>
          </a:p>
        </p:txBody>
      </p:sp>
      <p:sp>
        <p:nvSpPr>
          <p:cNvPr id="18" name="Slide Number Placeholder 17"/>
          <p:cNvSpPr>
            <a:spLocks noGrp="1"/>
          </p:cNvSpPr>
          <p:nvPr>
            <p:ph type="sldNum" sz="quarter" idx="11"/>
          </p:nvPr>
        </p:nvSpPr>
        <p:spPr/>
        <p:txBody>
          <a:bodyPr rtlCol="0"/>
          <a:lstStyle/>
          <a:p>
            <a:fld id="{F4E8986A-0FEF-409C-834A-53B4A72B319B}"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1A55B6-8F7A-4DB6-B6FA-88363AFCC53D}" type="datetimeFigureOut">
              <a:rPr lang="en-US" smtClean="0"/>
              <a:t>4/8/2020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E8986A-0FEF-409C-834A-53B4A72B319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665018"/>
            <a:ext cx="6688137"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952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276600"/>
            <a:ext cx="8229600" cy="2133600"/>
          </a:xfrm>
        </p:spPr>
        <p:txBody>
          <a:bodyPr>
            <a:noAutofit/>
          </a:bodyPr>
          <a:lstStyle/>
          <a:p>
            <a:pPr algn="r" rtl="1" fontAlgn="base"/>
            <a:r>
              <a:rPr lang="ar-AE" sz="2800" b="1" dirty="0">
                <a:solidFill>
                  <a:schemeClr val="accent1">
                    <a:lumMod val="75000"/>
                  </a:schemeClr>
                </a:solidFill>
                <a:latin typeface="A Massir Ballpoint" pitchFamily="2" charset="-78"/>
                <a:cs typeface="A Massir Ballpoint" pitchFamily="2" charset="-78"/>
              </a:rPr>
              <a:t>تمرين الشمعة</a:t>
            </a:r>
            <a:r>
              <a:rPr lang="ar-AE" sz="2800" b="1" dirty="0">
                <a:solidFill>
                  <a:schemeClr val="tx1">
                    <a:lumMod val="95000"/>
                    <a:lumOff val="5000"/>
                  </a:schemeClr>
                </a:solidFill>
                <a:latin typeface="A Massir Ballpoint" pitchFamily="2" charset="-78"/>
                <a:cs typeface="A Massir Ballpoint" pitchFamily="2" charset="-78"/>
              </a:rPr>
              <a:t>:</a:t>
            </a:r>
            <a:r>
              <a:rPr lang="ar-AE" sz="2800" dirty="0">
                <a:solidFill>
                  <a:schemeClr val="tx1">
                    <a:lumMod val="95000"/>
                    <a:lumOff val="5000"/>
                  </a:schemeClr>
                </a:solidFill>
                <a:latin typeface="A Massir Ballpoint" pitchFamily="2" charset="-78"/>
                <a:cs typeface="A Massir Ballpoint" pitchFamily="2" charset="-78"/>
              </a:rPr>
              <a:t> تمرين مفيد جداً لتطوير الأداء ويتم عن طريق وضع شمعة على مسافة شبر واحد منك والهدف أن لا تنطفئ خلال القراءة.</a:t>
            </a:r>
            <a:br>
              <a:rPr lang="ar-AE" sz="2800" dirty="0">
                <a:solidFill>
                  <a:schemeClr val="tx1">
                    <a:lumMod val="95000"/>
                    <a:lumOff val="5000"/>
                  </a:schemeClr>
                </a:solidFill>
                <a:latin typeface="A Massir Ballpoint" pitchFamily="2" charset="-78"/>
                <a:cs typeface="A Massir Ballpoint" pitchFamily="2" charset="-78"/>
              </a:rPr>
            </a:br>
            <a:r>
              <a:rPr lang="ar-AE" sz="2800" b="1" dirty="0">
                <a:solidFill>
                  <a:schemeClr val="accent1">
                    <a:lumMod val="75000"/>
                  </a:schemeClr>
                </a:solidFill>
                <a:latin typeface="A Massir Ballpoint" pitchFamily="2" charset="-78"/>
                <a:cs typeface="A Massir Ballpoint" pitchFamily="2" charset="-78"/>
              </a:rPr>
              <a:t>تمرين القلم</a:t>
            </a:r>
            <a:r>
              <a:rPr lang="ar-AE" sz="2800" b="1" dirty="0">
                <a:solidFill>
                  <a:schemeClr val="tx1">
                    <a:lumMod val="95000"/>
                    <a:lumOff val="5000"/>
                  </a:schemeClr>
                </a:solidFill>
                <a:latin typeface="A Massir Ballpoint" pitchFamily="2" charset="-78"/>
                <a:cs typeface="A Massir Ballpoint" pitchFamily="2" charset="-78"/>
              </a:rPr>
              <a:t>:</a:t>
            </a:r>
            <a:r>
              <a:rPr lang="ar-AE" sz="2800" dirty="0">
                <a:solidFill>
                  <a:schemeClr val="tx1">
                    <a:lumMod val="95000"/>
                    <a:lumOff val="5000"/>
                  </a:schemeClr>
                </a:solidFill>
                <a:latin typeface="A Massir Ballpoint" pitchFamily="2" charset="-78"/>
                <a:cs typeface="A Massir Ballpoint" pitchFamily="2" charset="-78"/>
              </a:rPr>
              <a:t> من التمارين الرئيسية للقراءة الجيدة والتي نعمل على ضبط مخارج الحروف واتقان مصدر الأصوات أما عن الكيفية فهي بوضع قلم بشكل عرضي بين أسنانك وابدأ بالقراءة، وستلاحظ بأن مخارج الحروف ستتحسن تدريجياً مع التمرين.</a:t>
            </a:r>
            <a:br>
              <a:rPr lang="ar-AE" sz="2800" dirty="0">
                <a:solidFill>
                  <a:schemeClr val="tx1">
                    <a:lumMod val="95000"/>
                    <a:lumOff val="5000"/>
                  </a:schemeClr>
                </a:solidFill>
                <a:latin typeface="A Massir Ballpoint" pitchFamily="2" charset="-78"/>
                <a:cs typeface="A Massir Ballpoint" pitchFamily="2" charset="-78"/>
              </a:rPr>
            </a:br>
            <a:r>
              <a:rPr lang="ar-AE" sz="2800" b="1" dirty="0">
                <a:solidFill>
                  <a:schemeClr val="accent1">
                    <a:lumMod val="75000"/>
                  </a:schemeClr>
                </a:solidFill>
                <a:latin typeface="A Massir Ballpoint" pitchFamily="2" charset="-78"/>
                <a:cs typeface="A Massir Ballpoint" pitchFamily="2" charset="-78"/>
              </a:rPr>
              <a:t>تمرين النفس</a:t>
            </a:r>
            <a:r>
              <a:rPr lang="ar-AE" sz="2800" b="1" dirty="0">
                <a:solidFill>
                  <a:schemeClr val="tx1">
                    <a:lumMod val="95000"/>
                    <a:lumOff val="5000"/>
                  </a:schemeClr>
                </a:solidFill>
                <a:latin typeface="A Massir Ballpoint" pitchFamily="2" charset="-78"/>
                <a:cs typeface="A Massir Ballpoint" pitchFamily="2" charset="-78"/>
              </a:rPr>
              <a:t>:</a:t>
            </a:r>
            <a:r>
              <a:rPr lang="ar-AE" sz="2800" dirty="0">
                <a:solidFill>
                  <a:schemeClr val="tx1">
                    <a:lumMod val="95000"/>
                    <a:lumOff val="5000"/>
                  </a:schemeClr>
                </a:solidFill>
                <a:latin typeface="A Massir Ballpoint" pitchFamily="2" charset="-78"/>
                <a:cs typeface="A Massir Ballpoint" pitchFamily="2" charset="-78"/>
              </a:rPr>
              <a:t> خذ نفساً عميقا واكتمه محاولاً الضغط عليه للأسفل قدر المستطاع، يكرر 3 مرات على الأقل وسر إتقانه هو أن تكون عملية التنفس صحيحة (الشهيق من الأنف والزفير من الفم).</a:t>
            </a:r>
            <a:r>
              <a:rPr lang="ar-AE" sz="2000" dirty="0">
                <a:solidFill>
                  <a:schemeClr val="tx1">
                    <a:lumMod val="95000"/>
                    <a:lumOff val="5000"/>
                  </a:schemeClr>
                </a:solidFill>
                <a:latin typeface="A Massir Ballpoint" pitchFamily="2" charset="-78"/>
                <a:cs typeface="A Massir Ballpoint" pitchFamily="2" charset="-78"/>
              </a:rPr>
              <a:t/>
            </a:r>
            <a:br>
              <a:rPr lang="ar-AE" sz="2000" dirty="0">
                <a:solidFill>
                  <a:schemeClr val="tx1">
                    <a:lumMod val="95000"/>
                    <a:lumOff val="5000"/>
                  </a:schemeClr>
                </a:solidFill>
                <a:latin typeface="A Massir Ballpoint" pitchFamily="2" charset="-78"/>
                <a:cs typeface="A Massir Ballpoint" pitchFamily="2" charset="-78"/>
              </a:rPr>
            </a:br>
            <a:endParaRPr lang="en-US" sz="2000" dirty="0">
              <a:solidFill>
                <a:schemeClr val="tx1">
                  <a:lumMod val="95000"/>
                  <a:lumOff val="5000"/>
                </a:schemeClr>
              </a:solidFill>
              <a:latin typeface="A Massir Ballpoint" pitchFamily="2" charset="-78"/>
              <a:cs typeface="A Massir Ballpoint" pitchFamily="2" charset="-78"/>
            </a:endParaRPr>
          </a:p>
        </p:txBody>
      </p:sp>
      <p:sp>
        <p:nvSpPr>
          <p:cNvPr id="3" name="Content Placeholder 2"/>
          <p:cNvSpPr>
            <a:spLocks noGrp="1"/>
          </p:cNvSpPr>
          <p:nvPr>
            <p:ph idx="4294967295"/>
          </p:nvPr>
        </p:nvSpPr>
        <p:spPr>
          <a:xfrm>
            <a:off x="152400" y="228600"/>
            <a:ext cx="8229600" cy="1219200"/>
          </a:xfrm>
        </p:spPr>
        <p:txBody>
          <a:bodyPr/>
          <a:lstStyle/>
          <a:p>
            <a:pPr marL="0" indent="0" algn="r">
              <a:buNone/>
            </a:pPr>
            <a:endParaRPr lang="ar-AE" dirty="0" smtClean="0"/>
          </a:p>
          <a:p>
            <a:pPr marL="0" indent="0" algn="ctr">
              <a:buNone/>
            </a:pPr>
            <a:r>
              <a:rPr lang="ar-AE" sz="3200" dirty="0" smtClean="0">
                <a:solidFill>
                  <a:schemeClr val="accent1">
                    <a:lumMod val="75000"/>
                  </a:schemeClr>
                </a:solidFill>
                <a:latin typeface="A Massir Ballpoint" pitchFamily="2" charset="-78"/>
                <a:cs typeface="A Massir Ballpoint" pitchFamily="2" charset="-78"/>
              </a:rPr>
              <a:t>تمارين من  أجل إلقاء وصوت جيد</a:t>
            </a:r>
            <a:endParaRPr lang="en-US" sz="3200" dirty="0">
              <a:solidFill>
                <a:schemeClr val="accent1">
                  <a:lumMod val="75000"/>
                </a:schemeClr>
              </a:solidFill>
              <a:latin typeface="A Massir Ballpoint" pitchFamily="2" charset="-78"/>
              <a:cs typeface="A Massir Ballpoint" pitchFamily="2" charset="-78"/>
            </a:endParaRP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 y="5105400"/>
            <a:ext cx="609600" cy="609600"/>
          </a:xfrm>
          <a:prstGeom prst="rect">
            <a:avLst/>
          </a:prstGeom>
        </p:spPr>
      </p:pic>
    </p:spTree>
    <p:extLst>
      <p:ext uri="{BB962C8B-B14F-4D97-AF65-F5344CB8AC3E}">
        <p14:creationId xmlns:p14="http://schemas.microsoft.com/office/powerpoint/2010/main" val="12986744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94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jnet.org/sites/default/files/migrated/news/body/images/Pencil-in-Mouth1%20%D9%84%D8%A7%D9%86%D8%A7%20%D8%A7%D9%84%D8%B9%D8%B7%D8%A7%D8%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4095750" cy="27051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591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AE" dirty="0" smtClean="0">
                <a:solidFill>
                  <a:schemeClr val="accent1">
                    <a:lumMod val="75000"/>
                  </a:schemeClr>
                </a:solidFill>
                <a:latin typeface="A Massir Ballpoint" pitchFamily="2" charset="-78"/>
                <a:cs typeface="A Massir Ballpoint" pitchFamily="2" charset="-78"/>
              </a:rPr>
              <a:t>كيفية حل مشكلة النفس القصير :</a:t>
            </a:r>
            <a:endParaRPr lang="en-US" dirty="0">
              <a:solidFill>
                <a:schemeClr val="accent1">
                  <a:lumMod val="75000"/>
                </a:schemeClr>
              </a:solidFill>
              <a:latin typeface="A Massir Ballpoint" pitchFamily="2" charset="-78"/>
              <a:cs typeface="A Massir Ballpoint" pitchFamily="2" charset="-78"/>
            </a:endParaRPr>
          </a:p>
        </p:txBody>
      </p:sp>
      <p:sp>
        <p:nvSpPr>
          <p:cNvPr id="3" name="Rectangle 2"/>
          <p:cNvSpPr/>
          <p:nvPr/>
        </p:nvSpPr>
        <p:spPr>
          <a:xfrm>
            <a:off x="1752600" y="1752600"/>
            <a:ext cx="6324600" cy="2308324"/>
          </a:xfrm>
          <a:prstGeom prst="rect">
            <a:avLst/>
          </a:prstGeom>
        </p:spPr>
        <p:txBody>
          <a:bodyPr wrap="square">
            <a:spAutoFit/>
          </a:bodyPr>
          <a:lstStyle/>
          <a:p>
            <a:pPr algn="r"/>
            <a:r>
              <a:rPr lang="ar-AE" sz="2400" b="0" i="0" dirty="0" smtClean="0">
                <a:solidFill>
                  <a:srgbClr val="000000"/>
                </a:solidFill>
                <a:effectLst/>
                <a:latin typeface="A Massir Ballpoint" pitchFamily="2" charset="-78"/>
                <a:cs typeface="A Massir Ballpoint" pitchFamily="2" charset="-78"/>
              </a:rPr>
              <a:t>النفس له دور كبير في نجاح آداء المذيع، حيث من الضروري الحفاظ على نفس طويل وعميق والذي يخدم عملنا بشكل أساسي، أساسي جداً ليس فقط لمخارج الحروف بل للأداء الجيد حيث تكون بعض الجمل بحاجة لنفس طويل وإلا انتقصت من معناها، وهنا يجب أن يتم التحكم به عن طريق القراءة المسبقة للنص والتقطيع الصحيح للجمل، وممارسة رياضة السباحة في أوقات الفراغ.</a:t>
            </a:r>
            <a:endParaRPr lang="en-US" sz="2400" dirty="0">
              <a:latin typeface="A Massir Ballpoint" pitchFamily="2" charset="-78"/>
              <a:cs typeface="A Massir Ballpoint" pitchFamily="2" charset="-78"/>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81200" y="4419600"/>
            <a:ext cx="609600" cy="609600"/>
          </a:xfrm>
          <a:prstGeom prst="rect">
            <a:avLst/>
          </a:prstGeom>
        </p:spPr>
      </p:pic>
    </p:spTree>
    <p:extLst>
      <p:ext uri="{BB962C8B-B14F-4D97-AF65-F5344CB8AC3E}">
        <p14:creationId xmlns:p14="http://schemas.microsoft.com/office/powerpoint/2010/main" val="4486534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84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7982" y="304800"/>
            <a:ext cx="7467600" cy="808038"/>
          </a:xfrm>
        </p:spPr>
        <p:txBody>
          <a:bodyPr/>
          <a:lstStyle/>
          <a:p>
            <a:pPr algn="r"/>
            <a:r>
              <a:rPr lang="ar-AE" dirty="0" smtClean="0">
                <a:solidFill>
                  <a:schemeClr val="accent1">
                    <a:lumMod val="75000"/>
                  </a:schemeClr>
                </a:solidFill>
                <a:latin typeface="A Massir Ballpoint" pitchFamily="2" charset="-78"/>
                <a:cs typeface="A Massir Ballpoint" pitchFamily="2" charset="-78"/>
              </a:rPr>
              <a:t>مهارات الإلقاء الجيد</a:t>
            </a:r>
            <a:endParaRPr lang="en-US" dirty="0">
              <a:solidFill>
                <a:schemeClr val="accent1">
                  <a:lumMod val="75000"/>
                </a:schemeClr>
              </a:solidFill>
              <a:latin typeface="A Massir Ballpoint" pitchFamily="2" charset="-78"/>
              <a:cs typeface="A Massir Ballpoint" pitchFamily="2" charset="-78"/>
            </a:endParaRPr>
          </a:p>
        </p:txBody>
      </p:sp>
      <p:sp>
        <p:nvSpPr>
          <p:cNvPr id="4" name="Rectangle 3"/>
          <p:cNvSpPr/>
          <p:nvPr/>
        </p:nvSpPr>
        <p:spPr>
          <a:xfrm>
            <a:off x="1143000" y="1447800"/>
            <a:ext cx="7086600" cy="2339102"/>
          </a:xfrm>
          <a:prstGeom prst="rect">
            <a:avLst/>
          </a:prstGeom>
        </p:spPr>
        <p:txBody>
          <a:bodyPr wrap="square">
            <a:spAutoFit/>
          </a:bodyPr>
          <a:lstStyle/>
          <a:p>
            <a:pPr algn="r"/>
            <a:r>
              <a:rPr lang="ar-AE" sz="2000" dirty="0" smtClean="0">
                <a:latin typeface="A Massir Ballpoint" pitchFamily="2" charset="-78"/>
                <a:cs typeface="A Massir Ballpoint" pitchFamily="2" charset="-78"/>
              </a:rPr>
              <a:t>بيّن كوبين أنّ المتحدث البارع يجب أن يتّبع أساليب جذب انتباه الجمهور لحديثه ليكون الإلقاء جيداً، وعليه أن يستخدم العديد من العبارات الفنية ليُقرّب الصورة التي يُريدها إلى أذهان مستمعيه، وهناك أربع وسائل وأساليب تساعده على ذلك، وهي:</a:t>
            </a:r>
          </a:p>
          <a:p>
            <a:pPr algn="r"/>
            <a:r>
              <a:rPr lang="ar-AE" sz="2800" b="1" dirty="0" smtClean="0">
                <a:solidFill>
                  <a:schemeClr val="accent1">
                    <a:lumMod val="75000"/>
                  </a:schemeClr>
                </a:solidFill>
                <a:latin typeface="A Massir Ballpoint" pitchFamily="2" charset="-78"/>
                <a:cs typeface="A Massir Ballpoint" pitchFamily="2" charset="-78"/>
              </a:rPr>
              <a:t>التكرار: </a:t>
            </a:r>
            <a:r>
              <a:rPr lang="ar-AE" sz="2000" b="1" dirty="0" smtClean="0">
                <a:latin typeface="A Massir Ballpoint" pitchFamily="2" charset="-78"/>
                <a:cs typeface="A Massir Ballpoint" pitchFamily="2" charset="-78"/>
              </a:rPr>
              <a:t>يُفيد تكرار المعلومة أو العبارات التي يستخدمها المُلقي في تثبيت كلامهِ في أذهان مستمعيه؛ إلا أنّه يجب مراعاة أنّ يكون تكرارها بأسلوبٍ مختلفٍ، وبصياغةٍ جديدةٍ عن السابق، وهي وسيلةٌ قويةٌ من وسائلِ التعلّم..</a:t>
            </a:r>
          </a:p>
          <a:p>
            <a:endParaRPr lang="ar-AE" b="1" dirty="0" smtClean="0">
              <a:latin typeface="A Massir Ballpoint" pitchFamily="2" charset="-78"/>
              <a:cs typeface="A Massir Ballpoint" pitchFamily="2" charset="-78"/>
            </a:endParaRPr>
          </a:p>
        </p:txBody>
      </p:sp>
      <p:sp>
        <p:nvSpPr>
          <p:cNvPr id="5" name="Rectangle 4"/>
          <p:cNvSpPr/>
          <p:nvPr/>
        </p:nvSpPr>
        <p:spPr>
          <a:xfrm>
            <a:off x="1447800" y="3571458"/>
            <a:ext cx="6477000" cy="1631216"/>
          </a:xfrm>
          <a:prstGeom prst="rect">
            <a:avLst/>
          </a:prstGeom>
        </p:spPr>
        <p:txBody>
          <a:bodyPr wrap="square">
            <a:spAutoFit/>
          </a:bodyPr>
          <a:lstStyle/>
          <a:p>
            <a:pPr algn="r"/>
            <a:r>
              <a:rPr lang="ar-AE" sz="2800" dirty="0" smtClean="0">
                <a:solidFill>
                  <a:schemeClr val="accent1">
                    <a:lumMod val="75000"/>
                  </a:schemeClr>
                </a:solidFill>
                <a:latin typeface="A Massir Ballpoint" pitchFamily="2" charset="-78"/>
                <a:cs typeface="A Massir Ballpoint" pitchFamily="2" charset="-78"/>
              </a:rPr>
              <a:t>التعزيز: </a:t>
            </a:r>
            <a:r>
              <a:rPr lang="ar-AE" sz="2400" dirty="0" smtClean="0">
                <a:latin typeface="A Massir Ballpoint" pitchFamily="2" charset="-78"/>
                <a:cs typeface="A Massir Ballpoint" pitchFamily="2" charset="-78"/>
              </a:rPr>
              <a:t>يُستخدم أسلوب التعزيز في الحديث لتثبيت المعلومةِ لدى المستمعين، وتأتي على أشكالٍ مختلفةٍ، منها ما هو لفظي، ومنها ما هو بصري، ومن الممكن أن تُقدَّم على شكلِ صورٍ توضيحية، أو بيانات داعمة. </a:t>
            </a:r>
            <a:endParaRPr lang="ar-AE" sz="2000" dirty="0" smtClean="0">
              <a:latin typeface="A Massir Ballpoint" pitchFamily="2" charset="-78"/>
              <a:cs typeface="A Massir Ballpoint" pitchFamily="2" charset="-78"/>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 y="5251165"/>
            <a:ext cx="609600" cy="609600"/>
          </a:xfrm>
          <a:prstGeom prst="rect">
            <a:avLst/>
          </a:prstGeom>
        </p:spPr>
      </p:pic>
    </p:spTree>
    <p:extLst>
      <p:ext uri="{BB962C8B-B14F-4D97-AF65-F5344CB8AC3E}">
        <p14:creationId xmlns:p14="http://schemas.microsoft.com/office/powerpoint/2010/main" val="2650602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87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2038014"/>
            <a:ext cx="6705600" cy="1723549"/>
          </a:xfrm>
          <a:prstGeom prst="rect">
            <a:avLst/>
          </a:prstGeom>
        </p:spPr>
        <p:txBody>
          <a:bodyPr wrap="square">
            <a:spAutoFit/>
          </a:bodyPr>
          <a:lstStyle/>
          <a:p>
            <a:pPr algn="r"/>
            <a:r>
              <a:rPr lang="ar-AE" sz="2800" dirty="0" smtClean="0">
                <a:solidFill>
                  <a:schemeClr val="accent1">
                    <a:lumMod val="75000"/>
                  </a:schemeClr>
                </a:solidFill>
                <a:latin typeface="A Massir Ballpoint" pitchFamily="2" charset="-78"/>
                <a:cs typeface="A Massir Ballpoint" pitchFamily="2" charset="-78"/>
              </a:rPr>
              <a:t>التطبيق</a:t>
            </a:r>
            <a:r>
              <a:rPr lang="ar-AE" sz="2000" dirty="0" smtClean="0">
                <a:latin typeface="A Massir Ballpoint" pitchFamily="2" charset="-78"/>
                <a:cs typeface="A Massir Ballpoint" pitchFamily="2" charset="-78"/>
              </a:rPr>
              <a:t>: طريقة التطبيق قد تكون أكثر الطرق فعالية في فهم الجمهور للصورة التي يُريدها المتحدث، ويقصدها من عباراتهِ، فهي تجعل الجمهور مُشاركين مع المتحدث في الموضوع الذي يناقشهُ، فتتقرب المعاني، والصور إلى أذهانهم، وقد لا ينساها الجمهور إلى الأبد</a:t>
            </a:r>
          </a:p>
          <a:p>
            <a:endParaRPr lang="ar-AE" dirty="0" smtClean="0"/>
          </a:p>
        </p:txBody>
      </p:sp>
      <p:sp>
        <p:nvSpPr>
          <p:cNvPr id="4" name="Rectangle 3"/>
          <p:cNvSpPr/>
          <p:nvPr/>
        </p:nvSpPr>
        <p:spPr>
          <a:xfrm>
            <a:off x="1295400" y="762000"/>
            <a:ext cx="7086600" cy="1415772"/>
          </a:xfrm>
          <a:prstGeom prst="rect">
            <a:avLst/>
          </a:prstGeom>
        </p:spPr>
        <p:txBody>
          <a:bodyPr wrap="square">
            <a:spAutoFit/>
          </a:bodyPr>
          <a:lstStyle/>
          <a:p>
            <a:pPr algn="r" rtl="1"/>
            <a:r>
              <a:rPr lang="ar-AE" sz="2800" dirty="0" smtClean="0">
                <a:solidFill>
                  <a:schemeClr val="accent1">
                    <a:lumMod val="75000"/>
                  </a:schemeClr>
                </a:solidFill>
                <a:latin typeface="A Massir Ballpoint" pitchFamily="2" charset="-78"/>
                <a:cs typeface="A Massir Ballpoint" pitchFamily="2" charset="-78"/>
              </a:rPr>
              <a:t>التغذية الراجعة: </a:t>
            </a:r>
            <a:r>
              <a:rPr lang="ar-AE" sz="2000" dirty="0" smtClean="0">
                <a:latin typeface="A Massir Ballpoint" pitchFamily="2" charset="-78"/>
                <a:cs typeface="A Massir Ballpoint" pitchFamily="2" charset="-78"/>
              </a:rPr>
              <a:t>وهذه العملية تسمح للمتحدث معرفة وإدراك حقيقة فهم الجمهور للصورة التي عبّر عنها في عباراته، هل تم فهمها أم لا، أو أنّ الطريقة التي استخدمها في الحديث قد أوصلت الفكرة لهم بصورتها الصحيحة.</a:t>
            </a:r>
          </a:p>
          <a:p>
            <a:endParaRPr lang="ar-AE" dirty="0" smtClean="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3636818"/>
            <a:ext cx="3198838" cy="2133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257800" y="3394364"/>
            <a:ext cx="609600" cy="609600"/>
          </a:xfrm>
          <a:prstGeom prst="rect">
            <a:avLst/>
          </a:prstGeom>
        </p:spPr>
      </p:pic>
    </p:spTree>
    <p:extLst>
      <p:ext uri="{BB962C8B-B14F-4D97-AF65-F5344CB8AC3E}">
        <p14:creationId xmlns:p14="http://schemas.microsoft.com/office/powerpoint/2010/main" val="2328905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98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84</TotalTime>
  <Words>289</Words>
  <Application>Microsoft Office PowerPoint</Application>
  <PresentationFormat>On-screen Show (4:3)</PresentationFormat>
  <Paragraphs>11</Paragraphs>
  <Slides>6</Slides>
  <Notes>0</Notes>
  <HiddenSlides>0</HiddenSlides>
  <MMClips>4</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Oriel</vt:lpstr>
      <vt:lpstr>PowerPoint Presentation</vt:lpstr>
      <vt:lpstr>تمرين الشمعة: تمرين مفيد جداً لتطوير الأداء ويتم عن طريق وضع شمعة على مسافة شبر واحد منك والهدف أن لا تنطفئ خلال القراءة. تمرين القلم: من التمارين الرئيسية للقراءة الجيدة والتي نعمل على ضبط مخارج الحروف واتقان مصدر الأصوات أما عن الكيفية فهي بوضع قلم بشكل عرضي بين أسنانك وابدأ بالقراءة، وستلاحظ بأن مخارج الحروف ستتحسن تدريجياً مع التمرين. تمرين النفس: خذ نفساً عميقا واكتمه محاولاً الضغط عليه للأسفل قدر المستطاع، يكرر 3 مرات على الأقل وسر إتقانه هو أن تكون عملية التنفس صحيحة (الشهيق من الأنف والزفير من الفم). </vt:lpstr>
      <vt:lpstr>PowerPoint Presentation</vt:lpstr>
      <vt:lpstr>كيفية حل مشكلة النفس القصير :</vt:lpstr>
      <vt:lpstr>مهارات الإلقاء الجيد</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Me</cp:lastModifiedBy>
  <cp:revision>16</cp:revision>
  <dcterms:created xsi:type="dcterms:W3CDTF">2020-04-08T00:54:58Z</dcterms:created>
  <dcterms:modified xsi:type="dcterms:W3CDTF">2020-04-08T02:19:23Z</dcterms:modified>
</cp:coreProperties>
</file>