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E2945B0B-C8E0-4B4B-BEC6-A6026DEEFC6F}" type="datetimeFigureOut">
              <a:rPr lang="ar-EG" smtClean="0"/>
              <a:t>08/08/1441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27FFA09-5FFB-4112-89E9-4C4BC6DFC236}" type="slidenum">
              <a:rPr lang="ar-EG" smtClean="0"/>
              <a:t>‹#›</a:t>
            </a:fld>
            <a:endParaRPr lang="ar-EG"/>
          </a:p>
        </p:txBody>
      </p:sp>
    </p:spTree>
    <p:extLst>
      <p:ext uri="{BB962C8B-B14F-4D97-AF65-F5344CB8AC3E}">
        <p14:creationId xmlns:p14="http://schemas.microsoft.com/office/powerpoint/2010/main" val="52851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2945B0B-C8E0-4B4B-BEC6-A6026DEEFC6F}" type="datetimeFigureOut">
              <a:rPr lang="ar-EG" smtClean="0"/>
              <a:t>08/08/1441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27FFA09-5FFB-4112-89E9-4C4BC6DFC236}" type="slidenum">
              <a:rPr lang="ar-EG" smtClean="0"/>
              <a:t>‹#›</a:t>
            </a:fld>
            <a:endParaRPr lang="ar-EG"/>
          </a:p>
        </p:txBody>
      </p:sp>
    </p:spTree>
    <p:extLst>
      <p:ext uri="{BB962C8B-B14F-4D97-AF65-F5344CB8AC3E}">
        <p14:creationId xmlns:p14="http://schemas.microsoft.com/office/powerpoint/2010/main" val="2709106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2945B0B-C8E0-4B4B-BEC6-A6026DEEFC6F}" type="datetimeFigureOut">
              <a:rPr lang="ar-EG" smtClean="0"/>
              <a:t>08/08/1441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27FFA09-5FFB-4112-89E9-4C4BC6DFC236}" type="slidenum">
              <a:rPr lang="ar-EG" smtClean="0"/>
              <a:t>‹#›</a:t>
            </a:fld>
            <a:endParaRPr lang="ar-EG"/>
          </a:p>
        </p:txBody>
      </p:sp>
    </p:spTree>
    <p:extLst>
      <p:ext uri="{BB962C8B-B14F-4D97-AF65-F5344CB8AC3E}">
        <p14:creationId xmlns:p14="http://schemas.microsoft.com/office/powerpoint/2010/main" val="1902058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2945B0B-C8E0-4B4B-BEC6-A6026DEEFC6F}" type="datetimeFigureOut">
              <a:rPr lang="ar-EG" smtClean="0"/>
              <a:t>08/08/1441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27FFA09-5FFB-4112-89E9-4C4BC6DFC236}" type="slidenum">
              <a:rPr lang="ar-EG" smtClean="0"/>
              <a:t>‹#›</a:t>
            </a:fld>
            <a:endParaRPr lang="ar-EG"/>
          </a:p>
        </p:txBody>
      </p:sp>
    </p:spTree>
    <p:extLst>
      <p:ext uri="{BB962C8B-B14F-4D97-AF65-F5344CB8AC3E}">
        <p14:creationId xmlns:p14="http://schemas.microsoft.com/office/powerpoint/2010/main" val="160763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945B0B-C8E0-4B4B-BEC6-A6026DEEFC6F}" type="datetimeFigureOut">
              <a:rPr lang="ar-EG" smtClean="0"/>
              <a:t>08/08/1441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27FFA09-5FFB-4112-89E9-4C4BC6DFC236}" type="slidenum">
              <a:rPr lang="ar-EG" smtClean="0"/>
              <a:t>‹#›</a:t>
            </a:fld>
            <a:endParaRPr lang="ar-EG"/>
          </a:p>
        </p:txBody>
      </p:sp>
    </p:spTree>
    <p:extLst>
      <p:ext uri="{BB962C8B-B14F-4D97-AF65-F5344CB8AC3E}">
        <p14:creationId xmlns:p14="http://schemas.microsoft.com/office/powerpoint/2010/main" val="379418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E2945B0B-C8E0-4B4B-BEC6-A6026DEEFC6F}" type="datetimeFigureOut">
              <a:rPr lang="ar-EG" smtClean="0"/>
              <a:t>08/08/1441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27FFA09-5FFB-4112-89E9-4C4BC6DFC236}" type="slidenum">
              <a:rPr lang="ar-EG" smtClean="0"/>
              <a:t>‹#›</a:t>
            </a:fld>
            <a:endParaRPr lang="ar-EG"/>
          </a:p>
        </p:txBody>
      </p:sp>
    </p:spTree>
    <p:extLst>
      <p:ext uri="{BB962C8B-B14F-4D97-AF65-F5344CB8AC3E}">
        <p14:creationId xmlns:p14="http://schemas.microsoft.com/office/powerpoint/2010/main" val="3663704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E2945B0B-C8E0-4B4B-BEC6-A6026DEEFC6F}" type="datetimeFigureOut">
              <a:rPr lang="ar-EG" smtClean="0"/>
              <a:t>08/08/1441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227FFA09-5FFB-4112-89E9-4C4BC6DFC236}" type="slidenum">
              <a:rPr lang="ar-EG" smtClean="0"/>
              <a:t>‹#›</a:t>
            </a:fld>
            <a:endParaRPr lang="ar-EG"/>
          </a:p>
        </p:txBody>
      </p:sp>
    </p:spTree>
    <p:extLst>
      <p:ext uri="{BB962C8B-B14F-4D97-AF65-F5344CB8AC3E}">
        <p14:creationId xmlns:p14="http://schemas.microsoft.com/office/powerpoint/2010/main" val="1550012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E2945B0B-C8E0-4B4B-BEC6-A6026DEEFC6F}" type="datetimeFigureOut">
              <a:rPr lang="ar-EG" smtClean="0"/>
              <a:t>08/08/1441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227FFA09-5FFB-4112-89E9-4C4BC6DFC236}" type="slidenum">
              <a:rPr lang="ar-EG" smtClean="0"/>
              <a:t>‹#›</a:t>
            </a:fld>
            <a:endParaRPr lang="ar-EG"/>
          </a:p>
        </p:txBody>
      </p:sp>
    </p:spTree>
    <p:extLst>
      <p:ext uri="{BB962C8B-B14F-4D97-AF65-F5344CB8AC3E}">
        <p14:creationId xmlns:p14="http://schemas.microsoft.com/office/powerpoint/2010/main" val="490058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945B0B-C8E0-4B4B-BEC6-A6026DEEFC6F}" type="datetimeFigureOut">
              <a:rPr lang="ar-EG" smtClean="0"/>
              <a:t>08/08/1441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227FFA09-5FFB-4112-89E9-4C4BC6DFC236}" type="slidenum">
              <a:rPr lang="ar-EG" smtClean="0"/>
              <a:t>‹#›</a:t>
            </a:fld>
            <a:endParaRPr lang="ar-EG"/>
          </a:p>
        </p:txBody>
      </p:sp>
    </p:spTree>
    <p:extLst>
      <p:ext uri="{BB962C8B-B14F-4D97-AF65-F5344CB8AC3E}">
        <p14:creationId xmlns:p14="http://schemas.microsoft.com/office/powerpoint/2010/main" val="1825614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945B0B-C8E0-4B4B-BEC6-A6026DEEFC6F}" type="datetimeFigureOut">
              <a:rPr lang="ar-EG" smtClean="0"/>
              <a:t>08/08/1441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27FFA09-5FFB-4112-89E9-4C4BC6DFC236}" type="slidenum">
              <a:rPr lang="ar-EG" smtClean="0"/>
              <a:t>‹#›</a:t>
            </a:fld>
            <a:endParaRPr lang="ar-EG"/>
          </a:p>
        </p:txBody>
      </p:sp>
    </p:spTree>
    <p:extLst>
      <p:ext uri="{BB962C8B-B14F-4D97-AF65-F5344CB8AC3E}">
        <p14:creationId xmlns:p14="http://schemas.microsoft.com/office/powerpoint/2010/main" val="4167669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945B0B-C8E0-4B4B-BEC6-A6026DEEFC6F}" type="datetimeFigureOut">
              <a:rPr lang="ar-EG" smtClean="0"/>
              <a:t>08/08/1441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27FFA09-5FFB-4112-89E9-4C4BC6DFC236}" type="slidenum">
              <a:rPr lang="ar-EG" smtClean="0"/>
              <a:t>‹#›</a:t>
            </a:fld>
            <a:endParaRPr lang="ar-EG"/>
          </a:p>
        </p:txBody>
      </p:sp>
    </p:spTree>
    <p:extLst>
      <p:ext uri="{BB962C8B-B14F-4D97-AF65-F5344CB8AC3E}">
        <p14:creationId xmlns:p14="http://schemas.microsoft.com/office/powerpoint/2010/main" val="2117256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2945B0B-C8E0-4B4B-BEC6-A6026DEEFC6F}" type="datetimeFigureOut">
              <a:rPr lang="ar-EG" smtClean="0"/>
              <a:t>08/08/1441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27FFA09-5FFB-4112-89E9-4C4BC6DFC236}" type="slidenum">
              <a:rPr lang="ar-EG" smtClean="0"/>
              <a:t>‹#›</a:t>
            </a:fld>
            <a:endParaRPr lang="ar-EG"/>
          </a:p>
        </p:txBody>
      </p:sp>
    </p:spTree>
    <p:extLst>
      <p:ext uri="{BB962C8B-B14F-4D97-AF65-F5344CB8AC3E}">
        <p14:creationId xmlns:p14="http://schemas.microsoft.com/office/powerpoint/2010/main" val="1382266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t>Chapter 2</a:t>
            </a:r>
            <a:endParaRPr lang="ar-EG" sz="7200" dirty="0"/>
          </a:p>
        </p:txBody>
      </p:sp>
      <p:sp>
        <p:nvSpPr>
          <p:cNvPr id="3" name="Subtitle 2"/>
          <p:cNvSpPr>
            <a:spLocks noGrp="1"/>
          </p:cNvSpPr>
          <p:nvPr>
            <p:ph type="subTitle" idx="1"/>
          </p:nvPr>
        </p:nvSpPr>
        <p:spPr/>
        <p:txBody>
          <a:bodyPr/>
          <a:lstStyle/>
          <a:p>
            <a:endParaRPr lang="ar-EG" dirty="0"/>
          </a:p>
        </p:txBody>
      </p:sp>
    </p:spTree>
    <p:extLst>
      <p:ext uri="{BB962C8B-B14F-4D97-AF65-F5344CB8AC3E}">
        <p14:creationId xmlns:p14="http://schemas.microsoft.com/office/powerpoint/2010/main" val="38313226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normAutofit/>
          </a:bodyPr>
          <a:lstStyle/>
          <a:p>
            <a:pPr algn="justLow" rtl="0">
              <a:lnSpc>
                <a:spcPct val="150000"/>
              </a:lnSpc>
            </a:pPr>
            <a:r>
              <a:rPr lang="en-US" dirty="0"/>
              <a:t>Chief Executive Officer: In the management circle, the chief executive is the top man, next to the directors of the Board. He occupies the most sensitive post, being held responsible for all aspects of strategic management right from formulation to evaluation of strategy. </a:t>
            </a:r>
            <a:endParaRPr lang="ar-EG" dirty="0"/>
          </a:p>
        </p:txBody>
      </p:sp>
    </p:spTree>
    <p:extLst>
      <p:ext uri="{BB962C8B-B14F-4D97-AF65-F5344CB8AC3E}">
        <p14:creationId xmlns:p14="http://schemas.microsoft.com/office/powerpoint/2010/main" val="7684361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lstStyle/>
          <a:p>
            <a:pPr algn="justLow" rtl="0">
              <a:lnSpc>
                <a:spcPct val="150000"/>
              </a:lnSpc>
            </a:pPr>
            <a:r>
              <a:rPr lang="en-US" dirty="0"/>
              <a:t>He is designated in some companies as the managing director, executive director or as a general manager. Whatever the designation be, he is considered the most important strategist being responsible to play major role in strategic decision-making.</a:t>
            </a:r>
          </a:p>
          <a:p>
            <a:pPr algn="justLow" rtl="0">
              <a:lnSpc>
                <a:spcPct val="150000"/>
              </a:lnSpc>
            </a:pPr>
            <a:endParaRPr lang="ar-EG" dirty="0"/>
          </a:p>
        </p:txBody>
      </p:sp>
    </p:spTree>
    <p:extLst>
      <p:ext uri="{BB962C8B-B14F-4D97-AF65-F5344CB8AC3E}">
        <p14:creationId xmlns:p14="http://schemas.microsoft.com/office/powerpoint/2010/main" val="2187695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normAutofit fontScale="92500"/>
          </a:bodyPr>
          <a:lstStyle/>
          <a:p>
            <a:r>
              <a:rPr lang="ar-EG" dirty="0"/>
              <a:t>المدير التنفيذي:</a:t>
            </a:r>
          </a:p>
          <a:p>
            <a:pPr algn="justLow">
              <a:lnSpc>
                <a:spcPct val="150000"/>
              </a:lnSpc>
            </a:pPr>
            <a:r>
              <a:rPr lang="ar-EG" dirty="0"/>
              <a:t> هو الادارة العليا  بجانب رؤساء الاقسام و يشغل أكثر الوظائف حساسية حيث يتحمل المسؤولية عن جميع جوانب الإدارة الإستراتيجية من الصياغة إلى تقييم الإستراتيجية  وقد يعرف في بعض الشركات بانه مدير عام وبغض النظرعن التصنيف فانه يلعب دور رئيسي في صنع القرارات الاستراتيجية.</a:t>
            </a:r>
          </a:p>
        </p:txBody>
      </p:sp>
    </p:spTree>
    <p:extLst>
      <p:ext uri="{BB962C8B-B14F-4D97-AF65-F5344CB8AC3E}">
        <p14:creationId xmlns:p14="http://schemas.microsoft.com/office/powerpoint/2010/main" val="6068639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normAutofit fontScale="92500" lnSpcReduction="20000"/>
          </a:bodyPr>
          <a:lstStyle/>
          <a:p>
            <a:pPr algn="justLow" rtl="0">
              <a:lnSpc>
                <a:spcPct val="150000"/>
              </a:lnSpc>
            </a:pPr>
            <a:r>
              <a:rPr lang="en-US" dirty="0"/>
              <a:t>Senior Management starting from the chief executive to the level of functional or </a:t>
            </a:r>
            <a:r>
              <a:rPr lang="en-US" dirty="0" err="1"/>
              <a:t>profitcentre</a:t>
            </a:r>
            <a:r>
              <a:rPr lang="en-US" dirty="0"/>
              <a:t> heads, these managers are involved in various aspects of strategic management. Some of the members of the senior management act as directors on the board usually on a rotational basis. </a:t>
            </a:r>
            <a:endParaRPr lang="ar-EG" dirty="0"/>
          </a:p>
        </p:txBody>
      </p:sp>
    </p:spTree>
    <p:extLst>
      <p:ext uri="{BB962C8B-B14F-4D97-AF65-F5344CB8AC3E}">
        <p14:creationId xmlns:p14="http://schemas.microsoft.com/office/powerpoint/2010/main" val="3539418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normAutofit fontScale="92500" lnSpcReduction="20000"/>
          </a:bodyPr>
          <a:lstStyle/>
          <a:p>
            <a:pPr algn="justLow" rtl="0">
              <a:lnSpc>
                <a:spcPct val="150000"/>
              </a:lnSpc>
            </a:pPr>
            <a:r>
              <a:rPr lang="en-US" dirty="0"/>
              <a:t>All of them serve on different top-level committees set up by the board to look after matters of strategic importance and other policy issues. Executive committees, consisting of senior managers, are responsible for implementing strategies and plans, and for a periodic evaluation of performance</a:t>
            </a:r>
            <a:endParaRPr lang="ar-EG" dirty="0"/>
          </a:p>
        </p:txBody>
      </p:sp>
    </p:spTree>
    <p:extLst>
      <p:ext uri="{BB962C8B-B14F-4D97-AF65-F5344CB8AC3E}">
        <p14:creationId xmlns:p14="http://schemas.microsoft.com/office/powerpoint/2010/main" val="537778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normAutofit lnSpcReduction="10000"/>
          </a:bodyPr>
          <a:lstStyle/>
          <a:p>
            <a:r>
              <a:rPr lang="ar-EG" dirty="0"/>
              <a:t>الإدارة العليا :</a:t>
            </a:r>
          </a:p>
          <a:p>
            <a:pPr algn="justLow"/>
            <a:r>
              <a:rPr lang="ar-EG" dirty="0"/>
              <a:t>وتكون بدءًا من المدير التنفيذي إلى رؤساء الاقسام ويشارك هؤلاء المديرون في مختلف جوانب الإدارة الإستراتيجية ومن ناحية اخرى يعمل بعض أعضاء مجلس الإدارة العليا بالتناوب و كلهم يعملون في لجان مختلفة رفيعة المستوى أنشأها المجلس لرعاية الامور ذات الأهمية الاستراتيجية وقضايا السياسة الأخرى اما اللجان التنفيذية التي تتألف من كبار مديرين العموم وتعتبر مسؤولة عن تنفيذ الاستراتيجيات والخطط  وتقييم للأداء.</a:t>
            </a:r>
          </a:p>
          <a:p>
            <a:endParaRPr lang="ar-EG" dirty="0"/>
          </a:p>
        </p:txBody>
      </p:sp>
    </p:spTree>
    <p:extLst>
      <p:ext uri="{BB962C8B-B14F-4D97-AF65-F5344CB8AC3E}">
        <p14:creationId xmlns:p14="http://schemas.microsoft.com/office/powerpoint/2010/main" val="16763558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a:xfrm>
            <a:off x="395536" y="1556792"/>
            <a:ext cx="8229600" cy="4525963"/>
          </a:xfrm>
        </p:spPr>
        <p:txBody>
          <a:bodyPr>
            <a:normAutofit/>
          </a:bodyPr>
          <a:lstStyle/>
          <a:p>
            <a:pPr algn="justLow" rtl="0">
              <a:lnSpc>
                <a:spcPct val="150000"/>
              </a:lnSpc>
            </a:pPr>
            <a:r>
              <a:rPr lang="en-US" dirty="0"/>
              <a:t>SBU level executives “SBU” stands for strategic business unit. Under this approach, the main business unit is divided into different independent units and is allowed to form their own respective strategies. </a:t>
            </a:r>
            <a:endParaRPr lang="ar-EG" dirty="0"/>
          </a:p>
        </p:txBody>
      </p:sp>
    </p:spTree>
    <p:extLst>
      <p:ext uri="{BB962C8B-B14F-4D97-AF65-F5344CB8AC3E}">
        <p14:creationId xmlns:p14="http://schemas.microsoft.com/office/powerpoint/2010/main" val="3409221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a:xfrm>
            <a:off x="467544" y="1556792"/>
            <a:ext cx="8229600" cy="4525963"/>
          </a:xfrm>
        </p:spPr>
        <p:txBody>
          <a:bodyPr>
            <a:normAutofit fontScale="92500" lnSpcReduction="20000"/>
          </a:bodyPr>
          <a:lstStyle/>
          <a:p>
            <a:pPr algn="justLow" rtl="0">
              <a:lnSpc>
                <a:spcPct val="150000"/>
              </a:lnSpc>
            </a:pPr>
            <a:r>
              <a:rPr lang="en-US" dirty="0"/>
              <a:t>In fact, the business is diversified and thus the departmental heads are supposed to act as the main strategist, keeping an eye on optimum benefit for their departments. Hence strategists i.e., the departmental heads enjoy the maximum amount of authority and responsibility within their strategic business units</a:t>
            </a:r>
          </a:p>
          <a:p>
            <a:endParaRPr lang="ar-EG" dirty="0"/>
          </a:p>
        </p:txBody>
      </p:sp>
    </p:spTree>
    <p:extLst>
      <p:ext uri="{BB962C8B-B14F-4D97-AF65-F5344CB8AC3E}">
        <p14:creationId xmlns:p14="http://schemas.microsoft.com/office/powerpoint/2010/main" val="24982153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normAutofit lnSpcReduction="10000"/>
          </a:bodyPr>
          <a:lstStyle/>
          <a:p>
            <a:r>
              <a:rPr lang="ar-EG" dirty="0"/>
              <a:t>العاملين فى وحدة الأعمال الاستراتيجية :</a:t>
            </a:r>
          </a:p>
          <a:p>
            <a:pPr algn="justLow"/>
            <a:r>
              <a:rPr lang="ar-EG" dirty="0"/>
              <a:t> "</a:t>
            </a:r>
            <a:r>
              <a:rPr lang="en-US" dirty="0"/>
              <a:t>SBU" </a:t>
            </a:r>
            <a:r>
              <a:rPr lang="ar-EG" dirty="0"/>
              <a:t>يرمز إليها وحدة الأعمال الاستراتيجية و تنقسم وحدة الأعمال الرئيسية إلى وحدات مستقلة مختلفة ويسمح لها بتشكيل استراتيجياتها الخاصة وبالتالي من المفترض أن يعمل رؤساء الإدارات كخبراء فى التخطيط الاستراتيجي مع مراعاة الفائدة المثلى لأقسامهم ومن هنا فإن القائمين  على التخطيط  الاستراتيجي من  رؤساء الإدارات يتمتعون بأقصى قدر من السلطة والمسؤولية داخل وحدات الأعمال الاستراتيجية الخاصة بهم.</a:t>
            </a:r>
          </a:p>
          <a:p>
            <a:endParaRPr lang="ar-EG" dirty="0"/>
          </a:p>
        </p:txBody>
      </p:sp>
    </p:spTree>
    <p:extLst>
      <p:ext uri="{BB962C8B-B14F-4D97-AF65-F5344CB8AC3E}">
        <p14:creationId xmlns:p14="http://schemas.microsoft.com/office/powerpoint/2010/main" val="1030994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normAutofit fontScale="92500" lnSpcReduction="20000"/>
          </a:bodyPr>
          <a:lstStyle/>
          <a:p>
            <a:pPr algn="justLow" rtl="0">
              <a:lnSpc>
                <a:spcPct val="150000"/>
              </a:lnSpc>
            </a:pPr>
            <a:r>
              <a:rPr lang="en-US" dirty="0"/>
              <a:t>Corporate-planning staff plays a supporting role in strategic management. It assists the management in all aspects of strategy formulation, implementation and evaluation. Besides this, they are responsible for the preparation and communication of strategic plans, </a:t>
            </a:r>
            <a:endParaRPr lang="ar-EG" dirty="0"/>
          </a:p>
        </p:txBody>
      </p:sp>
    </p:spTree>
    <p:extLst>
      <p:ext uri="{BB962C8B-B14F-4D97-AF65-F5344CB8AC3E}">
        <p14:creationId xmlns:p14="http://schemas.microsoft.com/office/powerpoint/2010/main" val="2456876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normAutofit/>
          </a:bodyPr>
          <a:lstStyle/>
          <a:p>
            <a:pPr algn="justLow" rtl="0"/>
            <a:r>
              <a:rPr lang="en-US" dirty="0"/>
              <a:t>A brief description of how the different strategists approach the process is outlined here. </a:t>
            </a:r>
            <a:r>
              <a:rPr lang="ar-EG" dirty="0"/>
              <a:t>ص52</a:t>
            </a:r>
          </a:p>
          <a:p>
            <a:pPr algn="justLow" rtl="0"/>
            <a:r>
              <a:rPr lang="en-US" dirty="0"/>
              <a:t>Consultants: Many organizations which do not have a corporate planning department owing to reasons like small size, infrequent requirements, financial constraints, and so on, </a:t>
            </a:r>
            <a:endParaRPr lang="en-US" dirty="0"/>
          </a:p>
        </p:txBody>
      </p:sp>
    </p:spTree>
    <p:extLst>
      <p:ext uri="{BB962C8B-B14F-4D97-AF65-F5344CB8AC3E}">
        <p14:creationId xmlns:p14="http://schemas.microsoft.com/office/powerpoint/2010/main" val="30288635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lstStyle/>
          <a:p>
            <a:pPr algn="justLow" rtl="0">
              <a:lnSpc>
                <a:spcPct val="150000"/>
              </a:lnSpc>
            </a:pPr>
            <a:r>
              <a:rPr lang="en-US" dirty="0"/>
              <a:t>and for conducting special studies and research pertaining to strategic management. It is important to note that the corporate planning department is not responsible for strategic management and usually does not initiate the process on its own</a:t>
            </a:r>
          </a:p>
          <a:p>
            <a:endParaRPr lang="ar-EG" dirty="0"/>
          </a:p>
        </p:txBody>
      </p:sp>
    </p:spTree>
    <p:extLst>
      <p:ext uri="{BB962C8B-B14F-4D97-AF65-F5344CB8AC3E}">
        <p14:creationId xmlns:p14="http://schemas.microsoft.com/office/powerpoint/2010/main" val="25139253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normAutofit fontScale="92500" lnSpcReduction="20000"/>
          </a:bodyPr>
          <a:lstStyle/>
          <a:p>
            <a:pPr algn="justLow">
              <a:lnSpc>
                <a:spcPct val="150000"/>
              </a:lnSpc>
            </a:pPr>
            <a:r>
              <a:rPr lang="ar-EG" dirty="0"/>
              <a:t>يلعب موظفو التخطيط المؤسسي دورًا داعمًا في الإدارة الإستراتيجية حيث يساعد الإدارة من جميع الجوانب فى صياغة الاستراتيجية العامة للمؤسسة وتنفيذها وتقييمها  بالإضافة إلى ذلك فهم مسؤولون عن إعداد الخطط الاستراتيجية  ، وإجراء الدراسات والبحوث الخاصة بالإدارة الاستراتيجية ومن المهم ملاحظة أن إدارة التخطيط المؤسسي ليست مسؤولة عن الإدارة الإستراتيجية.</a:t>
            </a:r>
          </a:p>
        </p:txBody>
      </p:sp>
    </p:spTree>
    <p:extLst>
      <p:ext uri="{BB962C8B-B14F-4D97-AF65-F5344CB8AC3E}">
        <p14:creationId xmlns:p14="http://schemas.microsoft.com/office/powerpoint/2010/main" val="18052896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normAutofit/>
          </a:bodyPr>
          <a:lstStyle/>
          <a:p>
            <a:pPr algn="justLow" rtl="0">
              <a:lnSpc>
                <a:spcPct val="150000"/>
              </a:lnSpc>
            </a:pPr>
            <a:r>
              <a:rPr lang="en-US" dirty="0"/>
              <a:t>Middle level managers: They are basically operational planners they may, at best, be involved as ‘sounding boards’ for departmental plans, as implementers of the decisions taken above, followers of policy guidelines, and passive </a:t>
            </a:r>
            <a:r>
              <a:rPr lang="en-US" dirty="0" smtClean="0"/>
              <a:t>t</a:t>
            </a:r>
            <a:endParaRPr lang="ar-EG" dirty="0"/>
          </a:p>
        </p:txBody>
      </p:sp>
    </p:spTree>
    <p:extLst>
      <p:ext uri="{BB962C8B-B14F-4D97-AF65-F5344CB8AC3E}">
        <p14:creationId xmlns:p14="http://schemas.microsoft.com/office/powerpoint/2010/main" val="42864414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lstStyle/>
          <a:p>
            <a:pPr algn="justLow" rtl="0">
              <a:lnSpc>
                <a:spcPct val="150000"/>
              </a:lnSpc>
            </a:pPr>
            <a:r>
              <a:rPr lang="en-US" dirty="0"/>
              <a:t>receivers of communication about functional strategic plans. As they are basically involved in the implementation of functional strategies, the middle-level mangers are rarely employed for any other purpose in strategic </a:t>
            </a:r>
            <a:r>
              <a:rPr lang="en-US" dirty="0" err="1"/>
              <a:t>managemen</a:t>
            </a:r>
            <a:endParaRPr lang="ar-EG" dirty="0"/>
          </a:p>
        </p:txBody>
      </p:sp>
    </p:spTree>
    <p:extLst>
      <p:ext uri="{BB962C8B-B14F-4D97-AF65-F5344CB8AC3E}">
        <p14:creationId xmlns:p14="http://schemas.microsoft.com/office/powerpoint/2010/main" val="17807503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lstStyle/>
          <a:p>
            <a:r>
              <a:rPr lang="ar-EG" dirty="0"/>
              <a:t>مديرين الادارة الوسطى: </a:t>
            </a:r>
          </a:p>
          <a:p>
            <a:pPr algn="justLow"/>
            <a:r>
              <a:rPr lang="ar-EG" dirty="0"/>
              <a:t>هم في الأساس القائمين على وضع الخطط الخاصة بالاقسام ومن ناحية اخرى يقوموا بتنفيذ القرارات التى قامت باتخاذها الادارة العليا  ومتابعة المبادئ التوجيهية للسياسة العامة للمؤسسة و نظرًا لأنهم يشاركون بشكل أساسي في تنفيذ الاستراتيجيات الوظيفية ، نادرًا ما يتم توظيف مديري المستوى المتوسط لأي غرض آخر في الإدارة الاستراتيجية</a:t>
            </a:r>
          </a:p>
          <a:p>
            <a:endParaRPr lang="ar-EG" dirty="0"/>
          </a:p>
        </p:txBody>
      </p:sp>
    </p:spTree>
    <p:extLst>
      <p:ext uri="{BB962C8B-B14F-4D97-AF65-F5344CB8AC3E}">
        <p14:creationId xmlns:p14="http://schemas.microsoft.com/office/powerpoint/2010/main" val="39951261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normAutofit/>
          </a:bodyPr>
          <a:lstStyle/>
          <a:p>
            <a:pPr algn="justLow" rtl="0">
              <a:lnSpc>
                <a:spcPct val="150000"/>
              </a:lnSpc>
            </a:pPr>
            <a:r>
              <a:rPr lang="en-US" dirty="0"/>
              <a:t>Executive Assistant: An executive assistant is a person who assists the chief executive in the performance of his duties in various ways. These could be : to assist the chief executive in data collection and analysis, suggesting alternatives where decisions are required, </a:t>
            </a:r>
            <a:endParaRPr lang="ar-EG" dirty="0"/>
          </a:p>
        </p:txBody>
      </p:sp>
    </p:spTree>
    <p:extLst>
      <p:ext uri="{BB962C8B-B14F-4D97-AF65-F5344CB8AC3E}">
        <p14:creationId xmlns:p14="http://schemas.microsoft.com/office/powerpoint/2010/main" val="29982056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lstStyle/>
          <a:p>
            <a:pPr algn="justLow" rtl="0">
              <a:lnSpc>
                <a:spcPct val="150000"/>
              </a:lnSpc>
            </a:pPr>
            <a:r>
              <a:rPr lang="en-US" dirty="0"/>
              <a:t>preparing briefs of various proposals, projects and reports, helping in </a:t>
            </a:r>
            <a:r>
              <a:rPr lang="en-US" dirty="0" err="1"/>
              <a:t>publicrelations</a:t>
            </a:r>
            <a:r>
              <a:rPr lang="en-US" dirty="0"/>
              <a:t> and liaison functions, coordinating activities with the internal staff and outsiders, and acting as a filter for the information coming from different sources</a:t>
            </a:r>
            <a:endParaRPr lang="ar-EG" dirty="0"/>
          </a:p>
        </p:txBody>
      </p:sp>
    </p:spTree>
    <p:extLst>
      <p:ext uri="{BB962C8B-B14F-4D97-AF65-F5344CB8AC3E}">
        <p14:creationId xmlns:p14="http://schemas.microsoft.com/office/powerpoint/2010/main" val="36551698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normAutofit lnSpcReduction="10000"/>
          </a:bodyPr>
          <a:lstStyle/>
          <a:p>
            <a:r>
              <a:rPr lang="ar-EG" dirty="0"/>
              <a:t>نائب المدير التنفيذي: </a:t>
            </a:r>
          </a:p>
          <a:p>
            <a:pPr algn="justLow"/>
            <a:r>
              <a:rPr lang="ar-EG" dirty="0"/>
              <a:t>هو الشخص الذي يساعد الرئيس التنفيذي في أداء مهامه بطرق مختلفة و يمكن أن تكون هذه المساعدة  في جمع البيانات وتحليلها  واقتراح البدائل التي تتطلب اتخاذ القرارات ، وإعداد تقارير موجزه لمختلف المقترحات والمشاريع والتقارير ، والمساعدة في العلاقات العامة ووظائف الاتصال  وتنسيق الأنشطة مع الموظفين الداخليين والخارجيين ، والعمل كمرشح للمعلومات الواردة من مصادر مختلفة.</a:t>
            </a:r>
          </a:p>
          <a:p>
            <a:endParaRPr lang="ar-EG" dirty="0"/>
          </a:p>
          <a:p>
            <a:endParaRPr lang="ar-EG" dirty="0"/>
          </a:p>
        </p:txBody>
      </p:sp>
    </p:spTree>
    <p:extLst>
      <p:ext uri="{BB962C8B-B14F-4D97-AF65-F5344CB8AC3E}">
        <p14:creationId xmlns:p14="http://schemas.microsoft.com/office/powerpoint/2010/main" val="417577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lstStyle/>
          <a:p>
            <a:pPr algn="justLow" rtl="0">
              <a:lnSpc>
                <a:spcPct val="150000"/>
              </a:lnSpc>
            </a:pPr>
            <a:r>
              <a:rPr lang="en-US" dirty="0"/>
              <a:t>take the help of external consultants in strategic management. Besides the Indian consultancy firms, such as, </a:t>
            </a:r>
            <a:r>
              <a:rPr lang="en-US" dirty="0" err="1"/>
              <a:t>A.F.Ferguson</a:t>
            </a:r>
            <a:r>
              <a:rPr lang="en-US" dirty="0"/>
              <a:t>, S.B. </a:t>
            </a:r>
            <a:r>
              <a:rPr lang="en-US" dirty="0" err="1"/>
              <a:t>Billimoria</a:t>
            </a:r>
            <a:r>
              <a:rPr lang="en-US" dirty="0"/>
              <a:t> and several others, now there are many foreign consultancy firms. They offer a variety of services.</a:t>
            </a:r>
          </a:p>
          <a:p>
            <a:pPr algn="justLow" rtl="0">
              <a:lnSpc>
                <a:spcPct val="150000"/>
              </a:lnSpc>
            </a:pPr>
            <a:endParaRPr lang="ar-EG" dirty="0"/>
          </a:p>
        </p:txBody>
      </p:sp>
    </p:spTree>
    <p:extLst>
      <p:ext uri="{BB962C8B-B14F-4D97-AF65-F5344CB8AC3E}">
        <p14:creationId xmlns:p14="http://schemas.microsoft.com/office/powerpoint/2010/main" val="2505398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normAutofit fontScale="92500" lnSpcReduction="10000"/>
          </a:bodyPr>
          <a:lstStyle/>
          <a:p>
            <a:pPr algn="justLow"/>
            <a:r>
              <a:rPr lang="ar-EG" dirty="0"/>
              <a:t>فيما يلي  عرض للتخطيط الاستراتيجي من قبل القائمين عليه كالاتى:-</a:t>
            </a:r>
          </a:p>
          <a:p>
            <a:pPr algn="justLow"/>
            <a:r>
              <a:rPr lang="ar-EG" dirty="0"/>
              <a:t>الاستشاريون: </a:t>
            </a:r>
          </a:p>
          <a:p>
            <a:pPr algn="justLow"/>
            <a:r>
              <a:rPr lang="ar-EG" dirty="0"/>
              <a:t>توجد العديد من المنظمات التي ليس لديها قسم تخطيط مؤسسي وذلك لأسباب مختلفة مثل الحجم الصغير والمتطلبات غير المتكررة والقيود المالية وما إلى ذلك وتعتمد المؤسسات فى هذه الحالة على المساعدة من المستشارين الخارجيين في الإدارة الاستراتيجية  إلى جانب الشركات الاستشارية مثل الشركات الهندية والعديد من الشركات الأخرى ، الآن هناك العديد من الشركات الاستشارية الأجنبية  يقدمون مجموعة خدمات </a:t>
            </a:r>
            <a:r>
              <a:rPr lang="ar-EG" dirty="0" smtClean="0"/>
              <a:t>متنوعة</a:t>
            </a:r>
            <a:endParaRPr lang="ar-EG" dirty="0"/>
          </a:p>
          <a:p>
            <a:endParaRPr lang="ar-EG" dirty="0"/>
          </a:p>
        </p:txBody>
      </p:sp>
    </p:spTree>
    <p:extLst>
      <p:ext uri="{BB962C8B-B14F-4D97-AF65-F5344CB8AC3E}">
        <p14:creationId xmlns:p14="http://schemas.microsoft.com/office/powerpoint/2010/main" val="1213460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normAutofit fontScale="85000" lnSpcReduction="10000"/>
          </a:bodyPr>
          <a:lstStyle/>
          <a:p>
            <a:pPr algn="justLow" rtl="0">
              <a:lnSpc>
                <a:spcPct val="150000"/>
              </a:lnSpc>
            </a:pPr>
            <a:r>
              <a:rPr lang="en-US" dirty="0"/>
              <a:t>Entrepreneurs are promoters who conceive the idea of starting a business enterprise for getting maximum returns on their investment. They are waiting for an environment change and thereby for an opportunity to exploit the situation in their best interest. Thus they start playing their role right from the promotion of the proposed venture. </a:t>
            </a:r>
            <a:endParaRPr lang="ar-EG" dirty="0"/>
          </a:p>
        </p:txBody>
      </p:sp>
    </p:spTree>
    <p:extLst>
      <p:ext uri="{BB962C8B-B14F-4D97-AF65-F5344CB8AC3E}">
        <p14:creationId xmlns:p14="http://schemas.microsoft.com/office/powerpoint/2010/main" val="15010221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normAutofit fontScale="77500" lnSpcReduction="20000"/>
          </a:bodyPr>
          <a:lstStyle/>
          <a:p>
            <a:pPr algn="l" rtl="0">
              <a:lnSpc>
                <a:spcPct val="160000"/>
              </a:lnSpc>
            </a:pPr>
            <a:r>
              <a:rPr lang="en-US" dirty="0"/>
              <a:t>So, their strategic role to make the venture a success is very conspicuous in a new business enterprise. Therefore, it is expected of an entrepreneur that he should posse's foresight, sense of responsibility, desire to work hard and dashing spirit to bear any future contingencies. According to </a:t>
            </a:r>
            <a:r>
              <a:rPr lang="en-US" dirty="0" err="1"/>
              <a:t>Drucker</a:t>
            </a:r>
            <a:r>
              <a:rPr lang="en-US" dirty="0"/>
              <a:t>, “the entrepreneur always searches for change, responds to it and exploits it as an opportunity”. </a:t>
            </a:r>
          </a:p>
          <a:p>
            <a:pPr algn="l" rtl="0"/>
            <a:endParaRPr lang="ar-EG" dirty="0"/>
          </a:p>
        </p:txBody>
      </p:sp>
    </p:spTree>
    <p:extLst>
      <p:ext uri="{BB962C8B-B14F-4D97-AF65-F5344CB8AC3E}">
        <p14:creationId xmlns:p14="http://schemas.microsoft.com/office/powerpoint/2010/main" val="2088499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normAutofit fontScale="92500" lnSpcReduction="20000"/>
          </a:bodyPr>
          <a:lstStyle/>
          <a:p>
            <a:r>
              <a:rPr lang="ar-EG" dirty="0"/>
              <a:t>رواد الأعمال :</a:t>
            </a:r>
          </a:p>
          <a:p>
            <a:pPr algn="justLow"/>
            <a:r>
              <a:rPr lang="ar-EG" dirty="0"/>
              <a:t>هم من تكون لديهم فكرة مشروع للبدء فيه والاستثمار فيها من خلال وضع تصور تجاري للحصول على أفضل عائد على استثماراتهم  ومن ناحية اخرى إنهم يعتمدون على التغيرات البيئية المحيطة  لاستغلالها في مصلحة المشروع وبالتالي يبدأون في الترويج للمشروع المقترح  لذا يكون دورهم الاستراتيجي جعل المشروع ناجحًا وواضحًا جدًا في المؤسسة و لذلك من المتوقع من رجل الأعمال أن يتنبه إلى الشعور بالمسؤولية ، والرغبة في العمل الجاد وتوقع حدوث اى حالة طوارئ مستقبلية  وبحسب دركر ، "يبحث رجل الأعمال دائمًا عن التغيير ، ويستجيب له ويستغله كفرصة". </a:t>
            </a:r>
          </a:p>
          <a:p>
            <a:endParaRPr lang="ar-EG" dirty="0"/>
          </a:p>
        </p:txBody>
      </p:sp>
    </p:spTree>
    <p:extLst>
      <p:ext uri="{BB962C8B-B14F-4D97-AF65-F5344CB8AC3E}">
        <p14:creationId xmlns:p14="http://schemas.microsoft.com/office/powerpoint/2010/main" val="1822961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normAutofit fontScale="85000" lnSpcReduction="10000"/>
          </a:bodyPr>
          <a:lstStyle/>
          <a:p>
            <a:pPr algn="justLow" rtl="0">
              <a:lnSpc>
                <a:spcPct val="150000"/>
              </a:lnSpc>
            </a:pPr>
            <a:r>
              <a:rPr lang="en-US" dirty="0"/>
              <a:t>Board of Directors is professionals elected on the Board of Directors (BOD) by the shareholders of the company as per rules and regulations of the Companies Act, 1956. They are responsible for the general administration of the organization. They are supposed to guide the top management in framing business strategies for accomplishing predetermined objectives.</a:t>
            </a:r>
            <a:endParaRPr lang="ar-EG" dirty="0"/>
          </a:p>
        </p:txBody>
      </p:sp>
    </p:spTree>
    <p:extLst>
      <p:ext uri="{BB962C8B-B14F-4D97-AF65-F5344CB8AC3E}">
        <p14:creationId xmlns:p14="http://schemas.microsoft.com/office/powerpoint/2010/main" val="3679818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2</a:t>
            </a:r>
            <a:endParaRPr lang="ar-EG" dirty="0"/>
          </a:p>
        </p:txBody>
      </p:sp>
      <p:sp>
        <p:nvSpPr>
          <p:cNvPr id="3" name="Content Placeholder 2"/>
          <p:cNvSpPr>
            <a:spLocks noGrp="1"/>
          </p:cNvSpPr>
          <p:nvPr>
            <p:ph idx="1"/>
          </p:nvPr>
        </p:nvSpPr>
        <p:spPr/>
        <p:txBody>
          <a:bodyPr/>
          <a:lstStyle/>
          <a:p>
            <a:pPr algn="justLow">
              <a:lnSpc>
                <a:spcPct val="150000"/>
              </a:lnSpc>
            </a:pPr>
            <a:r>
              <a:rPr lang="ar-EG" dirty="0"/>
              <a:t>مجلس الإدارة هو مهنيون منتخبون في مجلس الإدارة (</a:t>
            </a:r>
            <a:r>
              <a:rPr lang="en-US" dirty="0"/>
              <a:t>BOD) </a:t>
            </a:r>
            <a:r>
              <a:rPr lang="ar-EG" dirty="0"/>
              <a:t>من قبل اصحاب الاسهم فى  الشركة ووفقًا لقواعد وأنظمة قانون الشركات لعام 1956ومن ناحية اخرى هم مسؤولون عن الإدارة العامة للمنظمة ومن المفترض أن يوجهوا الإدارة العليا لصياغة استراتيجيات الأعمال لتحقيق أهداف تم التخطيط لها ومحددة مسبقًا.</a:t>
            </a:r>
          </a:p>
        </p:txBody>
      </p:sp>
    </p:spTree>
    <p:extLst>
      <p:ext uri="{BB962C8B-B14F-4D97-AF65-F5344CB8AC3E}">
        <p14:creationId xmlns:p14="http://schemas.microsoft.com/office/powerpoint/2010/main" val="29101611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FFFF00"/>
      </a:dk1>
      <a:lt1>
        <a:sysClr val="window" lastClr="000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1402</Words>
  <Application>Microsoft Office PowerPoint</Application>
  <PresentationFormat>On-screen Show (4:3)</PresentationFormat>
  <Paragraphs>62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Chapter 2</vt:lpstr>
      <vt:lpstr>Chapter 2</vt:lpstr>
      <vt:lpstr>Chapter 2</vt:lpstr>
      <vt:lpstr>Chapter 2</vt:lpstr>
      <vt:lpstr>Chapter 2</vt:lpstr>
      <vt:lpstr>Chapter 2</vt:lpstr>
      <vt:lpstr>Chapter 2</vt:lpstr>
      <vt:lpstr>Chapter 2</vt:lpstr>
      <vt:lpstr>Chapter 2</vt:lpstr>
      <vt:lpstr>Chapter 2</vt:lpstr>
      <vt:lpstr>Chapter 2</vt:lpstr>
      <vt:lpstr>Chapter 2</vt:lpstr>
      <vt:lpstr>Chapter 2</vt:lpstr>
      <vt:lpstr>Chapter 2</vt:lpstr>
      <vt:lpstr>Chapter 2</vt:lpstr>
      <vt:lpstr>Chapter 2</vt:lpstr>
      <vt:lpstr>Chapter 2</vt:lpstr>
      <vt:lpstr>Chapter 2</vt:lpstr>
      <vt:lpstr>Chapter 2</vt:lpstr>
      <vt:lpstr>Chapter 2</vt:lpstr>
      <vt:lpstr>Chapter 2</vt:lpstr>
      <vt:lpstr>Chapter 2</vt:lpstr>
      <vt:lpstr>Chapter 2</vt:lpstr>
      <vt:lpstr>Chapter 2</vt:lpstr>
      <vt:lpstr>Chapter 2</vt:lpstr>
      <vt:lpstr>Chapter 2</vt:lpstr>
      <vt:lpstr>Chapter 2</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UG</dc:creator>
  <cp:lastModifiedBy>UG</cp:lastModifiedBy>
  <cp:revision>6</cp:revision>
  <dcterms:created xsi:type="dcterms:W3CDTF">2020-04-01T10:43:39Z</dcterms:created>
  <dcterms:modified xsi:type="dcterms:W3CDTF">2020-04-01T15:09:26Z</dcterms:modified>
</cp:coreProperties>
</file>