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8" r:id="rId2"/>
    <p:sldMasterId id="2147483821" r:id="rId3"/>
    <p:sldMasterId id="2147483833" r:id="rId4"/>
    <p:sldMasterId id="2147483881" r:id="rId5"/>
    <p:sldMasterId id="2147483991" r:id="rId6"/>
    <p:sldMasterId id="2147484003" r:id="rId7"/>
  </p:sldMasterIdLst>
  <p:sldIdLst>
    <p:sldId id="330" r:id="rId8"/>
    <p:sldId id="272" r:id="rId9"/>
    <p:sldId id="307" r:id="rId10"/>
    <p:sldId id="273" r:id="rId11"/>
    <p:sldId id="309" r:id="rId12"/>
    <p:sldId id="274" r:id="rId13"/>
    <p:sldId id="310" r:id="rId14"/>
    <p:sldId id="312" r:id="rId15"/>
    <p:sldId id="276" r:id="rId16"/>
    <p:sldId id="277" r:id="rId17"/>
    <p:sldId id="337" r:id="rId18"/>
    <p:sldId id="313" r:id="rId19"/>
    <p:sldId id="338" r:id="rId20"/>
    <p:sldId id="314" r:id="rId21"/>
    <p:sldId id="339" r:id="rId22"/>
    <p:sldId id="278" r:id="rId23"/>
    <p:sldId id="279" r:id="rId24"/>
    <p:sldId id="316" r:id="rId25"/>
    <p:sldId id="315" r:id="rId26"/>
    <p:sldId id="280" r:id="rId27"/>
    <p:sldId id="317" r:id="rId28"/>
    <p:sldId id="318" r:id="rId29"/>
    <p:sldId id="281"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235" autoAdjust="0"/>
    <p:restoredTop sz="94660"/>
  </p:normalViewPr>
  <p:slideViewPr>
    <p:cSldViewPr>
      <p:cViewPr>
        <p:scale>
          <a:sx n="60" d="100"/>
          <a:sy n="60" d="100"/>
        </p:scale>
        <p:origin x="-1548" y="-27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3A6807-719E-4201-A0A1-F41BB194495C}" type="doc">
      <dgm:prSet loTypeId="urn:microsoft.com/office/officeart/2005/8/layout/vList2" loCatId="list" qsTypeId="urn:microsoft.com/office/officeart/2005/8/quickstyle/simple1" qsCatId="simple" csTypeId="urn:microsoft.com/office/officeart/2005/8/colors/accent2_3" csCatId="accent2" phldr="1"/>
      <dgm:spPr/>
      <dgm:t>
        <a:bodyPr/>
        <a:lstStyle/>
        <a:p>
          <a:pPr rtl="1"/>
          <a:endParaRPr lang="ar-EG"/>
        </a:p>
      </dgm:t>
    </dgm:pt>
    <dgm:pt modelId="{8A5450A5-827A-4FD3-B189-EE59E39FB01C}">
      <dgm:prSet/>
      <dgm:spPr>
        <a:solidFill>
          <a:srgbClr val="00B050"/>
        </a:solidFill>
      </dgm:spPr>
      <dgm:t>
        <a:bodyPr/>
        <a:lstStyle/>
        <a:p>
          <a:pPr algn="just" rtl="1"/>
          <a:r>
            <a:rPr lang="ar-SA" b="1" dirty="0" smtClean="0"/>
            <a:t>تعد طريقة المســح إحـدى طرق قياس الرأى العام . وهذه الطريقة أعــم وأشمــل مـــن طريقة الاستفتاء، ذلك لأنهــا تقــوم بقيـاس الرأى الـعـام الظاهر والرأى العام غـير الظاهر (الكــامن) بمعنى محاولة قياس الرأى العام المعبر عنه صراحة وعلانية والرأى العام الخفى الذى لا تعلن عنه جماهير الرأى العام صراحة لاعتبارات معينة كوجود حكم تسلطى أو الخوف من الجهر بهذا الرأى أو عـدم اكتمال المعلومـات الكافية عن المشكلة العامة المطروحة. </a:t>
          </a:r>
          <a:endParaRPr lang="ar-EG" dirty="0"/>
        </a:p>
      </dgm:t>
    </dgm:pt>
    <dgm:pt modelId="{5A4161C4-FCCC-486C-B5C6-FB4D92CC37B8}" type="parTrans" cxnId="{56FF030E-9A02-4F00-9111-3E9F67C263F3}">
      <dgm:prSet/>
      <dgm:spPr/>
      <dgm:t>
        <a:bodyPr/>
        <a:lstStyle/>
        <a:p>
          <a:pPr rtl="1"/>
          <a:endParaRPr lang="ar-EG"/>
        </a:p>
      </dgm:t>
    </dgm:pt>
    <dgm:pt modelId="{0A1E61A0-0A0C-46BA-8609-BF5A44DFEB7F}" type="sibTrans" cxnId="{56FF030E-9A02-4F00-9111-3E9F67C263F3}">
      <dgm:prSet/>
      <dgm:spPr/>
      <dgm:t>
        <a:bodyPr/>
        <a:lstStyle/>
        <a:p>
          <a:pPr rtl="1"/>
          <a:endParaRPr lang="ar-EG"/>
        </a:p>
      </dgm:t>
    </dgm:pt>
    <dgm:pt modelId="{3103CC93-7A3F-41FC-8A58-0F27143753DA}" type="pres">
      <dgm:prSet presAssocID="{913A6807-719E-4201-A0A1-F41BB194495C}" presName="linear" presStyleCnt="0">
        <dgm:presLayoutVars>
          <dgm:animLvl val="lvl"/>
          <dgm:resizeHandles val="exact"/>
        </dgm:presLayoutVars>
      </dgm:prSet>
      <dgm:spPr/>
      <dgm:t>
        <a:bodyPr/>
        <a:lstStyle/>
        <a:p>
          <a:pPr rtl="1"/>
          <a:endParaRPr lang="ar-EG"/>
        </a:p>
      </dgm:t>
    </dgm:pt>
    <dgm:pt modelId="{B84732EC-8292-4542-8335-3C0C12606C0D}" type="pres">
      <dgm:prSet presAssocID="{8A5450A5-827A-4FD3-B189-EE59E39FB01C}" presName="parentText" presStyleLbl="node1" presStyleIdx="0" presStyleCnt="1" custScaleY="109144">
        <dgm:presLayoutVars>
          <dgm:chMax val="0"/>
          <dgm:bulletEnabled val="1"/>
        </dgm:presLayoutVars>
      </dgm:prSet>
      <dgm:spPr/>
      <dgm:t>
        <a:bodyPr/>
        <a:lstStyle/>
        <a:p>
          <a:pPr rtl="1"/>
          <a:endParaRPr lang="ar-EG"/>
        </a:p>
      </dgm:t>
    </dgm:pt>
  </dgm:ptLst>
  <dgm:cxnLst>
    <dgm:cxn modelId="{0E345D6B-B31D-47D8-AF7A-BE23D2C125EA}" type="presOf" srcId="{8A5450A5-827A-4FD3-B189-EE59E39FB01C}" destId="{B84732EC-8292-4542-8335-3C0C12606C0D}" srcOrd="0" destOrd="0" presId="urn:microsoft.com/office/officeart/2005/8/layout/vList2"/>
    <dgm:cxn modelId="{A8CB7B73-608A-4104-B03D-0DB0A9948382}" type="presOf" srcId="{913A6807-719E-4201-A0A1-F41BB194495C}" destId="{3103CC93-7A3F-41FC-8A58-0F27143753DA}" srcOrd="0" destOrd="0" presId="urn:microsoft.com/office/officeart/2005/8/layout/vList2"/>
    <dgm:cxn modelId="{56FF030E-9A02-4F00-9111-3E9F67C263F3}" srcId="{913A6807-719E-4201-A0A1-F41BB194495C}" destId="{8A5450A5-827A-4FD3-B189-EE59E39FB01C}" srcOrd="0" destOrd="0" parTransId="{5A4161C4-FCCC-486C-B5C6-FB4D92CC37B8}" sibTransId="{0A1E61A0-0A0C-46BA-8609-BF5A44DFEB7F}"/>
    <dgm:cxn modelId="{E251F29A-DF1D-418F-81AE-5FEF9AA4B73C}" type="presParOf" srcId="{3103CC93-7A3F-41FC-8A58-0F27143753DA}" destId="{B84732EC-8292-4542-8335-3C0C12606C0D}" srcOrd="0" destOrd="0" presId="urn:microsoft.com/office/officeart/2005/8/layout/vList2"/>
  </dgm:cxnLst>
  <dgm:bg>
    <a:solidFill>
      <a:srgbClr val="FF0000"/>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C3DA13-C08C-42E5-B728-234D91F885EA}" type="doc">
      <dgm:prSet loTypeId="urn:microsoft.com/office/officeart/2005/8/layout/vList2" loCatId="list" qsTypeId="urn:microsoft.com/office/officeart/2005/8/quickstyle/simple1" qsCatId="simple" csTypeId="urn:microsoft.com/office/officeart/2005/8/colors/colorful1" csCatId="colorful"/>
      <dgm:spPr/>
      <dgm:t>
        <a:bodyPr/>
        <a:lstStyle/>
        <a:p>
          <a:pPr rtl="1"/>
          <a:endParaRPr lang="ar-EG"/>
        </a:p>
      </dgm:t>
    </dgm:pt>
    <dgm:pt modelId="{14036E68-0745-486E-9F14-773A1CE27731}">
      <dgm:prSet custT="1"/>
      <dgm:spPr/>
      <dgm:t>
        <a:bodyPr/>
        <a:lstStyle/>
        <a:p>
          <a:pPr algn="just" rtl="1"/>
          <a:r>
            <a:rPr lang="ar-SA" sz="3200" b="1" dirty="0" smtClean="0"/>
            <a:t>تجدر الإشارة إلى أن أولى جماعات استطلاع الرأى العام علـى الملاحظة قد أسـســت فى انجلترا عام 1937 وهى الجماعة المعروفة باسم </a:t>
          </a:r>
          <a:endParaRPr lang="ar-EG" sz="3200" dirty="0"/>
        </a:p>
      </dgm:t>
    </dgm:pt>
    <dgm:pt modelId="{87D24460-5A7F-4526-9321-36D610BB525E}" type="parTrans" cxnId="{FF2166A7-0C9E-4B0F-94FC-93857C053778}">
      <dgm:prSet/>
      <dgm:spPr/>
      <dgm:t>
        <a:bodyPr/>
        <a:lstStyle/>
        <a:p>
          <a:pPr rtl="1"/>
          <a:endParaRPr lang="ar-EG"/>
        </a:p>
      </dgm:t>
    </dgm:pt>
    <dgm:pt modelId="{30BB3CA2-B43A-41E5-B920-DF280BF27272}" type="sibTrans" cxnId="{FF2166A7-0C9E-4B0F-94FC-93857C053778}">
      <dgm:prSet/>
      <dgm:spPr/>
      <dgm:t>
        <a:bodyPr/>
        <a:lstStyle/>
        <a:p>
          <a:pPr rtl="1"/>
          <a:endParaRPr lang="ar-EG"/>
        </a:p>
      </dgm:t>
    </dgm:pt>
    <dgm:pt modelId="{315106C4-A115-4FE1-BAE3-AF0A8B1A7CC4}">
      <dgm:prSet custT="1"/>
      <dgm:spPr/>
      <dgm:t>
        <a:bodyPr/>
        <a:lstStyle/>
        <a:p>
          <a:pPr algn="ctr" rtl="1"/>
          <a:r>
            <a:rPr lang="ar-SA" sz="4400" b="1" dirty="0" smtClean="0"/>
            <a:t>(جماعة الملاحظـة الجماعيـة) </a:t>
          </a:r>
          <a:endParaRPr lang="ar-EG" sz="4400" dirty="0"/>
        </a:p>
      </dgm:t>
    </dgm:pt>
    <dgm:pt modelId="{511458F1-9C4E-4763-A85A-AAF7DD5F9DD7}" type="parTrans" cxnId="{77EB7F59-235D-413C-9F77-D0C436C3B5C3}">
      <dgm:prSet/>
      <dgm:spPr/>
      <dgm:t>
        <a:bodyPr/>
        <a:lstStyle/>
        <a:p>
          <a:pPr rtl="1"/>
          <a:endParaRPr lang="ar-EG"/>
        </a:p>
      </dgm:t>
    </dgm:pt>
    <dgm:pt modelId="{32D8324A-8C2A-4537-8BF7-ABB7756C7601}" type="sibTrans" cxnId="{77EB7F59-235D-413C-9F77-D0C436C3B5C3}">
      <dgm:prSet/>
      <dgm:spPr/>
      <dgm:t>
        <a:bodyPr/>
        <a:lstStyle/>
        <a:p>
          <a:pPr rtl="1"/>
          <a:endParaRPr lang="ar-EG"/>
        </a:p>
      </dgm:t>
    </dgm:pt>
    <dgm:pt modelId="{AE9FC365-1061-44FA-917E-DE7C04369289}">
      <dgm:prSet custT="1"/>
      <dgm:spPr/>
      <dgm:t>
        <a:bodyPr/>
        <a:lstStyle/>
        <a:p>
          <a:pPr algn="just" rtl="1"/>
          <a:r>
            <a:rPr lang="ar-SA" sz="4000" b="1" dirty="0" smtClean="0"/>
            <a:t>وقد اسسها  كل من  الباحثين "توم هاريسون" و"شارل مارج". </a:t>
          </a:r>
          <a:endParaRPr lang="ar-EG" sz="4000" dirty="0"/>
        </a:p>
      </dgm:t>
    </dgm:pt>
    <dgm:pt modelId="{674417A2-A5A6-424E-BC8F-01EC49B488EE}" type="parTrans" cxnId="{CE49B768-6383-4241-AD55-BD7C4BF5B3B6}">
      <dgm:prSet/>
      <dgm:spPr/>
      <dgm:t>
        <a:bodyPr/>
        <a:lstStyle/>
        <a:p>
          <a:pPr rtl="1"/>
          <a:endParaRPr lang="ar-EG"/>
        </a:p>
      </dgm:t>
    </dgm:pt>
    <dgm:pt modelId="{908D5E7A-5FB5-4528-A533-9577F1AD855A}" type="sibTrans" cxnId="{CE49B768-6383-4241-AD55-BD7C4BF5B3B6}">
      <dgm:prSet/>
      <dgm:spPr/>
      <dgm:t>
        <a:bodyPr/>
        <a:lstStyle/>
        <a:p>
          <a:pPr rtl="1"/>
          <a:endParaRPr lang="ar-EG"/>
        </a:p>
      </dgm:t>
    </dgm:pt>
    <dgm:pt modelId="{BA1ECF5C-28C8-4920-B12B-C7F7DA3807F0}" type="pres">
      <dgm:prSet presAssocID="{6EC3DA13-C08C-42E5-B728-234D91F885EA}" presName="linear" presStyleCnt="0">
        <dgm:presLayoutVars>
          <dgm:animLvl val="lvl"/>
          <dgm:resizeHandles val="exact"/>
        </dgm:presLayoutVars>
      </dgm:prSet>
      <dgm:spPr/>
      <dgm:t>
        <a:bodyPr/>
        <a:lstStyle/>
        <a:p>
          <a:pPr rtl="1"/>
          <a:endParaRPr lang="ar-EG"/>
        </a:p>
      </dgm:t>
    </dgm:pt>
    <dgm:pt modelId="{56D1E2AA-61BB-493E-8C1F-11C54DB42D79}" type="pres">
      <dgm:prSet presAssocID="{14036E68-0745-486E-9F14-773A1CE27731}" presName="parentText" presStyleLbl="node1" presStyleIdx="0" presStyleCnt="3">
        <dgm:presLayoutVars>
          <dgm:chMax val="0"/>
          <dgm:bulletEnabled val="1"/>
        </dgm:presLayoutVars>
      </dgm:prSet>
      <dgm:spPr/>
      <dgm:t>
        <a:bodyPr/>
        <a:lstStyle/>
        <a:p>
          <a:pPr rtl="1"/>
          <a:endParaRPr lang="ar-EG"/>
        </a:p>
      </dgm:t>
    </dgm:pt>
    <dgm:pt modelId="{0DC29246-342E-44F6-B125-6FEFC945FBB1}" type="pres">
      <dgm:prSet presAssocID="{30BB3CA2-B43A-41E5-B920-DF280BF27272}" presName="spacer" presStyleCnt="0"/>
      <dgm:spPr/>
    </dgm:pt>
    <dgm:pt modelId="{7AD3BC0F-5D19-420C-AE6B-5F252F478BD0}" type="pres">
      <dgm:prSet presAssocID="{315106C4-A115-4FE1-BAE3-AF0A8B1A7CC4}" presName="parentText" presStyleLbl="node1" presStyleIdx="1" presStyleCnt="3">
        <dgm:presLayoutVars>
          <dgm:chMax val="0"/>
          <dgm:bulletEnabled val="1"/>
        </dgm:presLayoutVars>
      </dgm:prSet>
      <dgm:spPr/>
      <dgm:t>
        <a:bodyPr/>
        <a:lstStyle/>
        <a:p>
          <a:pPr rtl="1"/>
          <a:endParaRPr lang="ar-EG"/>
        </a:p>
      </dgm:t>
    </dgm:pt>
    <dgm:pt modelId="{EE477221-327F-469F-BF09-E036894C8920}" type="pres">
      <dgm:prSet presAssocID="{32D8324A-8C2A-4537-8BF7-ABB7756C7601}" presName="spacer" presStyleCnt="0"/>
      <dgm:spPr/>
    </dgm:pt>
    <dgm:pt modelId="{08C19558-E5E4-4930-934E-593C1A56902F}" type="pres">
      <dgm:prSet presAssocID="{AE9FC365-1061-44FA-917E-DE7C04369289}" presName="parentText" presStyleLbl="node1" presStyleIdx="2" presStyleCnt="3">
        <dgm:presLayoutVars>
          <dgm:chMax val="0"/>
          <dgm:bulletEnabled val="1"/>
        </dgm:presLayoutVars>
      </dgm:prSet>
      <dgm:spPr/>
      <dgm:t>
        <a:bodyPr/>
        <a:lstStyle/>
        <a:p>
          <a:pPr rtl="1"/>
          <a:endParaRPr lang="ar-EG"/>
        </a:p>
      </dgm:t>
    </dgm:pt>
  </dgm:ptLst>
  <dgm:cxnLst>
    <dgm:cxn modelId="{CE49B768-6383-4241-AD55-BD7C4BF5B3B6}" srcId="{6EC3DA13-C08C-42E5-B728-234D91F885EA}" destId="{AE9FC365-1061-44FA-917E-DE7C04369289}" srcOrd="2" destOrd="0" parTransId="{674417A2-A5A6-424E-BC8F-01EC49B488EE}" sibTransId="{908D5E7A-5FB5-4528-A533-9577F1AD855A}"/>
    <dgm:cxn modelId="{BA4F57AC-1711-4E83-9FBF-A8D634BEEA65}" type="presOf" srcId="{AE9FC365-1061-44FA-917E-DE7C04369289}" destId="{08C19558-E5E4-4930-934E-593C1A56902F}" srcOrd="0" destOrd="0" presId="urn:microsoft.com/office/officeart/2005/8/layout/vList2"/>
    <dgm:cxn modelId="{918ED85E-F231-47E6-84CA-7ECAD3EC3356}" type="presOf" srcId="{14036E68-0745-486E-9F14-773A1CE27731}" destId="{56D1E2AA-61BB-493E-8C1F-11C54DB42D79}" srcOrd="0" destOrd="0" presId="urn:microsoft.com/office/officeart/2005/8/layout/vList2"/>
    <dgm:cxn modelId="{FF2166A7-0C9E-4B0F-94FC-93857C053778}" srcId="{6EC3DA13-C08C-42E5-B728-234D91F885EA}" destId="{14036E68-0745-486E-9F14-773A1CE27731}" srcOrd="0" destOrd="0" parTransId="{87D24460-5A7F-4526-9321-36D610BB525E}" sibTransId="{30BB3CA2-B43A-41E5-B920-DF280BF27272}"/>
    <dgm:cxn modelId="{CAFFE433-7644-48A2-B2DF-D3D555BFA13C}" type="presOf" srcId="{6EC3DA13-C08C-42E5-B728-234D91F885EA}" destId="{BA1ECF5C-28C8-4920-B12B-C7F7DA3807F0}" srcOrd="0" destOrd="0" presId="urn:microsoft.com/office/officeart/2005/8/layout/vList2"/>
    <dgm:cxn modelId="{49F1FCEC-ECA0-46AC-A064-9E88DB08C052}" type="presOf" srcId="{315106C4-A115-4FE1-BAE3-AF0A8B1A7CC4}" destId="{7AD3BC0F-5D19-420C-AE6B-5F252F478BD0}" srcOrd="0" destOrd="0" presId="urn:microsoft.com/office/officeart/2005/8/layout/vList2"/>
    <dgm:cxn modelId="{77EB7F59-235D-413C-9F77-D0C436C3B5C3}" srcId="{6EC3DA13-C08C-42E5-B728-234D91F885EA}" destId="{315106C4-A115-4FE1-BAE3-AF0A8B1A7CC4}" srcOrd="1" destOrd="0" parTransId="{511458F1-9C4E-4763-A85A-AAF7DD5F9DD7}" sibTransId="{32D8324A-8C2A-4537-8BF7-ABB7756C7601}"/>
    <dgm:cxn modelId="{AADA28F5-D0A3-46CF-A36D-E6C0303A84E0}" type="presParOf" srcId="{BA1ECF5C-28C8-4920-B12B-C7F7DA3807F0}" destId="{56D1E2AA-61BB-493E-8C1F-11C54DB42D79}" srcOrd="0" destOrd="0" presId="urn:microsoft.com/office/officeart/2005/8/layout/vList2"/>
    <dgm:cxn modelId="{0D59EF96-D4FB-439F-9B05-A0DEEDB22B7A}" type="presParOf" srcId="{BA1ECF5C-28C8-4920-B12B-C7F7DA3807F0}" destId="{0DC29246-342E-44F6-B125-6FEFC945FBB1}" srcOrd="1" destOrd="0" presId="urn:microsoft.com/office/officeart/2005/8/layout/vList2"/>
    <dgm:cxn modelId="{ED82B152-A4DB-41CC-90A6-F51A6B73E06B}" type="presParOf" srcId="{BA1ECF5C-28C8-4920-B12B-C7F7DA3807F0}" destId="{7AD3BC0F-5D19-420C-AE6B-5F252F478BD0}" srcOrd="2" destOrd="0" presId="urn:microsoft.com/office/officeart/2005/8/layout/vList2"/>
    <dgm:cxn modelId="{A2E30B73-8CB0-4601-90B0-F590033EFE4D}" type="presParOf" srcId="{BA1ECF5C-28C8-4920-B12B-C7F7DA3807F0}" destId="{EE477221-327F-469F-BF09-E036894C8920}" srcOrd="3" destOrd="0" presId="urn:microsoft.com/office/officeart/2005/8/layout/vList2"/>
    <dgm:cxn modelId="{7F71AC6A-EBD1-477E-8800-BDCC26E162F0}" type="presParOf" srcId="{BA1ECF5C-28C8-4920-B12B-C7F7DA3807F0}" destId="{08C19558-E5E4-4930-934E-593C1A56902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732EC-8292-4542-8335-3C0C12606C0D}">
      <dsp:nvSpPr>
        <dsp:cNvPr id="0" name=""/>
        <dsp:cNvSpPr/>
      </dsp:nvSpPr>
      <dsp:spPr>
        <a:xfrm>
          <a:off x="0" y="413"/>
          <a:ext cx="8534400" cy="5363336"/>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just" defTabSz="1555750" rtl="1">
            <a:lnSpc>
              <a:spcPct val="90000"/>
            </a:lnSpc>
            <a:spcBef>
              <a:spcPct val="0"/>
            </a:spcBef>
            <a:spcAft>
              <a:spcPct val="35000"/>
            </a:spcAft>
          </a:pPr>
          <a:r>
            <a:rPr lang="ar-SA" sz="3500" b="1" kern="1200" dirty="0" smtClean="0"/>
            <a:t>تعد طريقة المســح إحـدى طرق قياس الرأى العام . وهذه الطريقة أعــم وأشمــل مـــن طريقة الاستفتاء، ذلك لأنهــا تقــوم بقيـاس الرأى الـعـام الظاهر والرأى العام غـير الظاهر (الكــامن) بمعنى محاولة قياس الرأى العام المعبر عنه صراحة وعلانية والرأى العام الخفى الذى لا تعلن عنه جماهير الرأى العام صراحة لاعتبارات معينة كوجود حكم تسلطى أو الخوف من الجهر بهذا الرأى أو عـدم اكتمال المعلومـات الكافية عن المشكلة العامة المطروحة. </a:t>
          </a:r>
          <a:endParaRPr lang="ar-EG" sz="3500" kern="1200" dirty="0"/>
        </a:p>
      </dsp:txBody>
      <dsp:txXfrm>
        <a:off x="261816" y="262229"/>
        <a:ext cx="8010768" cy="4839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1E2AA-61BB-493E-8C1F-11C54DB42D79}">
      <dsp:nvSpPr>
        <dsp:cNvPr id="0" name=""/>
        <dsp:cNvSpPr/>
      </dsp:nvSpPr>
      <dsp:spPr>
        <a:xfrm>
          <a:off x="0" y="1408"/>
          <a:ext cx="8686800" cy="133763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rtl="1">
            <a:lnSpc>
              <a:spcPct val="90000"/>
            </a:lnSpc>
            <a:spcBef>
              <a:spcPct val="0"/>
            </a:spcBef>
            <a:spcAft>
              <a:spcPct val="35000"/>
            </a:spcAft>
          </a:pPr>
          <a:r>
            <a:rPr lang="ar-SA" sz="3200" b="1" kern="1200" dirty="0" smtClean="0"/>
            <a:t>تجدر الإشارة إلى أن أولى جماعات استطلاع الرأى العام علـى الملاحظة قد أسـســت فى انجلترا عام 1937 وهى الجماعة المعروفة باسم </a:t>
          </a:r>
          <a:endParaRPr lang="ar-EG" sz="3200" kern="1200" dirty="0"/>
        </a:p>
      </dsp:txBody>
      <dsp:txXfrm>
        <a:off x="65298" y="66706"/>
        <a:ext cx="8556204" cy="1207043"/>
      </dsp:txXfrm>
    </dsp:sp>
    <dsp:sp modelId="{7AD3BC0F-5D19-420C-AE6B-5F252F478BD0}">
      <dsp:nvSpPr>
        <dsp:cNvPr id="0" name=""/>
        <dsp:cNvSpPr/>
      </dsp:nvSpPr>
      <dsp:spPr>
        <a:xfrm>
          <a:off x="0" y="1350480"/>
          <a:ext cx="8686800" cy="133763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1">
            <a:lnSpc>
              <a:spcPct val="90000"/>
            </a:lnSpc>
            <a:spcBef>
              <a:spcPct val="0"/>
            </a:spcBef>
            <a:spcAft>
              <a:spcPct val="35000"/>
            </a:spcAft>
          </a:pPr>
          <a:r>
            <a:rPr lang="ar-SA" sz="4400" b="1" kern="1200" dirty="0" smtClean="0"/>
            <a:t>(جماعة الملاحظـة الجماعيـة) </a:t>
          </a:r>
          <a:endParaRPr lang="ar-EG" sz="4400" kern="1200" dirty="0"/>
        </a:p>
      </dsp:txBody>
      <dsp:txXfrm>
        <a:off x="65298" y="1415778"/>
        <a:ext cx="8556204" cy="1207043"/>
      </dsp:txXfrm>
    </dsp:sp>
    <dsp:sp modelId="{08C19558-E5E4-4930-934E-593C1A56902F}">
      <dsp:nvSpPr>
        <dsp:cNvPr id="0" name=""/>
        <dsp:cNvSpPr/>
      </dsp:nvSpPr>
      <dsp:spPr>
        <a:xfrm>
          <a:off x="0" y="2699552"/>
          <a:ext cx="8686800" cy="133763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just" defTabSz="1778000" rtl="1">
            <a:lnSpc>
              <a:spcPct val="90000"/>
            </a:lnSpc>
            <a:spcBef>
              <a:spcPct val="0"/>
            </a:spcBef>
            <a:spcAft>
              <a:spcPct val="35000"/>
            </a:spcAft>
          </a:pPr>
          <a:r>
            <a:rPr lang="ar-SA" sz="4000" b="1" kern="1200" dirty="0" smtClean="0"/>
            <a:t>وقد اسسها  كل من  الباحثين "توم هاريسون" و"شارل مارج". </a:t>
          </a:r>
          <a:endParaRPr lang="ar-EG" sz="4000" kern="1200" dirty="0"/>
        </a:p>
      </dsp:txBody>
      <dsp:txXfrm>
        <a:off x="65298" y="2764850"/>
        <a:ext cx="8556204" cy="12070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pPr/>
              <a:t>4/11/2020</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8022" y="770028"/>
            <a:ext cx="7787954" cy="2036067"/>
          </a:xfrm>
          <a:noFill/>
          <a:effectLst>
            <a:outerShdw blurRad="50800" dist="38100" dir="2700000" algn="tl" rotWithShape="0">
              <a:prstClr val="black">
                <a:alpha val="40000"/>
              </a:prstClr>
            </a:outerShdw>
          </a:effectLst>
        </p:spPr>
        <p:txBody>
          <a:bodyPr>
            <a:normAutofit/>
          </a:bodyPr>
          <a:lstStyle>
            <a:lvl1pPr algn="r">
              <a:defRPr sz="3600">
                <a:solidFill>
                  <a:srgbClr val="990099"/>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678023" y="2818180"/>
            <a:ext cx="7787955" cy="814427"/>
          </a:xfrm>
        </p:spPr>
        <p:txBody>
          <a:bodyPr>
            <a:normAutofit/>
          </a:bodyPr>
          <a:lstStyle>
            <a:lvl1pPr marL="0" indent="0" algn="r">
              <a:buNone/>
              <a:defRPr sz="2800" b="0" i="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374901"/>
            <a:ext cx="8246070" cy="814428"/>
          </a:xfrm>
        </p:spPr>
        <p:txBody>
          <a:bodyPr>
            <a:normAutofit/>
          </a:bodyPr>
          <a:lstStyle>
            <a:lvl1pPr algn="l">
              <a:defRPr sz="3600" baseline="0">
                <a:solidFill>
                  <a:srgbClr val="990099"/>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48966" y="1596540"/>
            <a:ext cx="8246070" cy="4886557"/>
          </a:xfrm>
        </p:spPr>
        <p:txBody>
          <a:bodyPr/>
          <a:lstStyle>
            <a:lvl1pPr algn="l">
              <a:defRPr sz="2800">
                <a:solidFill>
                  <a:schemeClr val="tx1"/>
                </a:solidFill>
              </a:defRPr>
            </a:lvl1pPr>
            <a:lvl2pPr algn="l">
              <a:defRPr>
                <a:solidFill>
                  <a:schemeClr val="tx1"/>
                </a:solidFill>
              </a:defRPr>
            </a:lvl2pPr>
            <a:lvl3pPr algn="l">
              <a:defRPr>
                <a:solidFill>
                  <a:schemeClr val="tx1"/>
                </a:solidFill>
              </a:defRPr>
            </a:lvl3pPr>
            <a:lvl4pPr algn="l">
              <a:defRPr>
                <a:solidFill>
                  <a:schemeClr val="tx1"/>
                </a:solidFill>
              </a:defRPr>
            </a:lvl4pPr>
            <a:lvl5pPr algn="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835" y="374899"/>
            <a:ext cx="6108200" cy="763525"/>
          </a:xfrm>
        </p:spPr>
        <p:txBody>
          <a:bodyPr>
            <a:normAutofit/>
          </a:bodyPr>
          <a:lstStyle>
            <a:lvl1pPr algn="l">
              <a:defRPr sz="3600">
                <a:solidFill>
                  <a:srgbClr val="990099"/>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2586835" y="1392934"/>
            <a:ext cx="6108200" cy="4885021"/>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1" y="374900"/>
            <a:ext cx="7940659" cy="814427"/>
          </a:xfrm>
        </p:spPr>
        <p:txBody>
          <a:bodyPr>
            <a:normAutofit/>
          </a:bodyPr>
          <a:lstStyle>
            <a:lvl1pPr algn="l">
              <a:defRPr sz="3600" baseline="0">
                <a:solidFill>
                  <a:srgbClr val="990099"/>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536879" y="1577497"/>
            <a:ext cx="4040188"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6879" y="2207360"/>
            <a:ext cx="4040188"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72001" y="1577497"/>
            <a:ext cx="4041775" cy="639763"/>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1" y="2207360"/>
            <a:ext cx="4041775" cy="3035059"/>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4/11/2020</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xmlns="" id="{777BABED-29D1-42AA-900D-A1AC0B4A65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18306" y="3101618"/>
            <a:ext cx="1463784" cy="70261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50921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5694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0605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17043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4646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8143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pPr/>
              <a:t>4/11/2020</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49746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32837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8786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93661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7051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0046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84021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31774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31813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1501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pPr/>
              <a:t>4/11/2020</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3120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03503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2118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81145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16630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78533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94700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3052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03849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73681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61171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4493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640654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483780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46884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76920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07921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78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7143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52505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4/11/2020</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16832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676333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68487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436881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73839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16044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6522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36404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93717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03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4/11/2020</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855428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92224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30648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8338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74104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25765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318390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792033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9787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4/11/2020</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4/11/2020</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9.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0.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D8BD707-D9CF-40AE-B4C6-C98DA3205C09}" type="datetimeFigureOut">
              <a:rPr lang="en-US" smtClean="0"/>
              <a:pPr/>
              <a:t>4/11/2020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4/11/2020</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6">
            <a:extLst>
              <a:ext uri="{FF2B5EF4-FFF2-40B4-BE49-F238E27FC236}">
                <a16:creationId xmlns:a16="http://schemas.microsoft.com/office/drawing/2014/main" xmlns="" id="{9E5E39C3-7456-45B2-95B5-911F17105670}"/>
              </a:ext>
            </a:extLst>
          </p:cNvPr>
          <p:cNvSpPr txBox="1"/>
          <p:nvPr/>
        </p:nvSpPr>
        <p:spPr>
          <a:xfrm>
            <a:off x="-9150" y="6951663"/>
            <a:ext cx="8389625" cy="523220"/>
          </a:xfrm>
          <a:prstGeom prst="rect">
            <a:avLst/>
          </a:prstGeom>
          <a:noFill/>
        </p:spPr>
        <p:txBody>
          <a:bodyPr wrap="square" rtlCol="0">
            <a:spAutoFit/>
          </a:bodyPr>
          <a:lstStyle/>
          <a:p>
            <a:r>
              <a:rPr lang="en-US" sz="1400">
                <a:solidFill>
                  <a:schemeClr val="bg1">
                    <a:lumMod val="65000"/>
                  </a:schemeClr>
                </a:solidFill>
              </a:rPr>
              <a:t>This presentation uses a free template provided by FPPT.com</a:t>
            </a:r>
          </a:p>
          <a:p>
            <a:r>
              <a:rPr lang="en-US" sz="140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4/11/2020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4/11/2020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defRPr>
      </a:lvl2pPr>
      <a:lvl3pPr algn="ctr" rtl="1" eaLnBrk="1" fontAlgn="base" hangingPunct="1">
        <a:spcBef>
          <a:spcPct val="0"/>
        </a:spcBef>
        <a:spcAft>
          <a:spcPct val="0"/>
        </a:spcAft>
        <a:defRPr sz="4400">
          <a:solidFill>
            <a:schemeClr val="tx2"/>
          </a:solidFill>
          <a:latin typeface="Arial" pitchFamily="34" charset="0"/>
        </a:defRPr>
      </a:lvl3pPr>
      <a:lvl4pPr algn="ctr" rtl="1" eaLnBrk="1" fontAlgn="base" hangingPunct="1">
        <a:spcBef>
          <a:spcPct val="0"/>
        </a:spcBef>
        <a:spcAft>
          <a:spcPct val="0"/>
        </a:spcAft>
        <a:defRPr sz="4400">
          <a:solidFill>
            <a:schemeClr val="tx2"/>
          </a:solidFill>
          <a:latin typeface="Arial" pitchFamily="34" charset="0"/>
        </a:defRPr>
      </a:lvl4pPr>
      <a:lvl5pPr algn="ctr" rtl="1" eaLnBrk="1" fontAlgn="base" hangingPunct="1">
        <a:spcBef>
          <a:spcPct val="0"/>
        </a:spcBef>
        <a:spcAft>
          <a:spcPct val="0"/>
        </a:spcAft>
        <a:defRPr sz="4400">
          <a:solidFill>
            <a:schemeClr val="tx2"/>
          </a:solidFill>
          <a:latin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defRPr>
      </a:lvl2pPr>
      <a:lvl3pPr marL="1143000" indent="-228600" algn="r" rtl="1" eaLnBrk="1" fontAlgn="base" hangingPunct="1">
        <a:spcBef>
          <a:spcPct val="20000"/>
        </a:spcBef>
        <a:spcAft>
          <a:spcPct val="0"/>
        </a:spcAft>
        <a:buChar char="•"/>
        <a:defRPr sz="2400">
          <a:solidFill>
            <a:schemeClr val="tx1"/>
          </a:solidFill>
          <a:latin typeface="+mn-lt"/>
        </a:defRPr>
      </a:lvl3pPr>
      <a:lvl4pPr marL="1600200" indent="-228600" algn="r" rtl="1" eaLnBrk="1" fontAlgn="base" hangingPunct="1">
        <a:spcBef>
          <a:spcPct val="20000"/>
        </a:spcBef>
        <a:spcAft>
          <a:spcPct val="0"/>
        </a:spcAft>
        <a:buChar char="–"/>
        <a:defRPr sz="2000">
          <a:solidFill>
            <a:schemeClr val="tx1"/>
          </a:solidFill>
          <a:latin typeface="+mn-lt"/>
        </a:defRPr>
      </a:lvl4pPr>
      <a:lvl5pPr marL="2057400" indent="-228600" algn="r" rtl="1" eaLnBrk="1" fontAlgn="base" hangingPunct="1">
        <a:spcBef>
          <a:spcPct val="20000"/>
        </a:spcBef>
        <a:spcAft>
          <a:spcPct val="0"/>
        </a:spcAft>
        <a:buChar char="»"/>
        <a:defRPr sz="2000">
          <a:solidFill>
            <a:schemeClr val="tx1"/>
          </a:solidFill>
          <a:latin typeface="+mn-lt"/>
        </a:defRPr>
      </a:lvl5pPr>
      <a:lvl6pPr marL="2514600" indent="-228600" algn="r" rtl="1" eaLnBrk="1" fontAlgn="base" hangingPunct="1">
        <a:spcBef>
          <a:spcPct val="20000"/>
        </a:spcBef>
        <a:spcAft>
          <a:spcPct val="0"/>
        </a:spcAft>
        <a:buChar char="»"/>
        <a:defRPr sz="2000">
          <a:solidFill>
            <a:schemeClr val="tx1"/>
          </a:solidFill>
          <a:latin typeface="+mn-lt"/>
        </a:defRPr>
      </a:lvl6pPr>
      <a:lvl7pPr marL="2971800" indent="-228600" algn="r" rtl="1" eaLnBrk="1" fontAlgn="base" hangingPunct="1">
        <a:spcBef>
          <a:spcPct val="20000"/>
        </a:spcBef>
        <a:spcAft>
          <a:spcPct val="0"/>
        </a:spcAft>
        <a:buChar char="»"/>
        <a:defRPr sz="2000">
          <a:solidFill>
            <a:schemeClr val="tx1"/>
          </a:solidFill>
          <a:latin typeface="+mn-lt"/>
        </a:defRPr>
      </a:lvl7pPr>
      <a:lvl8pPr marL="3429000" indent="-228600" algn="r" rtl="1" eaLnBrk="1" fontAlgn="base" hangingPunct="1">
        <a:spcBef>
          <a:spcPct val="20000"/>
        </a:spcBef>
        <a:spcAft>
          <a:spcPct val="0"/>
        </a:spcAft>
        <a:buChar char="»"/>
        <a:defRPr sz="2000">
          <a:solidFill>
            <a:schemeClr val="tx1"/>
          </a:solidFill>
          <a:latin typeface="+mn-lt"/>
        </a:defRPr>
      </a:lvl8pPr>
      <a:lvl9pPr marL="3886200" indent="-228600" algn="r" rtl="1" eaLnBrk="1" fontAlgn="base" hangingPunct="1">
        <a:spcBef>
          <a:spcPct val="20000"/>
        </a:spcBef>
        <a:spcAft>
          <a:spcPct val="0"/>
        </a:spcAft>
        <a:buChar char="»"/>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4/11/2020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4/11/2020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1D8BD707-D9CF-40AE-B4C6-C98DA3205C09}" type="datetimeFigureOut">
              <a:rPr lang="en-US" smtClean="0"/>
              <a:pPr/>
              <a:t>4/11/2020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4.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4.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58.xml"/><Relationship Id="rId7" Type="http://schemas.openxmlformats.org/officeDocument/2006/relationships/diagramColors" Target="../diagrams/colors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4.png"/><Relationship Id="rId4" Type="http://schemas.openxmlformats.org/officeDocument/2006/relationships/diagramData" Target="../diagrams/data1.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4.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4.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3.xml"/><Relationship Id="rId7" Type="http://schemas.openxmlformats.org/officeDocument/2006/relationships/diagramColors" Target="../diagrams/colors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4.png"/><Relationship Id="rId4" Type="http://schemas.openxmlformats.org/officeDocument/2006/relationships/diagramData" Target="../diagrams/data2.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محمد السيسى\Desktop\media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831" y="2114527"/>
            <a:ext cx="5040560" cy="25229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2" y="260648"/>
            <a:ext cx="5040560" cy="18307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محمد السيسى\Desktop\جامعة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833" y="4637510"/>
            <a:ext cx="5040559" cy="210385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2631937"/>
      </p:ext>
    </p:extLst>
  </p:cSld>
  <p:clrMapOvr>
    <a:masterClrMapping/>
  </p:clrMapOvr>
  <mc:AlternateContent xmlns:mc="http://schemas.openxmlformats.org/markup-compatibility/2006" xmlns:p14="http://schemas.microsoft.com/office/powerpoint/2010/main">
    <mc:Choice Requires="p14">
      <p:transition spd="slow" p14:dur="900" advClick="0" advTm="9440">
        <p14:warp dir="in"/>
      </p:transition>
    </mc:Choice>
    <mc:Fallback xmlns="">
      <p:transition spd="slow" advClick="0" advTm="9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8"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anim calcmode="lin" valueType="num">
                                      <p:cBhvr additive="base">
                                        <p:cTn id="9" dur="1500" fill="hold"/>
                                        <p:tgtEl>
                                          <p:spTgt spid="1027"/>
                                        </p:tgtEl>
                                        <p:attrNameLst>
                                          <p:attrName>ppt_x</p:attrName>
                                        </p:attrNameLst>
                                      </p:cBhvr>
                                      <p:tavLst>
                                        <p:tav tm="0">
                                          <p:val>
                                            <p:strVal val="0-#ppt_w/2"/>
                                          </p:val>
                                        </p:tav>
                                        <p:tav tm="100000">
                                          <p:val>
                                            <p:strVal val="#ppt_x"/>
                                          </p:val>
                                        </p:tav>
                                      </p:tavLst>
                                    </p:anim>
                                    <p:anim calcmode="lin" valueType="num">
                                      <p:cBhvr additive="base">
                                        <p:cTn id="10" dur="1500" fill="hold"/>
                                        <p:tgtEl>
                                          <p:spTgt spid="102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1500" fill="hold"/>
                                        <p:tgtEl>
                                          <p:spTgt spid="1028"/>
                                        </p:tgtEl>
                                        <p:attrNameLst>
                                          <p:attrName>ppt_x</p:attrName>
                                        </p:attrNameLst>
                                      </p:cBhvr>
                                      <p:tavLst>
                                        <p:tav tm="0">
                                          <p:val>
                                            <p:strVal val="1+#ppt_w/2"/>
                                          </p:val>
                                        </p:tav>
                                        <p:tav tm="100000">
                                          <p:val>
                                            <p:strVal val="#ppt_x"/>
                                          </p:val>
                                        </p:tav>
                                      </p:tavLst>
                                    </p:anim>
                                    <p:anim calcmode="lin" valueType="num">
                                      <p:cBhvr additive="base">
                                        <p:cTn id="14" dur="1500" fill="hold"/>
                                        <p:tgtEl>
                                          <p:spTgt spid="1028"/>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500" fill="hold"/>
                                        <p:tgtEl>
                                          <p:spTgt spid="1026"/>
                                        </p:tgtEl>
                                        <p:attrNameLst>
                                          <p:attrName>ppt_w</p:attrName>
                                        </p:attrNameLst>
                                      </p:cBhvr>
                                      <p:tavLst>
                                        <p:tav tm="0">
                                          <p:val>
                                            <p:fltVal val="0"/>
                                          </p:val>
                                        </p:tav>
                                        <p:tav tm="100000">
                                          <p:val>
                                            <p:strVal val="#ppt_w"/>
                                          </p:val>
                                        </p:tav>
                                      </p:tavLst>
                                    </p:anim>
                                    <p:anim calcmode="lin" valueType="num">
                                      <p:cBhvr>
                                        <p:cTn id="18" dur="1500" fill="hold"/>
                                        <p:tgtEl>
                                          <p:spTgt spid="1026"/>
                                        </p:tgtEl>
                                        <p:attrNameLst>
                                          <p:attrName>ppt_h</p:attrName>
                                        </p:attrNameLst>
                                      </p:cBhvr>
                                      <p:tavLst>
                                        <p:tav tm="0">
                                          <p:val>
                                            <p:fltVal val="0"/>
                                          </p:val>
                                        </p:tav>
                                        <p:tav tm="100000">
                                          <p:val>
                                            <p:strVal val="#ppt_h"/>
                                          </p:val>
                                        </p:tav>
                                      </p:tavLst>
                                    </p:anim>
                                    <p:animEffect transition="in" filter="fade">
                                      <p:cBhvr>
                                        <p:cTn id="19" dur="1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a:ln w="76200">
            <a:solidFill>
              <a:srgbClr val="C00000"/>
            </a:solidFill>
            <a:prstDash val="lgDash"/>
          </a:ln>
        </p:spPr>
        <p:style>
          <a:lnRef idx="2">
            <a:schemeClr val="accent4"/>
          </a:lnRef>
          <a:fillRef idx="1">
            <a:schemeClr val="lt1"/>
          </a:fillRef>
          <a:effectRef idx="0">
            <a:schemeClr val="accent4"/>
          </a:effectRef>
          <a:fontRef idx="minor">
            <a:schemeClr val="dk1"/>
          </a:fontRef>
        </p:style>
        <p:txBody>
          <a:bodyPr>
            <a:normAutofit fontScale="90000"/>
          </a:bodyPr>
          <a:lstStyle/>
          <a:p>
            <a:r>
              <a:rPr lang="en-US" b="1" dirty="0">
                <a:solidFill>
                  <a:srgbClr val="FF0000"/>
                </a:solidFill>
              </a:rPr>
              <a:t> </a:t>
            </a:r>
            <a:r>
              <a:rPr lang="ar-SA" b="1" dirty="0">
                <a:solidFill>
                  <a:srgbClr val="FF0000"/>
                </a:solidFill>
              </a:rPr>
              <a:t>ويتعين خلال المقابلة مراعاة المبادئ التالية </a:t>
            </a:r>
            <a:r>
              <a:rPr lang="ar-SA" b="1" dirty="0" smtClean="0">
                <a:solidFill>
                  <a:srgbClr val="FF0000"/>
                </a:solidFill>
              </a:rPr>
              <a:t>:</a:t>
            </a:r>
            <a:endParaRPr lang="ar-EG" dirty="0">
              <a:solidFill>
                <a:srgbClr val="FF0000"/>
              </a:solidFill>
            </a:endParaRPr>
          </a:p>
        </p:txBody>
      </p:sp>
      <p:sp>
        <p:nvSpPr>
          <p:cNvPr id="3" name="Content Placeholder 2"/>
          <p:cNvSpPr>
            <a:spLocks noGrp="1"/>
          </p:cNvSpPr>
          <p:nvPr>
            <p:ph idx="1"/>
          </p:nvPr>
        </p:nvSpPr>
        <p:spPr>
          <a:xfrm>
            <a:off x="381000" y="2286000"/>
            <a:ext cx="8382000" cy="2514600"/>
          </a:xfrm>
          <a:ln w="76200">
            <a:solidFill>
              <a:srgbClr val="1E17A9"/>
            </a:solidFill>
          </a:ln>
        </p:spPr>
        <p:style>
          <a:lnRef idx="2">
            <a:schemeClr val="accent3"/>
          </a:lnRef>
          <a:fillRef idx="1">
            <a:schemeClr val="lt1"/>
          </a:fillRef>
          <a:effectRef idx="0">
            <a:schemeClr val="accent3"/>
          </a:effectRef>
          <a:fontRef idx="minor">
            <a:schemeClr val="dk1"/>
          </a:fontRef>
        </p:style>
        <p:txBody>
          <a:bodyPr>
            <a:normAutofit/>
          </a:bodyPr>
          <a:lstStyle/>
          <a:p>
            <a:pPr marL="0" indent="0" algn="just" rtl="1">
              <a:buNone/>
            </a:pPr>
            <a:r>
              <a:rPr lang="ar-SA" sz="3400" b="1" dirty="0" smtClean="0"/>
              <a:t>1- </a:t>
            </a:r>
            <a:r>
              <a:rPr lang="ar-SA" sz="3400" b="1" dirty="0"/>
              <a:t>لابد للمقــابل فــى بدايـة المقابلـة أن يبـــذل أقصــى ما بوســعه مـن جـهـد لكســب ثقـة المستـجوب ، ومن وسائل ذلك ان يسهل المقابل حديثه بالكلام فــى أحد الموضوعات التى تهم المستجوب وتمـس حياته مسا </a:t>
            </a:r>
            <a:r>
              <a:rPr lang="ar-SA" sz="3400" b="1" dirty="0" smtClean="0"/>
              <a:t>مباشرا</a:t>
            </a:r>
            <a:endParaRPr lang="en-US" sz="3400" b="1" dirty="0"/>
          </a:p>
        </p:txBody>
      </p:sp>
      <p:pic>
        <p:nvPicPr>
          <p:cNvPr id="17410" name="Picture 2" descr="D:\علاقات عامة\خاص د.اسماء\كتاب الرأى العام\صور\1\Visitor-Managment-300x3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495800"/>
            <a:ext cx="2244725" cy="224472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4085337"/>
      </p:ext>
    </p:extLst>
  </p:cSld>
  <p:clrMapOvr>
    <a:masterClrMapping/>
  </p:clrMapOvr>
  <mc:AlternateContent xmlns:mc="http://schemas.openxmlformats.org/markup-compatibility/2006" xmlns:p14="http://schemas.microsoft.com/office/powerpoint/2010/main">
    <mc:Choice Requires="p14">
      <p:transition spd="slow" p14:dur="2000" advTm="16278">
        <p14:prism isContent="1"/>
      </p:transition>
    </mc:Choice>
    <mc:Fallback xmlns="">
      <p:transition spd="slow" advTm="162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86800" cy="4572000"/>
          </a:xfrm>
          <a:ln w="76200">
            <a:solidFill>
              <a:srgbClr val="1E17A9"/>
            </a:solidFill>
          </a:ln>
        </p:spPr>
        <p:style>
          <a:lnRef idx="2">
            <a:schemeClr val="accent6"/>
          </a:lnRef>
          <a:fillRef idx="1">
            <a:schemeClr val="lt1"/>
          </a:fillRef>
          <a:effectRef idx="0">
            <a:schemeClr val="accent6"/>
          </a:effectRef>
          <a:fontRef idx="minor">
            <a:schemeClr val="dk1"/>
          </a:fontRef>
        </p:style>
        <p:txBody>
          <a:bodyPr/>
          <a:lstStyle/>
          <a:p>
            <a:pPr algn="just"/>
            <a:r>
              <a:rPr lang="ar-SA" sz="3500" b="1" dirty="0" smtClean="0"/>
              <a:t>كما يجب عليـه أن يصغى لحديث المستجوب اذا تكلم وأن يظهر الاهتمام بما يقــول، وعلى المقـابل كذلك أى يبــدأ فى توجيه أسئلة إلى المستجوب قبل أن يحـس بأنه قد كسب ثقته بالفعل </a:t>
            </a:r>
            <a:endParaRPr lang="ar-EG" sz="3500" b="1" dirty="0" smtClean="0"/>
          </a:p>
          <a:p>
            <a:pPr algn="just"/>
            <a:r>
              <a:rPr lang="ar-SA" sz="3500" b="1" dirty="0" smtClean="0"/>
              <a:t>ولابد للمقابل أيضاً أن يكون واسع الأفق بحيث يـتـوقع أن يكون هناك تفاوت فى درجة الاستعداد للإجابــة عنـد الأفراد وفقا لطبيعة مجتمعهم ولدرجة وحجم ثقافتهم  .</a:t>
            </a:r>
            <a:endParaRPr lang="en-US" sz="3500" b="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4100302"/>
      </p:ext>
    </p:extLst>
  </p:cSld>
  <p:clrMapOvr>
    <a:masterClrMapping/>
  </p:clrMapOvr>
  <p:transition spd="slow" advTm="2809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1066800"/>
            <a:ext cx="8534400" cy="3352800"/>
          </a:xfrm>
          <a:ln w="76200">
            <a:solidFill>
              <a:srgbClr val="1E17A9"/>
            </a:solidFill>
          </a:ln>
        </p:spPr>
        <p:style>
          <a:lnRef idx="2">
            <a:schemeClr val="accent3"/>
          </a:lnRef>
          <a:fillRef idx="1">
            <a:schemeClr val="lt1"/>
          </a:fillRef>
          <a:effectRef idx="0">
            <a:schemeClr val="accent3"/>
          </a:effectRef>
          <a:fontRef idx="minor">
            <a:schemeClr val="dk1"/>
          </a:fontRef>
        </p:style>
        <p:txBody>
          <a:bodyPr/>
          <a:lstStyle/>
          <a:p>
            <a:pPr marL="0" indent="0" algn="just" rtl="1">
              <a:buNone/>
            </a:pPr>
            <a:r>
              <a:rPr lang="ar-SA" sz="3600" b="1" dirty="0"/>
              <a:t>2- على المقابــل أن يكــون على قدر عال من الفصاحـة وسعـة الأفــق بحــيـث يـلـقـى بأسئـلـته بطريقة يســهل فهمها واستيعابها مـن المستجوب وأن يوجه الأسئلة بطـريقة تشـجع المستجوب على التعبير عـن آرائه بحرية تامة وأن يدلـى ببيـانات وفـيرة متكامـلة </a:t>
            </a:r>
            <a:endParaRPr lang="en-US" sz="36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5880003"/>
      </p:ext>
    </p:extLst>
  </p:cSld>
  <p:clrMapOvr>
    <a:masterClrMapping/>
  </p:clrMapOvr>
  <mc:AlternateContent xmlns:mc="http://schemas.openxmlformats.org/markup-compatibility/2006" xmlns:p14="http://schemas.microsoft.com/office/powerpoint/2010/main">
    <mc:Choice Requires="p14">
      <p:transition spd="slow" p14:dur="2000" advTm="4428">
        <p14:prism isContent="1"/>
      </p:transition>
    </mc:Choice>
    <mc:Fallback xmlns="">
      <p:transition spd="slow" advTm="44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10600" cy="4114800"/>
          </a:xfrm>
          <a:ln w="76200">
            <a:solidFill>
              <a:srgbClr val="1E17A9"/>
            </a:solidFill>
          </a:ln>
        </p:spPr>
        <p:style>
          <a:lnRef idx="2">
            <a:schemeClr val="accent6"/>
          </a:lnRef>
          <a:fillRef idx="1">
            <a:schemeClr val="lt1"/>
          </a:fillRef>
          <a:effectRef idx="0">
            <a:schemeClr val="accent6"/>
          </a:effectRef>
          <a:fontRef idx="minor">
            <a:schemeClr val="dk1"/>
          </a:fontRef>
        </p:style>
        <p:txBody>
          <a:bodyPr/>
          <a:lstStyle/>
          <a:p>
            <a:pPr algn="just"/>
            <a:r>
              <a:rPr lang="ar-SA" sz="3400" b="1" dirty="0" smtClean="0"/>
              <a:t>ويقتضى هذا مــن المقابل أن يكون واسع الصدر، وأن يتوخى البساطة فــى أسـئلته مهما كان المستجوب مثقفا  ومهما كــان المستجوب أيضاً قليـل الحظ من التعليــم </a:t>
            </a:r>
            <a:endParaRPr lang="ar-EG" sz="3400" b="1" dirty="0" smtClean="0"/>
          </a:p>
          <a:p>
            <a:pPr algn="just"/>
            <a:endParaRPr lang="ar-EG" sz="3400" b="1" dirty="0"/>
          </a:p>
          <a:p>
            <a:pPr algn="just"/>
            <a:r>
              <a:rPr lang="ar-SA" sz="3400" b="1" dirty="0" smtClean="0"/>
              <a:t> وعلى القائم بـالبحث ألا يفترض بحال مـن الأحوال أن ارتفاع مستوى المعيشة بين الأفراد الذيـن يوجه لهم أسئلتـه لابد أن يسيـر فى خط مواز لمستوى ثقـافتـهم . </a:t>
            </a:r>
            <a:endParaRPr lang="en-US" sz="3400" b="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8878511"/>
      </p:ext>
    </p:extLst>
  </p:cSld>
  <p:clrMapOvr>
    <a:masterClrMapping/>
  </p:clrMapOvr>
  <mc:AlternateContent xmlns:mc="http://schemas.openxmlformats.org/markup-compatibility/2006" xmlns:p14="http://schemas.microsoft.com/office/powerpoint/2010/main">
    <mc:Choice Requires="p14">
      <p:transition spd="slow" p14:dur="1600" advTm="18374">
        <p14:prism dir="r" isContent="1"/>
      </p:transition>
    </mc:Choice>
    <mc:Fallback xmlns="">
      <p:transition spd="slow" advTm="18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382000" cy="3276600"/>
          </a:xfrm>
          <a:ln w="76200">
            <a:solidFill>
              <a:srgbClr val="1E17A9"/>
            </a:solidFill>
          </a:ln>
        </p:spPr>
        <p:style>
          <a:lnRef idx="2">
            <a:schemeClr val="accent4"/>
          </a:lnRef>
          <a:fillRef idx="1">
            <a:schemeClr val="lt1"/>
          </a:fillRef>
          <a:effectRef idx="0">
            <a:schemeClr val="accent4"/>
          </a:effectRef>
          <a:fontRef idx="minor">
            <a:schemeClr val="dk1"/>
          </a:fontRef>
        </p:style>
        <p:txBody>
          <a:bodyPr/>
          <a:lstStyle/>
          <a:p>
            <a:pPr algn="just" rtl="1"/>
            <a:r>
              <a:rPr lang="ar-SA" sz="3600" b="1" dirty="0"/>
              <a:t>3- يجب أن يتجنب المقـابـل الأسئــلة التــى تكــون الإجابــة عليـها مقتضبـــة </a:t>
            </a:r>
            <a:r>
              <a:rPr lang="ar-SA" sz="3600" b="1" dirty="0" smtClean="0">
                <a:solidFill>
                  <a:srgbClr val="FF0000"/>
                </a:solidFill>
              </a:rPr>
              <a:t>(بنعــم </a:t>
            </a:r>
            <a:r>
              <a:rPr lang="ar-EG" sz="3600" b="1" dirty="0" smtClean="0">
                <a:solidFill>
                  <a:srgbClr val="FF0000"/>
                </a:solidFill>
              </a:rPr>
              <a:t>-</a:t>
            </a:r>
            <a:r>
              <a:rPr lang="ar-SA" sz="3600" b="1" dirty="0" smtClean="0">
                <a:solidFill>
                  <a:srgbClr val="FF0000"/>
                </a:solidFill>
              </a:rPr>
              <a:t>لا</a:t>
            </a:r>
            <a:r>
              <a:rPr lang="ar-SA" sz="3600" b="1" dirty="0">
                <a:solidFill>
                  <a:srgbClr val="FF0000"/>
                </a:solidFill>
              </a:rPr>
              <a:t>)</a:t>
            </a:r>
            <a:r>
              <a:rPr lang="ar-SA" sz="3600" b="1" dirty="0"/>
              <a:t> لان ذلـك يحــول بطبيعــة الحــال دون الاسترسـال فـى الحديث والكشف عــن الاتجاهـــات الدفينــة أوالكامنة التى تتعلــق بالموضوعات الحساسة </a:t>
            </a:r>
            <a:endParaRPr lang="ar-EG" sz="3600" b="1" dirty="0" smtClean="0"/>
          </a:p>
        </p:txBody>
      </p:sp>
      <p:pic>
        <p:nvPicPr>
          <p:cNvPr id="18434" name="Picture 2" descr="D:\علاقات عامة\خاص د.اسماء\كتاب الرأى العام\صور\1\4558_-_Yes_No_Option-512.png"/>
          <p:cNvPicPr>
            <a:picLocks noChangeAspect="1" noChangeArrowheads="1"/>
          </p:cNvPicPr>
          <p:nvPr/>
        </p:nvPicPr>
        <p:blipFill rotWithShape="1">
          <a:blip r:embed="rId4">
            <a:extLst>
              <a:ext uri="{28A0092B-C50C-407E-A947-70E740481C1C}">
                <a14:useLocalDpi xmlns:a14="http://schemas.microsoft.com/office/drawing/2010/main" val="0"/>
              </a:ext>
            </a:extLst>
          </a:blip>
          <a:srcRect t="13934" b="12463"/>
          <a:stretch/>
        </p:blipFill>
        <p:spPr bwMode="auto">
          <a:xfrm>
            <a:off x="1752600" y="4194628"/>
            <a:ext cx="5164137" cy="2510972"/>
          </a:xfrm>
          <a:prstGeom prst="rect">
            <a:avLst/>
          </a:prstGeom>
          <a:ln w="38100" cap="sq">
            <a:solidFill>
              <a:srgbClr val="1E17A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222197"/>
      </p:ext>
    </p:extLst>
  </p:cSld>
  <p:clrMapOvr>
    <a:masterClrMapping/>
  </p:clrMapOvr>
  <p:transition spd="slow" advTm="6016">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anim calcmode="lin" valueType="num">
                                      <p:cBhvr additive="base">
                                        <p:cTn id="9" dur="750" fill="hold"/>
                                        <p:tgtEl>
                                          <p:spTgt spid="18434"/>
                                        </p:tgtEl>
                                        <p:attrNameLst>
                                          <p:attrName>ppt_x</p:attrName>
                                        </p:attrNameLst>
                                      </p:cBhvr>
                                      <p:tavLst>
                                        <p:tav tm="0">
                                          <p:val>
                                            <p:strVal val="#ppt_x"/>
                                          </p:val>
                                        </p:tav>
                                        <p:tav tm="100000">
                                          <p:val>
                                            <p:strVal val="#ppt_x"/>
                                          </p:val>
                                        </p:tav>
                                      </p:tavLst>
                                    </p:anim>
                                    <p:anim calcmode="lin" valueType="num">
                                      <p:cBhvr additive="base">
                                        <p:cTn id="10" dur="75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04800" y="1295400"/>
            <a:ext cx="8534400" cy="4191000"/>
          </a:xfrm>
          <a:ln w="76200">
            <a:solidFill>
              <a:srgbClr val="1E17A9"/>
            </a:solidFill>
          </a:ln>
        </p:spPr>
        <p:style>
          <a:lnRef idx="2">
            <a:schemeClr val="accent6"/>
          </a:lnRef>
          <a:fillRef idx="1">
            <a:schemeClr val="lt1"/>
          </a:fillRef>
          <a:effectRef idx="0">
            <a:schemeClr val="accent6"/>
          </a:effectRef>
          <a:fontRef idx="minor">
            <a:schemeClr val="dk1"/>
          </a:fontRef>
        </p:style>
        <p:txBody>
          <a:bodyPr/>
          <a:lstStyle/>
          <a:p>
            <a:pPr algn="just"/>
            <a:r>
              <a:rPr lang="ar-SA" sz="3500" b="1" dirty="0" smtClean="0">
                <a:solidFill>
                  <a:srgbClr val="1E17A9"/>
                </a:solidFill>
              </a:rPr>
              <a:t>وعلى المقابل أيضاً أن يدير دفـة الحديث بذكاء ولباقـة  بحيث يضمن ألا يتفرع الحديث إلى استطرادات وجانبيــات  </a:t>
            </a:r>
            <a:endParaRPr lang="ar-EG" sz="3500" b="1" dirty="0" smtClean="0">
              <a:solidFill>
                <a:srgbClr val="1E17A9"/>
              </a:solidFill>
            </a:endParaRPr>
          </a:p>
          <a:p>
            <a:pPr algn="just"/>
            <a:r>
              <a:rPr lang="ar-SA" sz="3400" b="1" dirty="0" smtClean="0"/>
              <a:t>فإذا حدث مثل ذلك , فإن عليه أن يعيد الحديث إلى مجــراه الأصلـى بذكاء وعندما يحس أن المقابلة قـد اســتنفذت أغراضــها ، فعليه أن يتحــاشي إنهـاء المقابلة بصــورة فجائـية بـل عليـه أن يمهد لذلك بذكـاء ولطف .</a:t>
            </a:r>
            <a:endParaRPr lang="en-US" sz="3400" b="1"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07469708"/>
      </p:ext>
    </p:extLst>
  </p:cSld>
  <p:clrMapOvr>
    <a:masterClrMapping/>
  </p:clrMapOvr>
  <mc:AlternateContent xmlns:mc="http://schemas.openxmlformats.org/markup-compatibility/2006" xmlns:p14="http://schemas.microsoft.com/office/powerpoint/2010/main">
    <mc:Choice Requires="p14">
      <p:transition spd="slow" p14:dur="2000" advTm="14348">
        <p14:prism isContent="1"/>
      </p:transition>
    </mc:Choice>
    <mc:Fallback xmlns="">
      <p:transition spd="slow" advTm="143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382000" cy="5486400"/>
          </a:xfrm>
          <a:ln w="76200">
            <a:solidFill>
              <a:srgbClr val="1E17A9"/>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just" rtl="1">
              <a:buNone/>
            </a:pPr>
            <a:r>
              <a:rPr lang="ar-SA" sz="3600" b="1" dirty="0" smtClean="0"/>
              <a:t>4- </a:t>
            </a:r>
            <a:r>
              <a:rPr lang="ar-SA" sz="3600" b="1" dirty="0"/>
              <a:t>يجــب أن تأخذ المقابلة وقتها المفروض مـع تهيئـة المكــان والظروف الملائمة </a:t>
            </a:r>
            <a:r>
              <a:rPr lang="ar-SA" sz="3600" b="1" dirty="0" smtClean="0"/>
              <a:t> </a:t>
            </a:r>
            <a:endParaRPr lang="ar-EG" sz="3600" b="1" dirty="0" smtClean="0"/>
          </a:p>
          <a:p>
            <a:pPr algn="just" rtl="1">
              <a:buFont typeface="Wingdings" pitchFamily="2" charset="2"/>
              <a:buChar char="Ø"/>
            </a:pPr>
            <a:r>
              <a:rPr lang="ar-SA" sz="3400" b="1" dirty="0" smtClean="0">
                <a:solidFill>
                  <a:srgbClr val="FF0000"/>
                </a:solidFill>
              </a:rPr>
              <a:t>وأن </a:t>
            </a:r>
            <a:r>
              <a:rPr lang="ar-SA" sz="3400" b="1" dirty="0">
                <a:solidFill>
                  <a:srgbClr val="FF0000"/>
                </a:solidFill>
              </a:rPr>
              <a:t>يتقبل أية وجهـة نظر أو آراء مهمة كـانت مخالفـة لآرائه ومعتقداتـه </a:t>
            </a:r>
            <a:r>
              <a:rPr lang="ar-SA" sz="3400" b="1" dirty="0" smtClean="0">
                <a:solidFill>
                  <a:srgbClr val="FF0000"/>
                </a:solidFill>
              </a:rPr>
              <a:t> </a:t>
            </a:r>
            <a:endParaRPr lang="ar-EG" sz="3400" b="1" dirty="0" smtClean="0">
              <a:solidFill>
                <a:srgbClr val="FF0000"/>
              </a:solidFill>
            </a:endParaRPr>
          </a:p>
          <a:p>
            <a:pPr algn="just" rtl="1">
              <a:buFont typeface="Wingdings" pitchFamily="2" charset="2"/>
              <a:buChar char="Ø"/>
            </a:pPr>
            <a:r>
              <a:rPr lang="ar-SA" sz="3400" b="1" dirty="0" smtClean="0">
                <a:solidFill>
                  <a:srgbClr val="7030A0"/>
                </a:solidFill>
              </a:rPr>
              <a:t>وألا </a:t>
            </a:r>
            <a:r>
              <a:rPr lang="ar-SA" sz="3400" b="1" dirty="0">
                <a:solidFill>
                  <a:srgbClr val="7030A0"/>
                </a:solidFill>
              </a:rPr>
              <a:t>يظهر أيـة إشـــارات أو إيحاءات تكشف عن وجهة نظره </a:t>
            </a:r>
            <a:r>
              <a:rPr lang="ar-SA" sz="3400" b="1" dirty="0" smtClean="0">
                <a:solidFill>
                  <a:srgbClr val="7030A0"/>
                </a:solidFill>
              </a:rPr>
              <a:t> </a:t>
            </a:r>
            <a:endParaRPr lang="ar-EG" sz="3400" b="1" dirty="0" smtClean="0">
              <a:solidFill>
                <a:srgbClr val="7030A0"/>
              </a:solidFill>
            </a:endParaRPr>
          </a:p>
          <a:p>
            <a:pPr algn="just" rtl="1">
              <a:buFont typeface="Wingdings" pitchFamily="2" charset="2"/>
              <a:buChar char="Ø"/>
            </a:pPr>
            <a:r>
              <a:rPr lang="ar-SA" sz="3400" b="1" dirty="0" smtClean="0">
                <a:solidFill>
                  <a:srgbClr val="C00000"/>
                </a:solidFill>
              </a:rPr>
              <a:t>وأن </a:t>
            </a:r>
            <a:r>
              <a:rPr lang="ar-SA" sz="3400" b="1" dirty="0">
                <a:solidFill>
                  <a:srgbClr val="C00000"/>
                </a:solidFill>
              </a:rPr>
              <a:t>يــدرك أن بعـض الأفرد  يحبون الإدلاء بآراء تتفق مـع الآراء العامـة الشائعة حتـى لا يتهموا بالشذوذ والخروج عن المألـوف </a:t>
            </a:r>
            <a:r>
              <a:rPr lang="ar-SA" sz="3400" b="1" dirty="0" smtClean="0">
                <a:solidFill>
                  <a:srgbClr val="C00000"/>
                </a:solidFill>
              </a:rPr>
              <a:t>.</a:t>
            </a:r>
            <a:endParaRPr lang="en-US" sz="3400" b="1" dirty="0">
              <a:solidFill>
                <a:srgbClr val="C0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1600" advTm="33396">
        <p14:prism isContent="1" isInverted="1"/>
      </p:transition>
    </mc:Choice>
    <mc:Fallback xmlns="">
      <p:transition spd="slow" advTm="333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2" presetClass="entr" presetSubtype="2" fill="hold" nodeType="afterEffect">
                                  <p:stCondLst>
                                    <p:cond delay="75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additive="base">
                                        <p:cTn id="10"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2" fill="hold">
                            <p:stCondLst>
                              <p:cond delay="1251"/>
                            </p:stCondLst>
                            <p:childTnLst>
                              <p:par>
                                <p:cTn id="13" presetID="2" presetClass="entr" presetSubtype="2" fill="hold" nodeType="afterEffect">
                                  <p:stCondLst>
                                    <p:cond delay="75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7" fill="hold">
                            <p:stCondLst>
                              <p:cond delay="2501"/>
                            </p:stCondLst>
                            <p:childTnLst>
                              <p:par>
                                <p:cTn id="18" presetID="2" presetClass="entr" presetSubtype="2" fill="hold" nodeType="afterEffect">
                                  <p:stCondLst>
                                    <p:cond delay="75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686800" cy="4648200"/>
          </a:xfrm>
          <a:ln w="76200">
            <a:solidFill>
              <a:srgbClr val="00B050"/>
            </a:solidFill>
          </a:ln>
        </p:spPr>
        <p:style>
          <a:lnRef idx="2">
            <a:schemeClr val="accent5"/>
          </a:lnRef>
          <a:fillRef idx="1">
            <a:schemeClr val="lt1"/>
          </a:fillRef>
          <a:effectRef idx="0">
            <a:schemeClr val="accent5"/>
          </a:effectRef>
          <a:fontRef idx="minor">
            <a:schemeClr val="dk1"/>
          </a:fontRef>
        </p:style>
        <p:txBody>
          <a:bodyPr>
            <a:normAutofit/>
          </a:bodyPr>
          <a:lstStyle/>
          <a:p>
            <a:pPr marL="0" indent="0" algn="just" rtl="1">
              <a:buNone/>
            </a:pPr>
            <a:r>
              <a:rPr lang="ar-SA" sz="3400" b="1" dirty="0"/>
              <a:t>ه- على المقابل أن يحرص على ألا يكرر المقابلة مـع أشخاص معينين أكثر من مرتيــن فـى السنة الواحدة لأنه عندئذٍ يكـون عارفا بالاتجاهات العامـة والخاصة لهؤلاء الاشخاص , الأمر الذى يجعل العينة متحيزة </a:t>
            </a:r>
            <a:r>
              <a:rPr lang="ar-SA" sz="3400" b="1" dirty="0" smtClean="0"/>
              <a:t>.</a:t>
            </a:r>
            <a:endParaRPr lang="ar-EG" sz="3400" b="1" dirty="0" smtClean="0"/>
          </a:p>
          <a:p>
            <a:pPr marL="0" indent="0" algn="just" rtl="1">
              <a:buNone/>
            </a:pPr>
            <a:endParaRPr lang="en-US" sz="2800" b="1" dirty="0"/>
          </a:p>
          <a:p>
            <a:pPr marL="0" indent="0" algn="just" rtl="1">
              <a:buNone/>
            </a:pPr>
            <a:r>
              <a:rPr lang="ar-SA" sz="3500" b="1" dirty="0">
                <a:solidFill>
                  <a:srgbClr val="002060"/>
                </a:solidFill>
              </a:rPr>
              <a:t>6- يجب على المقابل أن يعطى المستجوب الوقـت الكافي للتفكير والإجابــة وان يكــون مدركا لحالتــه النفسية والاجتماعيــة والاقتصادية </a:t>
            </a:r>
            <a:r>
              <a:rPr lang="ar-SA" sz="3500" b="1" dirty="0" smtClean="0">
                <a:solidFill>
                  <a:srgbClr val="002060"/>
                </a:solidFill>
              </a:rPr>
              <a:t>.</a:t>
            </a:r>
            <a:endParaRPr lang="en-US" sz="3500" b="1" dirty="0">
              <a:solidFill>
                <a:srgbClr val="002060"/>
              </a:solidFill>
            </a:endParaRPr>
          </a:p>
        </p:txBody>
      </p:sp>
      <p:pic>
        <p:nvPicPr>
          <p:cNvPr id="19458" name="Picture 2" descr="D:\علاقات عامة\خاص د.اسماء\كتاب الرأى العام\صور\clock-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4776788"/>
            <a:ext cx="1776412" cy="177641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1300" advTm="16404">
        <p14:pan dir="u"/>
      </p:transition>
    </mc:Choice>
    <mc:Fallback xmlns="">
      <p:transition spd="slow" advTm="164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6" presetClass="entr" presetSubtype="21" fill="hold" nodeType="afterEffect">
                                  <p:stCondLst>
                                    <p:cond delay="1000"/>
                                  </p:stCondLst>
                                  <p:childTnLst>
                                    <p:set>
                                      <p:cBhvr>
                                        <p:cTn id="9" dur="1" fill="hold">
                                          <p:stCondLst>
                                            <p:cond delay="0"/>
                                          </p:stCondLst>
                                        </p:cTn>
                                        <p:tgtEl>
                                          <p:spTgt spid="19458"/>
                                        </p:tgtEl>
                                        <p:attrNameLst>
                                          <p:attrName>style.visibility</p:attrName>
                                        </p:attrNameLst>
                                      </p:cBhvr>
                                      <p:to>
                                        <p:strVal val="visible"/>
                                      </p:to>
                                    </p:set>
                                    <p:animEffect transition="in" filter="barn(inVertical)">
                                      <p:cBhvr>
                                        <p:cTn id="10" dur="10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79437"/>
            <a:ext cx="8534400" cy="4678363"/>
          </a:xfrm>
          <a:ln w="57150"/>
        </p:spPr>
        <p:style>
          <a:lnRef idx="2">
            <a:schemeClr val="accent4"/>
          </a:lnRef>
          <a:fillRef idx="1">
            <a:schemeClr val="lt1"/>
          </a:fillRef>
          <a:effectRef idx="0">
            <a:schemeClr val="accent4"/>
          </a:effectRef>
          <a:fontRef idx="minor">
            <a:schemeClr val="dk1"/>
          </a:fontRef>
        </p:style>
        <p:txBody>
          <a:bodyPr/>
          <a:lstStyle/>
          <a:p>
            <a:pPr algn="ctr" rtl="1">
              <a:buFont typeface="Wingdings" pitchFamily="2" charset="2"/>
              <a:buChar char="§"/>
            </a:pPr>
            <a:r>
              <a:rPr lang="ar-SA" sz="3600" b="1" dirty="0">
                <a:solidFill>
                  <a:srgbClr val="FF0000"/>
                </a:solidFill>
              </a:rPr>
              <a:t>وجدير بالذكر أن مـن أهم مميزات وسيلة المقابلة </a:t>
            </a:r>
            <a:endParaRPr lang="ar-EG" sz="3600" b="1" dirty="0" smtClean="0">
              <a:solidFill>
                <a:srgbClr val="FF0000"/>
              </a:solidFill>
            </a:endParaRPr>
          </a:p>
          <a:p>
            <a:pPr marL="0" indent="0" algn="just" rtl="1">
              <a:buNone/>
            </a:pPr>
            <a:endParaRPr lang="ar-EG" sz="2000" b="1" dirty="0" smtClean="0">
              <a:solidFill>
                <a:srgbClr val="FF0000"/>
              </a:solidFill>
            </a:endParaRPr>
          </a:p>
          <a:p>
            <a:pPr algn="just" rtl="1"/>
            <a:r>
              <a:rPr lang="ar-SA" b="1" dirty="0" smtClean="0"/>
              <a:t>أنها </a:t>
            </a:r>
            <a:r>
              <a:rPr lang="ar-SA" b="1" dirty="0"/>
              <a:t>مرنـة وتتيـح فرصـة الملاحظـة </a:t>
            </a:r>
            <a:endParaRPr lang="ar-EG" b="1" dirty="0" smtClean="0"/>
          </a:p>
          <a:p>
            <a:pPr algn="just" rtl="1"/>
            <a:r>
              <a:rPr lang="ar-SA" b="1" dirty="0" smtClean="0"/>
              <a:t> </a:t>
            </a:r>
            <a:r>
              <a:rPr lang="ar-SA" b="1" dirty="0"/>
              <a:t>السيطرة على البحـث </a:t>
            </a:r>
            <a:endParaRPr lang="ar-EG" b="1" dirty="0" smtClean="0"/>
          </a:p>
          <a:p>
            <a:pPr algn="just" rtl="1"/>
            <a:r>
              <a:rPr lang="ar-SA" b="1" dirty="0" smtClean="0"/>
              <a:t> </a:t>
            </a:r>
            <a:r>
              <a:rPr lang="ar-SA" b="1" dirty="0"/>
              <a:t>الحصول علــى إجابات أكثر دقــة </a:t>
            </a:r>
            <a:endParaRPr lang="ar-EG" b="1" dirty="0" smtClean="0"/>
          </a:p>
          <a:p>
            <a:pPr algn="just" rtl="1"/>
            <a:r>
              <a:rPr lang="ar-SA" b="1" dirty="0" smtClean="0"/>
              <a:t>كما </a:t>
            </a:r>
            <a:r>
              <a:rPr lang="ar-SA" b="1" dirty="0"/>
              <a:t>أنها تتيح التعـمــق فـى دراسة  </a:t>
            </a:r>
            <a:endParaRPr lang="ar-EG" b="1" dirty="0" smtClean="0"/>
          </a:p>
          <a:p>
            <a:pPr marL="0" indent="0" algn="just" rtl="1">
              <a:buNone/>
            </a:pPr>
            <a:r>
              <a:rPr lang="ar-EG" b="1" dirty="0" smtClean="0"/>
              <a:t>    </a:t>
            </a:r>
            <a:r>
              <a:rPr lang="ar-SA" b="1" dirty="0" smtClean="0"/>
              <a:t>بعـض </a:t>
            </a:r>
            <a:r>
              <a:rPr lang="ar-SA" b="1" dirty="0"/>
              <a:t>الحـالات الفردية وخاصة </a:t>
            </a:r>
            <a:endParaRPr lang="ar-EG" b="1" dirty="0" smtClean="0"/>
          </a:p>
          <a:p>
            <a:pPr marL="0" indent="0" algn="just" rtl="1">
              <a:buNone/>
            </a:pPr>
            <a:r>
              <a:rPr lang="ar-EG" b="1" dirty="0" smtClean="0"/>
              <a:t>     </a:t>
            </a:r>
            <a:r>
              <a:rPr lang="ar-SA" b="1" dirty="0" smtClean="0"/>
              <a:t>الأفراد </a:t>
            </a:r>
            <a:r>
              <a:rPr lang="ar-SA" b="1" dirty="0"/>
              <a:t>المهمين وقادة ال</a:t>
            </a:r>
            <a:r>
              <a:rPr lang="ar-EG" b="1" dirty="0"/>
              <a:t>ــ</a:t>
            </a:r>
            <a:r>
              <a:rPr lang="ar-SA" b="1" dirty="0" smtClean="0"/>
              <a:t>رأى</a:t>
            </a:r>
            <a:endParaRPr lang="ar-EG" dirty="0"/>
          </a:p>
        </p:txBody>
      </p:sp>
      <p:pic>
        <p:nvPicPr>
          <p:cNvPr id="20482" name="Picture 2" descr="D:\علاقات عامة\خاص د.اسماء\كتاب الرأى العام\صور\1\advant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739900"/>
            <a:ext cx="3213100" cy="32131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605768"/>
      </p:ext>
    </p:extLst>
  </p:cSld>
  <p:clrMapOvr>
    <a:masterClrMapping/>
  </p:clrMapOvr>
  <mc:AlternateContent xmlns:mc="http://schemas.openxmlformats.org/markup-compatibility/2006" xmlns:p14="http://schemas.microsoft.com/office/powerpoint/2010/main">
    <mc:Choice Requires="p14">
      <p:transition spd="slow" p14:dur="2500" advTm="14273">
        <p:checker/>
      </p:transition>
    </mc:Choice>
    <mc:Fallback xmlns="">
      <p:transition spd="slow" advTm="14273">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2" presetClass="entr" presetSubtype="4" fill="hold" nodeType="afterEffect">
                                  <p:stCondLst>
                                    <p:cond delay="500"/>
                                  </p:stCondLst>
                                  <p:childTnLst>
                                    <p:set>
                                      <p:cBhvr>
                                        <p:cTn id="9" dur="1" fill="hold">
                                          <p:stCondLst>
                                            <p:cond delay="0"/>
                                          </p:stCondLst>
                                        </p:cTn>
                                        <p:tgtEl>
                                          <p:spTgt spid="3">
                                            <p:txEl>
                                              <p:pRg st="2" end="2"/>
                                            </p:txEl>
                                          </p:spTgt>
                                        </p:tgtEl>
                                        <p:attrNameLst>
                                          <p:attrName>style.visibility</p:attrName>
                                        </p:attrNameLst>
                                      </p:cBhvr>
                                      <p:to>
                                        <p:strVal val="visible"/>
                                      </p:to>
                                    </p:set>
                                    <p:anim calcmode="lin" valueType="num">
                                      <p:cBhvr additive="base">
                                        <p:cTn id="1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2" fill="hold">
                            <p:stCondLst>
                              <p:cond delay="1001"/>
                            </p:stCondLst>
                            <p:childTnLst>
                              <p:par>
                                <p:cTn id="13" presetID="2" presetClass="entr" presetSubtype="4" fill="hold" nodeType="afterEffect">
                                  <p:stCondLst>
                                    <p:cond delay="50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7" fill="hold">
                            <p:stCondLst>
                              <p:cond delay="2001"/>
                            </p:stCondLst>
                            <p:childTnLst>
                              <p:par>
                                <p:cTn id="18" presetID="2" presetClass="entr" presetSubtype="4" fill="hold" nodeType="afterEffect">
                                  <p:stCondLst>
                                    <p:cond delay="50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additive="base">
                                        <p:cTn id="2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2" fill="hold">
                            <p:stCondLst>
                              <p:cond delay="3001"/>
                            </p:stCondLst>
                            <p:childTnLst>
                              <p:par>
                                <p:cTn id="23" presetID="2" presetClass="entr" presetSubtype="4" fill="hold" nodeType="afterEffect">
                                  <p:stCondLst>
                                    <p:cond delay="50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7" fill="hold">
                            <p:stCondLst>
                              <p:cond delay="4001"/>
                            </p:stCondLst>
                            <p:childTnLst>
                              <p:par>
                                <p:cTn id="28" presetID="2" presetClass="entr" presetSubtype="4" fill="hold" nodeType="afterEffect">
                                  <p:stCondLst>
                                    <p:cond delay="50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2" fill="hold">
                            <p:stCondLst>
                              <p:cond delay="5001"/>
                            </p:stCondLst>
                            <p:childTnLst>
                              <p:par>
                                <p:cTn id="33" presetID="2" presetClass="entr" presetSubtype="4" fill="hold" nodeType="afterEffect">
                                  <p:stCondLst>
                                    <p:cond delay="50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ln w="76200">
            <a:solidFill>
              <a:srgbClr val="1E17A9"/>
            </a:solidFill>
          </a:ln>
        </p:spPr>
        <p:style>
          <a:lnRef idx="2">
            <a:schemeClr val="accent5"/>
          </a:lnRef>
          <a:fillRef idx="1">
            <a:schemeClr val="lt1"/>
          </a:fillRef>
          <a:effectRef idx="0">
            <a:schemeClr val="accent5"/>
          </a:effectRef>
          <a:fontRef idx="minor">
            <a:schemeClr val="dk1"/>
          </a:fontRef>
        </p:style>
        <p:txBody>
          <a:bodyPr>
            <a:normAutofit/>
          </a:bodyPr>
          <a:lstStyle/>
          <a:p>
            <a:pPr algn="ctr" rtl="1"/>
            <a:r>
              <a:rPr lang="ar-SA" sz="3600" b="1" dirty="0" smtClean="0">
                <a:solidFill>
                  <a:srgbClr val="FF0000"/>
                </a:solidFill>
              </a:rPr>
              <a:t>إلا </a:t>
            </a:r>
            <a:r>
              <a:rPr lang="ar-SA" sz="3600" b="1" dirty="0">
                <a:solidFill>
                  <a:srgbClr val="FF0000"/>
                </a:solidFill>
              </a:rPr>
              <a:t>أن من أهم عيوبها </a:t>
            </a:r>
            <a:endParaRPr lang="ar-EG" sz="3600" b="1" dirty="0" smtClean="0">
              <a:solidFill>
                <a:srgbClr val="FF0000"/>
              </a:solidFill>
            </a:endParaRPr>
          </a:p>
          <a:p>
            <a:pPr marL="0" indent="0" algn="r" rtl="1">
              <a:buNone/>
            </a:pPr>
            <a:endParaRPr lang="ar-EG" sz="2400" b="1" dirty="0" smtClean="0">
              <a:solidFill>
                <a:srgbClr val="FF0000"/>
              </a:solidFill>
            </a:endParaRPr>
          </a:p>
          <a:p>
            <a:pPr algn="just" rtl="1">
              <a:buFont typeface="Wingdings" pitchFamily="2" charset="2"/>
              <a:buChar char="Ø"/>
            </a:pPr>
            <a:r>
              <a:rPr lang="ar-SA" sz="3500" b="1" dirty="0" smtClean="0"/>
              <a:t>أنها </a:t>
            </a:r>
            <a:r>
              <a:rPr lang="ar-SA" sz="3500" b="1" dirty="0"/>
              <a:t>تحتاج إلى وقـت وجـهد </a:t>
            </a:r>
            <a:r>
              <a:rPr lang="ar-SA" sz="3500" b="1" dirty="0" smtClean="0"/>
              <a:t>ومـال </a:t>
            </a:r>
            <a:endParaRPr lang="ar-EG" sz="3500" b="1" dirty="0" smtClean="0"/>
          </a:p>
          <a:p>
            <a:pPr algn="just" rtl="1">
              <a:buFont typeface="Wingdings" pitchFamily="2" charset="2"/>
              <a:buChar char="Ø"/>
            </a:pPr>
            <a:r>
              <a:rPr lang="ar-SA" sz="3500" b="1" dirty="0" smtClean="0"/>
              <a:t>ولا </a:t>
            </a:r>
            <a:r>
              <a:rPr lang="ar-SA" sz="3500" b="1" dirty="0"/>
              <a:t>تصلح إلا للقياس الضيق النطـاق </a:t>
            </a:r>
            <a:r>
              <a:rPr lang="ar-SA" sz="3500" b="1" dirty="0" smtClean="0"/>
              <a:t> </a:t>
            </a:r>
            <a:endParaRPr lang="ar-EG" sz="3500" b="1" dirty="0" smtClean="0"/>
          </a:p>
          <a:p>
            <a:pPr algn="just" rtl="1">
              <a:buFont typeface="Wingdings" pitchFamily="2" charset="2"/>
              <a:buChar char="Ø"/>
            </a:pPr>
            <a:r>
              <a:rPr lang="ar-SA" sz="3500" b="1" dirty="0" smtClean="0"/>
              <a:t>كما </a:t>
            </a:r>
            <a:r>
              <a:rPr lang="ar-SA" sz="3500" b="1" dirty="0"/>
              <a:t>أنها عرضـة للذاتيـة </a:t>
            </a:r>
            <a:endParaRPr lang="ar-EG" sz="3500" b="1" dirty="0" smtClean="0"/>
          </a:p>
          <a:p>
            <a:pPr algn="just" rtl="1">
              <a:buFont typeface="Wingdings" pitchFamily="2" charset="2"/>
              <a:buChar char="Ø"/>
            </a:pPr>
            <a:r>
              <a:rPr lang="ar-SA" sz="3500" b="1" dirty="0" smtClean="0"/>
              <a:t>وقد </a:t>
            </a:r>
            <a:r>
              <a:rPr lang="ar-SA" sz="3500" b="1" dirty="0"/>
              <a:t>يكون من الصعب مقابلة بعض افراد </a:t>
            </a:r>
            <a:r>
              <a:rPr lang="ar-SA" sz="3500" b="1" dirty="0" smtClean="0"/>
              <a:t>الجمهور</a:t>
            </a:r>
            <a:endParaRPr lang="ar-EG" sz="3500" b="1" dirty="0" smtClean="0"/>
          </a:p>
          <a:p>
            <a:pPr algn="just" rtl="1">
              <a:buFont typeface="Wingdings" pitchFamily="2" charset="2"/>
              <a:buChar char="Ø"/>
            </a:pPr>
            <a:r>
              <a:rPr lang="ar-SA" sz="3500" b="1" dirty="0" smtClean="0"/>
              <a:t> كما </a:t>
            </a:r>
            <a:r>
              <a:rPr lang="ar-SA" sz="3500" b="1" dirty="0"/>
              <a:t>قــد تسبب أيضاً بعض الصعوبات فى التحليل الإحصائى للبيانات </a:t>
            </a:r>
            <a:r>
              <a:rPr lang="ar-SA" sz="3500" b="1" dirty="0" smtClean="0"/>
              <a:t>.</a:t>
            </a:r>
            <a:endParaRPr lang="en-US" sz="3500" b="1" dirty="0"/>
          </a:p>
        </p:txBody>
      </p:sp>
      <p:pic>
        <p:nvPicPr>
          <p:cNvPr id="21506" name="Picture 2" descr="D:\علاقات عامة\خاص د.اسماء\كتاب الرأى العام\صور\1\disadvantages-of-using-html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1981200" cy="2438400"/>
          </a:xfrm>
          <a:prstGeom prst="rect">
            <a:avLst/>
          </a:prstGeom>
          <a:ln w="38100" cap="sq">
            <a:solidFill>
              <a:srgbClr val="1E17A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64834201"/>
      </p:ext>
    </p:extLst>
  </p:cSld>
  <p:clrMapOvr>
    <a:masterClrMapping/>
  </p:clrMapOvr>
  <p:transition spd="slow" advTm="12389">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3" presetClass="entr" presetSubtype="16" fill="hold" nodeType="withEffect">
                                  <p:stCondLst>
                                    <p:cond delay="0"/>
                                  </p:stCondLst>
                                  <p:childTnLst>
                                    <p:set>
                                      <p:cBhvr>
                                        <p:cTn id="8" dur="1" fill="hold">
                                          <p:stCondLst>
                                            <p:cond delay="0"/>
                                          </p:stCondLst>
                                        </p:cTn>
                                        <p:tgtEl>
                                          <p:spTgt spid="21506"/>
                                        </p:tgtEl>
                                        <p:attrNameLst>
                                          <p:attrName>style.visibility</p:attrName>
                                        </p:attrNameLst>
                                      </p:cBhvr>
                                      <p:to>
                                        <p:strVal val="visible"/>
                                      </p:to>
                                    </p:set>
                                    <p:anim calcmode="lin" valueType="num">
                                      <p:cBhvr>
                                        <p:cTn id="9" dur="750" fill="hold"/>
                                        <p:tgtEl>
                                          <p:spTgt spid="21506"/>
                                        </p:tgtEl>
                                        <p:attrNameLst>
                                          <p:attrName>ppt_w</p:attrName>
                                        </p:attrNameLst>
                                      </p:cBhvr>
                                      <p:tavLst>
                                        <p:tav tm="0">
                                          <p:val>
                                            <p:fltVal val="0"/>
                                          </p:val>
                                        </p:tav>
                                        <p:tav tm="100000">
                                          <p:val>
                                            <p:strVal val="#ppt_w"/>
                                          </p:val>
                                        </p:tav>
                                      </p:tavLst>
                                    </p:anim>
                                    <p:anim calcmode="lin" valueType="num">
                                      <p:cBhvr>
                                        <p:cTn id="10" dur="750" fill="hold"/>
                                        <p:tgtEl>
                                          <p:spTgt spid="21506"/>
                                        </p:tgtEl>
                                        <p:attrNameLst>
                                          <p:attrName>ppt_h</p:attrName>
                                        </p:attrNameLst>
                                      </p:cBhvr>
                                      <p:tavLst>
                                        <p:tav tm="0">
                                          <p:val>
                                            <p:fltVal val="0"/>
                                          </p:val>
                                        </p:tav>
                                        <p:tav tm="100000">
                                          <p:val>
                                            <p:strVal val="#ppt_h"/>
                                          </p:val>
                                        </p:tav>
                                      </p:tavLst>
                                    </p:anim>
                                    <p:animEffect transition="in" filter="fade">
                                      <p:cBhvr>
                                        <p:cTn id="11" dur="750"/>
                                        <p:tgtEl>
                                          <p:spTgt spid="21506"/>
                                        </p:tgtEl>
                                      </p:cBhvr>
                                    </p:animEffect>
                                  </p:childTnLst>
                                </p:cTn>
                              </p:par>
                            </p:childTnLst>
                          </p:cTn>
                        </p:par>
                        <p:par>
                          <p:cTn id="12" fill="hold">
                            <p:stCondLst>
                              <p:cond delay="750"/>
                            </p:stCondLst>
                            <p:childTnLst>
                              <p:par>
                                <p:cTn id="13" presetID="2" presetClass="entr" presetSubtype="2"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2" fill="hold" nodeType="afterEffect">
                                  <p:stCondLst>
                                    <p:cond delay="75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2" fill="hold" nodeType="afterEffect">
                                  <p:stCondLst>
                                    <p:cond delay="75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7" fill="hold">
                            <p:stCondLst>
                              <p:cond delay="3750"/>
                            </p:stCondLst>
                            <p:childTnLst>
                              <p:par>
                                <p:cTn id="28" presetID="2" presetClass="entr" presetSubtype="2" fill="hold" nodeType="afterEffect">
                                  <p:stCondLst>
                                    <p:cond delay="75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2" fill="hold">
                            <p:stCondLst>
                              <p:cond delay="5000"/>
                            </p:stCondLst>
                            <p:childTnLst>
                              <p:par>
                                <p:cTn id="33" presetID="2" presetClass="entr" presetSubtype="2" fill="hold" nodeType="afterEffect">
                                  <p:stCondLst>
                                    <p:cond delay="75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14400"/>
          </a:xfrm>
        </p:spPr>
        <p:style>
          <a:lnRef idx="1">
            <a:schemeClr val="accent1"/>
          </a:lnRef>
          <a:fillRef idx="2">
            <a:schemeClr val="accent1"/>
          </a:fillRef>
          <a:effectRef idx="1">
            <a:schemeClr val="accent1"/>
          </a:effectRef>
          <a:fontRef idx="minor">
            <a:schemeClr val="dk1"/>
          </a:fontRef>
        </p:style>
        <p:txBody>
          <a:bodyPr>
            <a:normAutofit/>
          </a:bodyPr>
          <a:lstStyle/>
          <a:p>
            <a:r>
              <a:rPr lang="ar-SA" b="1" dirty="0">
                <a:solidFill>
                  <a:srgbClr val="FF0000"/>
                </a:solidFill>
              </a:rPr>
              <a:t>2- طريقة المسح </a:t>
            </a:r>
            <a:r>
              <a:rPr lang="ar-SA" b="1" dirty="0" smtClean="0">
                <a:solidFill>
                  <a:srgbClr val="FF0000"/>
                </a:solidFill>
              </a:rPr>
              <a:t>:</a:t>
            </a:r>
            <a:endParaRPr lang="ar-EG"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769802"/>
              </p:ext>
            </p:extLst>
          </p:nvPr>
        </p:nvGraphicFramePr>
        <p:xfrm>
          <a:off x="228600" y="1219200"/>
          <a:ext cx="8534400" cy="5364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314" name="Picture 2" descr="D:\علاقات عامة\خاص د.اسماء\كتاب الرأى العام\صور\1\surv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152400"/>
            <a:ext cx="1828800" cy="14049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علاقات عامة\خاص د.اسماء\كتاب الرأى العام\صور\1\survey.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52400"/>
            <a:ext cx="1828800" cy="140493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4085337"/>
      </p:ext>
    </p:extLst>
  </p:cSld>
  <p:clrMapOvr>
    <a:masterClrMapping/>
  </p:clrMapOvr>
  <mc:AlternateContent xmlns:mc="http://schemas.openxmlformats.org/markup-compatibility/2006" xmlns:p14="http://schemas.microsoft.com/office/powerpoint/2010/main">
    <mc:Choice Requires="p14">
      <p:transition spd="slow" p14:dur="1600" advTm="18193">
        <p14:conveyor dir="l"/>
      </p:transition>
    </mc:Choice>
    <mc:Fallback xmlns="">
      <p:transition spd="slow" advTm="18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3"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750" fill="hold"/>
                                        <p:tgtEl>
                                          <p:spTgt spid="5"/>
                                        </p:tgtEl>
                                        <p:attrNameLst>
                                          <p:attrName>ppt_w</p:attrName>
                                        </p:attrNameLst>
                                      </p:cBhvr>
                                      <p:tavLst>
                                        <p:tav tm="0">
                                          <p:val>
                                            <p:fltVal val="0"/>
                                          </p:val>
                                        </p:tav>
                                        <p:tav tm="100000">
                                          <p:val>
                                            <p:strVal val="#ppt_w"/>
                                          </p:val>
                                        </p:tav>
                                      </p:tavLst>
                                    </p:anim>
                                    <p:anim calcmode="lin" valueType="num">
                                      <p:cBhvr>
                                        <p:cTn id="10" dur="750" fill="hold"/>
                                        <p:tgtEl>
                                          <p:spTgt spid="5"/>
                                        </p:tgtEl>
                                        <p:attrNameLst>
                                          <p:attrName>ppt_h</p:attrName>
                                        </p:attrNameLst>
                                      </p:cBhvr>
                                      <p:tavLst>
                                        <p:tav tm="0">
                                          <p:val>
                                            <p:fltVal val="0"/>
                                          </p:val>
                                        </p:tav>
                                        <p:tav tm="100000">
                                          <p:val>
                                            <p:strVal val="#ppt_h"/>
                                          </p:val>
                                        </p:tav>
                                      </p:tavLst>
                                    </p:anim>
                                    <p:animEffect transition="in" filter="fade">
                                      <p:cBhvr>
                                        <p:cTn id="11" dur="750"/>
                                        <p:tgtEl>
                                          <p:spTgt spid="5"/>
                                        </p:tgtEl>
                                      </p:cBhvr>
                                    </p:animEffect>
                                  </p:childTnLst>
                                </p:cTn>
                              </p:par>
                              <p:par>
                                <p:cTn id="12" presetID="53" presetClass="entr" presetSubtype="16" fill="hold" nodeType="withEffect">
                                  <p:stCondLst>
                                    <p:cond delay="0"/>
                                  </p:stCondLst>
                                  <p:childTnLst>
                                    <p:set>
                                      <p:cBhvr>
                                        <p:cTn id="13" dur="1" fill="hold">
                                          <p:stCondLst>
                                            <p:cond delay="0"/>
                                          </p:stCondLst>
                                        </p:cTn>
                                        <p:tgtEl>
                                          <p:spTgt spid="13314"/>
                                        </p:tgtEl>
                                        <p:attrNameLst>
                                          <p:attrName>style.visibility</p:attrName>
                                        </p:attrNameLst>
                                      </p:cBhvr>
                                      <p:to>
                                        <p:strVal val="visible"/>
                                      </p:to>
                                    </p:set>
                                    <p:anim calcmode="lin" valueType="num">
                                      <p:cBhvr>
                                        <p:cTn id="14" dur="750" fill="hold"/>
                                        <p:tgtEl>
                                          <p:spTgt spid="13314"/>
                                        </p:tgtEl>
                                        <p:attrNameLst>
                                          <p:attrName>ppt_w</p:attrName>
                                        </p:attrNameLst>
                                      </p:cBhvr>
                                      <p:tavLst>
                                        <p:tav tm="0">
                                          <p:val>
                                            <p:fltVal val="0"/>
                                          </p:val>
                                        </p:tav>
                                        <p:tav tm="100000">
                                          <p:val>
                                            <p:strVal val="#ppt_w"/>
                                          </p:val>
                                        </p:tav>
                                      </p:tavLst>
                                    </p:anim>
                                    <p:anim calcmode="lin" valueType="num">
                                      <p:cBhvr>
                                        <p:cTn id="15" dur="750" fill="hold"/>
                                        <p:tgtEl>
                                          <p:spTgt spid="13314"/>
                                        </p:tgtEl>
                                        <p:attrNameLst>
                                          <p:attrName>ppt_h</p:attrName>
                                        </p:attrNameLst>
                                      </p:cBhvr>
                                      <p:tavLst>
                                        <p:tav tm="0">
                                          <p:val>
                                            <p:fltVal val="0"/>
                                          </p:val>
                                        </p:tav>
                                        <p:tav tm="100000">
                                          <p:val>
                                            <p:strVal val="#ppt_h"/>
                                          </p:val>
                                        </p:tav>
                                      </p:tavLst>
                                    </p:anim>
                                    <p:animEffect transition="in" filter="fade">
                                      <p:cBhvr>
                                        <p:cTn id="16" dur="75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610600" cy="5638800"/>
          </a:xfrm>
          <a:ln w="57150"/>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SA" sz="3400" b="1" dirty="0">
                <a:solidFill>
                  <a:srgbClr val="FF0000"/>
                </a:solidFill>
              </a:rPr>
              <a:t>و أخيراً نرى أن طريقة المسح من خلال الملاحظــة والمقابلة </a:t>
            </a:r>
            <a:r>
              <a:rPr lang="ar-SA" sz="3400" b="1" dirty="0" smtClean="0">
                <a:solidFill>
                  <a:srgbClr val="FF0000"/>
                </a:solidFill>
              </a:rPr>
              <a:t> </a:t>
            </a:r>
            <a:r>
              <a:rPr lang="ar-SA" sz="3400" b="1" dirty="0">
                <a:solidFill>
                  <a:srgbClr val="FF0000"/>
                </a:solidFill>
              </a:rPr>
              <a:t>تعتبر من أنسب طرق قياس الرأى العام </a:t>
            </a:r>
            <a:endParaRPr lang="ar-EG" sz="3400" b="1" dirty="0" smtClean="0">
              <a:solidFill>
                <a:srgbClr val="FF0000"/>
              </a:solidFill>
            </a:endParaRPr>
          </a:p>
          <a:p>
            <a:pPr marL="0" indent="0" algn="just" rtl="1">
              <a:buNone/>
            </a:pPr>
            <a:endParaRPr lang="ar-EG" sz="2000" b="1" dirty="0" smtClean="0"/>
          </a:p>
          <a:p>
            <a:pPr algn="just" rtl="1"/>
            <a:r>
              <a:rPr lang="ar-SA" sz="3400" b="1" dirty="0" smtClean="0"/>
              <a:t>لا </a:t>
            </a:r>
            <a:r>
              <a:rPr lang="ar-SA" sz="3400" b="1" dirty="0"/>
              <a:t>سيما بين الشعوب النامية الفقيرة التى تزداد فيها نسبة الجهل والافتقار للوعي </a:t>
            </a:r>
            <a:r>
              <a:rPr lang="ar-SA" sz="3400" b="1" dirty="0" smtClean="0"/>
              <a:t>السياسى</a:t>
            </a:r>
            <a:endParaRPr lang="ar-EG" sz="2400" b="1" dirty="0" smtClean="0"/>
          </a:p>
          <a:p>
            <a:pPr algn="just" rtl="1"/>
            <a:r>
              <a:rPr lang="ar-SA" sz="3400" b="1" dirty="0" smtClean="0"/>
              <a:t> </a:t>
            </a:r>
            <a:r>
              <a:rPr lang="ar-SA" sz="3400" b="1" dirty="0"/>
              <a:t>والتى يزداد لدى أفرادها أيضاً نسبة الشك في كل ماله طابع رسمى أو شبه رسمى </a:t>
            </a:r>
            <a:endParaRPr lang="ar-EG" sz="3400" b="1" dirty="0" smtClean="0"/>
          </a:p>
          <a:p>
            <a:pPr algn="just" rtl="1"/>
            <a:r>
              <a:rPr lang="ar-SA" sz="3400" b="1" dirty="0" smtClean="0"/>
              <a:t> </a:t>
            </a:r>
            <a:r>
              <a:rPr lang="ar-SA" sz="3400" b="1" dirty="0"/>
              <a:t>وكذلك فى الدول التى مازالت أجهزة الاعلام بها متخلفة ولا يوجد بها وسائل إتصال جماهيرى متقدمة. </a:t>
            </a:r>
            <a:endParaRPr lang="en-US" sz="34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1600" advTm="33914">
        <p14:prism isContent="1" isInverted="1"/>
      </p:transition>
    </mc:Choice>
    <mc:Fallback xmlns="">
      <p:transition spd="slow" advTm="33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1020762"/>
          </a:xfrm>
          <a:blipFill>
            <a:blip r:embed="rId4"/>
            <a:tile tx="0" ty="0" sx="100000" sy="100000" flip="none" algn="tl"/>
          </a:blipFill>
        </p:spPr>
        <p:style>
          <a:lnRef idx="2">
            <a:schemeClr val="accent4"/>
          </a:lnRef>
          <a:fillRef idx="1">
            <a:schemeClr val="lt1"/>
          </a:fillRef>
          <a:effectRef idx="0">
            <a:schemeClr val="accent4"/>
          </a:effectRef>
          <a:fontRef idx="minor">
            <a:schemeClr val="dk1"/>
          </a:fontRef>
        </p:style>
        <p:txBody>
          <a:bodyPr>
            <a:normAutofit/>
          </a:bodyPr>
          <a:lstStyle/>
          <a:p>
            <a:r>
              <a:rPr lang="ar-SA" b="1" dirty="0"/>
              <a:t>3ـ طريقة تحليل </a:t>
            </a:r>
            <a:r>
              <a:rPr lang="ar-SA" b="1" dirty="0" smtClean="0"/>
              <a:t>المضمون</a:t>
            </a:r>
            <a:endParaRPr lang="ar-EG" dirty="0"/>
          </a:p>
        </p:txBody>
      </p:sp>
      <p:sp>
        <p:nvSpPr>
          <p:cNvPr id="3" name="Content Placeholder 2"/>
          <p:cNvSpPr>
            <a:spLocks noGrp="1"/>
          </p:cNvSpPr>
          <p:nvPr>
            <p:ph idx="1"/>
          </p:nvPr>
        </p:nvSpPr>
        <p:spPr>
          <a:xfrm>
            <a:off x="457200" y="2103437"/>
            <a:ext cx="8229600" cy="3840163"/>
          </a:xfrm>
          <a:ln w="57150"/>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SA" sz="3000" b="1" dirty="0" smtClean="0"/>
              <a:t>تقوم </a:t>
            </a:r>
            <a:r>
              <a:rPr lang="ar-SA" sz="3000" b="1" dirty="0"/>
              <a:t>هذه الطريقة علـى تحليل الاتجاهات التى تنطـوى عليها المواد الإعلامية  سواء فى الصحف أو الإذاعـة والتليفزيون والكتب والنشرات فيما يتعلق بموضوع معين خلال فترة زمنية معينة .</a:t>
            </a:r>
            <a:endParaRPr lang="en-US" sz="3000" b="1" dirty="0"/>
          </a:p>
          <a:p>
            <a:pPr algn="just" rtl="1"/>
            <a:r>
              <a:rPr lang="ar-SA" sz="3000" b="1" dirty="0"/>
              <a:t>وترجع أهمية هذه الطريقة فى نظر رجال الإعلام  إلى أنها تساعد دائما فى التعرف على اتجاهات الرأى العام العـالمى أو الـرأى فى دولـة معينة تجـاه مسـألة تتعلـق بدولة أخرى . </a:t>
            </a:r>
            <a:endParaRPr lang="ar-EG" sz="3000" b="1" dirty="0"/>
          </a:p>
        </p:txBody>
      </p:sp>
      <p:pic>
        <p:nvPicPr>
          <p:cNvPr id="31746" name="Picture 2" descr="D:\علاقات عامة\خاص د.اسماء\كتاب الرأى العام\صور\research-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7" y="52501"/>
            <a:ext cx="1868488" cy="18684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علاقات عامة\خاص د.اسماء\كتاب الرأى العام\صور\research-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6398" y="52501"/>
            <a:ext cx="1868488" cy="186848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30647023"/>
      </p:ext>
    </p:extLst>
  </p:cSld>
  <p:clrMapOvr>
    <a:masterClrMapping/>
  </p:clrMapOvr>
  <mc:AlternateContent xmlns:mc="http://schemas.openxmlformats.org/markup-compatibility/2006" xmlns:p14="http://schemas.microsoft.com/office/powerpoint/2010/main">
    <mc:Choice Requires="p14">
      <p:transition spd="slow" p14:dur="1600" advTm="47191">
        <p:blinds dir="vert"/>
      </p:transition>
    </mc:Choice>
    <mc:Fallback xmlns="">
      <p:transition spd="slow" advTm="4719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1"/>
                            </p:stCondLst>
                            <p:childTnLst>
                              <p:par>
                                <p:cTn id="14" presetID="53" presetClass="entr" presetSubtype="16" fill="hold" grpId="0" nodeType="afterEffect">
                                  <p:stCondLst>
                                    <p:cond delay="50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1"/>
                            </p:stCondLst>
                            <p:childTnLst>
                              <p:par>
                                <p:cTn id="20" presetID="16" presetClass="entr" presetSubtype="21" fill="hold" nodeType="afterEffect">
                                  <p:stCondLst>
                                    <p:cond delay="0"/>
                                  </p:stCondLst>
                                  <p:childTnLst>
                                    <p:set>
                                      <p:cBhvr>
                                        <p:cTn id="21" dur="1" fill="hold">
                                          <p:stCondLst>
                                            <p:cond delay="0"/>
                                          </p:stCondLst>
                                        </p:cTn>
                                        <p:tgtEl>
                                          <p:spTgt spid="31746"/>
                                        </p:tgtEl>
                                        <p:attrNameLst>
                                          <p:attrName>style.visibility</p:attrName>
                                        </p:attrNameLst>
                                      </p:cBhvr>
                                      <p:to>
                                        <p:strVal val="visible"/>
                                      </p:to>
                                    </p:set>
                                    <p:animEffect transition="in" filter="barn(inVertical)">
                                      <p:cBhvr>
                                        <p:cTn id="22" dur="500"/>
                                        <p:tgtEl>
                                          <p:spTgt spid="31746"/>
                                        </p:tgtEl>
                                      </p:cBhvr>
                                    </p:animEffect>
                                  </p:childTnLst>
                                </p:cTn>
                              </p:par>
                            </p:childTnLst>
                          </p:cTn>
                        </p:par>
                        <p:par>
                          <p:cTn id="23" fill="hold">
                            <p:stCondLst>
                              <p:cond delay="2001"/>
                            </p:stCondLst>
                            <p:childTnLst>
                              <p:par>
                                <p:cTn id="24" presetID="16" presetClass="entr" presetSubtype="2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534400" cy="2895600"/>
          </a:xfrm>
          <a:ln w="57150">
            <a:solidFill>
              <a:srgbClr val="1E17A9"/>
            </a:solidFill>
          </a:ln>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300" b="1" dirty="0"/>
              <a:t>كمـا أنها تستخدم للتعرف على الاتجاهات والمفاهيم والمبادئ التى تستقر فـى مجتمـع معــين والتى تكون أساسـا أو تصلـح أن تكــون أسـاسـا لسـياســتها الداخلية أو الخارجية. وكذلك تستخدم فـى التعرف علـى مختلف الاتجاهات السياسية السائدة فى دولة ما </a:t>
            </a:r>
            <a:r>
              <a:rPr lang="ar-SA" sz="3300" b="1" dirty="0" smtClean="0"/>
              <a:t>.</a:t>
            </a:r>
            <a:endParaRPr lang="ar-EG" sz="3300" b="1" dirty="0"/>
          </a:p>
        </p:txBody>
      </p:sp>
      <p:sp>
        <p:nvSpPr>
          <p:cNvPr id="4" name="Content Placeholder 2"/>
          <p:cNvSpPr txBox="1">
            <a:spLocks/>
          </p:cNvSpPr>
          <p:nvPr/>
        </p:nvSpPr>
        <p:spPr>
          <a:xfrm>
            <a:off x="381000" y="3505200"/>
            <a:ext cx="8534400" cy="3048000"/>
          </a:xfrm>
          <a:prstGeom prst="rect">
            <a:avLst/>
          </a:prstGeom>
          <a:ln w="76200">
            <a:solidFill>
              <a:srgbClr val="1E17A9"/>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rtl="1"/>
            <a:r>
              <a:rPr lang="ar-SA" sz="3300" b="1" dirty="0" smtClean="0"/>
              <a:t>ومن الواضح أن الرأى العام فـى دولة غـير الدولـة التى تنتمى إليها الجهـة الراغبة فـى إجـراء الاستطلاع لا يمكـن التعرف عليه بطريقة الاستفتاء أو طريقة المسح . أما وسائل الإعلام فمن الميســور الحصول عليها والتعرف على مضمونها وتحليله للكشف عما ينطوى عليه من اتجاهات . </a:t>
            </a:r>
            <a:endParaRPr lang="en-US" sz="3300"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95108394"/>
      </p:ext>
    </p:extLst>
  </p:cSld>
  <p:clrMapOvr>
    <a:masterClrMapping/>
  </p:clrMapOvr>
  <mc:AlternateContent xmlns:mc="http://schemas.openxmlformats.org/markup-compatibility/2006" xmlns:p14="http://schemas.microsoft.com/office/powerpoint/2010/main">
    <mc:Choice Requires="p14">
      <p:transition spd="slow" p14:dur="1300" advTm="50435">
        <p14:pan dir="u"/>
      </p:transition>
    </mc:Choice>
    <mc:Fallback xmlns="">
      <p:transition spd="slow" advTm="504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2438400"/>
          </a:xfrm>
          <a:ln w="76200">
            <a:solidFill>
              <a:srgbClr val="00B050"/>
            </a:solidFill>
          </a:ln>
        </p:spPr>
        <p:style>
          <a:lnRef idx="2">
            <a:schemeClr val="accent5"/>
          </a:lnRef>
          <a:fillRef idx="1">
            <a:schemeClr val="lt1"/>
          </a:fillRef>
          <a:effectRef idx="0">
            <a:schemeClr val="accent5"/>
          </a:effectRef>
          <a:fontRef idx="minor">
            <a:schemeClr val="dk1"/>
          </a:fontRef>
        </p:style>
        <p:txBody>
          <a:bodyPr>
            <a:noAutofit/>
          </a:bodyPr>
          <a:lstStyle/>
          <a:p>
            <a:pPr algn="just" rtl="1"/>
            <a:r>
              <a:rPr lang="ar-SA" sz="3300" b="1" dirty="0" smtClean="0"/>
              <a:t>ويجب </a:t>
            </a:r>
            <a:r>
              <a:rPr lang="ar-SA" sz="3300" b="1" dirty="0"/>
              <a:t>على الباحث عند استخدام طريقة تحليل المضمون ، عمل حساب مضمون ومحتوى المادة الإعلامية ، ودرجة انتشار الوسيلـه الإعلامية أو درجة شدة تأثيرها ونفوذها ، ومكان ومستوى بروز المادة فى الوسيلة الاعلامية </a:t>
            </a:r>
            <a:r>
              <a:rPr lang="ar-SA" sz="3300" b="1" dirty="0" smtClean="0"/>
              <a:t>.</a:t>
            </a:r>
            <a:endParaRPr lang="en-US" sz="3300" b="1" dirty="0"/>
          </a:p>
        </p:txBody>
      </p:sp>
      <p:sp>
        <p:nvSpPr>
          <p:cNvPr id="4" name="Content Placeholder 2"/>
          <p:cNvSpPr txBox="1">
            <a:spLocks/>
          </p:cNvSpPr>
          <p:nvPr/>
        </p:nvSpPr>
        <p:spPr>
          <a:xfrm>
            <a:off x="457200" y="3124200"/>
            <a:ext cx="8229600" cy="3276600"/>
          </a:xfrm>
          <a:prstGeom prst="rect">
            <a:avLst/>
          </a:prstGeom>
          <a:ln w="76200">
            <a:solidFill>
              <a:srgbClr val="002060"/>
            </a:solid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rtl="1"/>
            <a:r>
              <a:rPr lang="ar-SA" b="1" dirty="0" smtClean="0"/>
              <a:t>وأخيرا، وبصرف النظر عن نـوع الطرق والأدوات المستخدمة فى بحوث الرأى العام , فإنها تنتهى إلى جمع معــلومات منتـظمة حــول موضــوع أو رأى أو قضيـة تهـم الجماهير ثم تجــرى عليـها بقيــة خطوات البحـث العلمى مـن تصنيف لهذه المعلومـات وعرضـها وتحليلها بطريقة منطقية لتفسير مضمونها.</a:t>
            </a:r>
            <a:endParaRPr lang="en-US"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325169"/>
      </p:ext>
    </p:extLst>
  </p:cSld>
  <p:clrMapOvr>
    <a:masterClrMapping/>
  </p:clrMapOvr>
  <mc:AlternateContent xmlns:mc="http://schemas.openxmlformats.org/markup-compatibility/2006" xmlns:p14="http://schemas.microsoft.com/office/powerpoint/2010/main">
    <mc:Choice Requires="p14">
      <p:transition spd="slow" p14:dur="2000" advTm="41274">
        <p14:prism isContent="1"/>
      </p:transition>
    </mc:Choice>
    <mc:Fallback xmlns="">
      <p:transition spd="slow" advTm="412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914400"/>
            <a:ext cx="8610600" cy="4038600"/>
          </a:xfrm>
          <a:ln w="76200"/>
        </p:spPr>
        <p:style>
          <a:lnRef idx="2">
            <a:schemeClr val="accent6"/>
          </a:lnRef>
          <a:fillRef idx="1">
            <a:schemeClr val="lt1"/>
          </a:fillRef>
          <a:effectRef idx="0">
            <a:schemeClr val="accent6"/>
          </a:effectRef>
          <a:fontRef idx="minor">
            <a:schemeClr val="dk1"/>
          </a:fontRef>
        </p:style>
        <p:txBody>
          <a:bodyPr/>
          <a:lstStyle/>
          <a:p>
            <a:pPr algn="just" rtl="1"/>
            <a:r>
              <a:rPr lang="ar-SA" sz="3600" b="1" dirty="0" smtClean="0"/>
              <a:t> و</a:t>
            </a:r>
            <a:r>
              <a:rPr lang="ar-EG" sz="3600" b="1" dirty="0" smtClean="0"/>
              <a:t>تستخدم فى الحالات </a:t>
            </a:r>
            <a:r>
              <a:rPr lang="ar-SA" sz="3600" b="1" dirty="0" smtClean="0"/>
              <a:t>التى </a:t>
            </a:r>
            <a:r>
              <a:rPr lang="ar-SA" sz="3600" b="1" dirty="0"/>
              <a:t>تعجــز طريقة الاستفتاء عــن تغطيتها بسبب كثرة الخطوات التى تتبعها مـن تحديد للمشكلة ، وصياغة استمارة الاستفتاء ، وتصمم ومقابلة المستجوبين ، وجمع المعلومـات الميدانية وتبويبها ، وتحليل البيانات لاستخلاص النتائج مما يحتاج إلى كثير من الوقــت والجهــد</a:t>
            </a:r>
            <a:r>
              <a:rPr lang="ar-SA" sz="3600" b="1" dirty="0" smtClean="0"/>
              <a:t>.</a:t>
            </a:r>
            <a:endParaRPr lang="en-US" sz="3600" b="1" dirty="0"/>
          </a:p>
        </p:txBody>
      </p:sp>
      <p:pic>
        <p:nvPicPr>
          <p:cNvPr id="14338" name="Picture 2" descr="D:\علاقات عامة\خاص د.اسماء\كتاب الرأى العام\صور\1\Online-Survey-Icon-o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4169" y="4876800"/>
            <a:ext cx="2644631"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09685634"/>
      </p:ext>
    </p:extLst>
  </p:cSld>
  <p:clrMapOvr>
    <a:masterClrMapping/>
  </p:clrMapOvr>
  <mc:AlternateContent xmlns:mc="http://schemas.openxmlformats.org/markup-compatibility/2006" xmlns:p14="http://schemas.microsoft.com/office/powerpoint/2010/main">
    <mc:Choice Requires="p14">
      <p:transition spd="slow" p14:dur="1300" advTm="19819">
        <p14:pan dir="u"/>
      </p:transition>
    </mc:Choice>
    <mc:Fallback xmlns="">
      <p:transition spd="slow" advTm="198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4" fill="hold" nodeType="withEffect">
                                  <p:stCondLst>
                                    <p:cond delay="0"/>
                                  </p:stCondLst>
                                  <p:childTnLst>
                                    <p:set>
                                      <p:cBhvr>
                                        <p:cTn id="8" dur="1" fill="hold">
                                          <p:stCondLst>
                                            <p:cond delay="0"/>
                                          </p:stCondLst>
                                        </p:cTn>
                                        <p:tgtEl>
                                          <p:spTgt spid="14338"/>
                                        </p:tgtEl>
                                        <p:attrNameLst>
                                          <p:attrName>style.visibility</p:attrName>
                                        </p:attrNameLst>
                                      </p:cBhvr>
                                      <p:to>
                                        <p:strVal val="visible"/>
                                      </p:to>
                                    </p:set>
                                    <p:anim calcmode="lin" valueType="num">
                                      <p:cBhvr additive="base">
                                        <p:cTn id="9" dur="750" fill="hold"/>
                                        <p:tgtEl>
                                          <p:spTgt spid="14338"/>
                                        </p:tgtEl>
                                        <p:attrNameLst>
                                          <p:attrName>ppt_x</p:attrName>
                                        </p:attrNameLst>
                                      </p:cBhvr>
                                      <p:tavLst>
                                        <p:tav tm="0">
                                          <p:val>
                                            <p:strVal val="#ppt_x"/>
                                          </p:val>
                                        </p:tav>
                                        <p:tav tm="100000">
                                          <p:val>
                                            <p:strVal val="#ppt_x"/>
                                          </p:val>
                                        </p:tav>
                                      </p:tavLst>
                                    </p:anim>
                                    <p:anim calcmode="lin" valueType="num">
                                      <p:cBhvr additive="base">
                                        <p:cTn id="10" dur="75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20762"/>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ar-SA" sz="4400" b="1" dirty="0" smtClean="0"/>
              <a:t> وسيلة </a:t>
            </a:r>
            <a:r>
              <a:rPr lang="ar-SA" sz="4400" b="1" dirty="0"/>
              <a:t>الملاحظة </a:t>
            </a:r>
            <a:r>
              <a:rPr lang="ar-SA" sz="4400" b="1" dirty="0" smtClean="0"/>
              <a:t>:</a:t>
            </a:r>
            <a:endParaRPr lang="ar-EG" sz="4400" dirty="0"/>
          </a:p>
        </p:txBody>
      </p:sp>
      <p:sp>
        <p:nvSpPr>
          <p:cNvPr id="3" name="Content Placeholder 2"/>
          <p:cNvSpPr>
            <a:spLocks noGrp="1"/>
          </p:cNvSpPr>
          <p:nvPr>
            <p:ph idx="1"/>
          </p:nvPr>
        </p:nvSpPr>
        <p:spPr>
          <a:xfrm>
            <a:off x="304800" y="1371600"/>
            <a:ext cx="8695034" cy="52578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300" b="1" dirty="0" smtClean="0">
                <a:solidFill>
                  <a:srgbClr val="FF0000"/>
                </a:solidFill>
              </a:rPr>
              <a:t>الملاحظة </a:t>
            </a:r>
            <a:r>
              <a:rPr lang="ar-SA" sz="3300" b="1" dirty="0">
                <a:solidFill>
                  <a:srgbClr val="FF0000"/>
                </a:solidFill>
              </a:rPr>
              <a:t>هى عملية استطلاع غـير مباشرة للرأى </a:t>
            </a:r>
            <a:endParaRPr lang="ar-EG" sz="3300" b="1" dirty="0" smtClean="0">
              <a:solidFill>
                <a:srgbClr val="FF0000"/>
              </a:solidFill>
            </a:endParaRPr>
          </a:p>
          <a:p>
            <a:pPr algn="just" rtl="1"/>
            <a:r>
              <a:rPr lang="ar-SA" sz="3300" b="1" dirty="0" smtClean="0"/>
              <a:t> </a:t>
            </a:r>
            <a:r>
              <a:rPr lang="ar-SA" sz="3300" b="1" dirty="0"/>
              <a:t>وهى أقرب الوسائل إلى الأسلوب العلمى التجريبى وتستخدم هـذه الوسيلة فـى الكثير مـن البحوث الاجتماعيـة والسيكولوجية </a:t>
            </a:r>
            <a:r>
              <a:rPr lang="ar-SA" sz="3300" b="1" dirty="0" smtClean="0"/>
              <a:t> </a:t>
            </a:r>
            <a:endParaRPr lang="ar-EG" sz="3300" b="1" dirty="0" smtClean="0"/>
          </a:p>
          <a:p>
            <a:pPr algn="just" rtl="1"/>
            <a:r>
              <a:rPr lang="ar-SA" sz="3300" b="1" dirty="0" smtClean="0">
                <a:solidFill>
                  <a:srgbClr val="FF0000"/>
                </a:solidFill>
              </a:rPr>
              <a:t>وهى </a:t>
            </a:r>
            <a:r>
              <a:rPr lang="ar-SA" sz="3300" b="1" dirty="0">
                <a:solidFill>
                  <a:srgbClr val="FF0000"/>
                </a:solidFill>
              </a:rPr>
              <a:t>تعتمد علي ملاحظة الانفعالات والتصرفات والحركات والنــبرات للوقـوف علي آراء جمهور الرأى العام حيال المشكلات العامـة </a:t>
            </a:r>
            <a:r>
              <a:rPr lang="ar-SA" sz="3300" b="1" dirty="0" smtClean="0">
                <a:solidFill>
                  <a:srgbClr val="FF0000"/>
                </a:solidFill>
              </a:rPr>
              <a:t> </a:t>
            </a:r>
            <a:endParaRPr lang="ar-EG" sz="3300" b="1" dirty="0" smtClean="0">
              <a:solidFill>
                <a:srgbClr val="FF0000"/>
              </a:solidFill>
            </a:endParaRPr>
          </a:p>
          <a:p>
            <a:pPr algn="just" rtl="1"/>
            <a:r>
              <a:rPr lang="ar-SA" sz="3300" b="1" dirty="0" smtClean="0"/>
              <a:t>وهـي </a:t>
            </a:r>
            <a:r>
              <a:rPr lang="ar-SA" sz="3300" b="1" dirty="0"/>
              <a:t>تتـم بـالتدويــن السريـع وبالتسجيـل الأميـن للرأى وللأسلـوب الذى يستخـدم فى التعبير عنـه وملابسـاته </a:t>
            </a:r>
            <a:r>
              <a:rPr lang="ar-SA" sz="3300" b="1" dirty="0" smtClean="0"/>
              <a:t>.</a:t>
            </a:r>
            <a:endParaRPr lang="en-US" sz="3300" b="1" dirty="0"/>
          </a:p>
        </p:txBody>
      </p:sp>
      <p:pic>
        <p:nvPicPr>
          <p:cNvPr id="33794" name="Picture 2" descr="D:\علاقات عامة\خاص د.اسماء\كتاب الرأى العام\صور\1\01-Surv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7898" y="152400"/>
            <a:ext cx="2224245" cy="12144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علاقات عامة\خاص د.اسماء\كتاب الرأى العام\صور\1\01-Surve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228599" y="113733"/>
            <a:ext cx="2224245" cy="121443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4085337"/>
      </p:ext>
    </p:extLst>
  </p:cSld>
  <p:clrMapOvr>
    <a:masterClrMapping/>
  </p:clrMapOvr>
  <mc:AlternateContent xmlns:mc="http://schemas.openxmlformats.org/markup-compatibility/2006" xmlns:p14="http://schemas.microsoft.com/office/powerpoint/2010/main">
    <mc:Choice Requires="p14">
      <p:transition spd="slow" p14:dur="1400" advTm="29193">
        <p14:doors dir="vert"/>
      </p:transition>
    </mc:Choice>
    <mc:Fallback xmlns="">
      <p:transition spd="slow" advTm="291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47" presetClass="entr" presetSubtype="0" fill="hold" nodeType="afterEffect">
                                  <p:stCondLst>
                                    <p:cond delay="5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501"/>
                            </p:stCondLst>
                            <p:childTnLst>
                              <p:par>
                                <p:cTn id="14" presetID="47" presetClass="entr" presetSubtype="0" fill="hold" nodeType="afterEffect">
                                  <p:stCondLst>
                                    <p:cond delay="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3001"/>
                            </p:stCondLst>
                            <p:childTnLst>
                              <p:par>
                                <p:cTn id="20" presetID="47" presetClass="entr" presetSubtype="0" fill="hold" nodeType="afterEffect">
                                  <p:stCondLst>
                                    <p:cond delay="5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4501"/>
                            </p:stCondLst>
                            <p:childTnLst>
                              <p:par>
                                <p:cTn id="26" presetID="47" presetClass="entr" presetSubtype="0" fill="hold" nodeType="afterEffect">
                                  <p:stCondLst>
                                    <p:cond delay="5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16" presetClass="entr" presetSubtype="21" fill="hold" nodeType="withEffect">
                                  <p:stCondLst>
                                    <p:cond delay="50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750"/>
                                        <p:tgtEl>
                                          <p:spTgt spid="5"/>
                                        </p:tgtEl>
                                      </p:cBhvr>
                                    </p:animEffect>
                                  </p:childTnLst>
                                </p:cTn>
                              </p:par>
                              <p:par>
                                <p:cTn id="34" presetID="16" presetClass="entr" presetSubtype="21" fill="hold" nodeType="withEffect">
                                  <p:stCondLst>
                                    <p:cond delay="500"/>
                                  </p:stCondLst>
                                  <p:childTnLst>
                                    <p:set>
                                      <p:cBhvr>
                                        <p:cTn id="35" dur="1" fill="hold">
                                          <p:stCondLst>
                                            <p:cond delay="0"/>
                                          </p:stCondLst>
                                        </p:cTn>
                                        <p:tgtEl>
                                          <p:spTgt spid="33794"/>
                                        </p:tgtEl>
                                        <p:attrNameLst>
                                          <p:attrName>style.visibility</p:attrName>
                                        </p:attrNameLst>
                                      </p:cBhvr>
                                      <p:to>
                                        <p:strVal val="visible"/>
                                      </p:to>
                                    </p:set>
                                    <p:animEffect transition="in" filter="barn(inVertical)">
                                      <p:cBhvr>
                                        <p:cTn id="36" dur="75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86800" cy="6172200"/>
          </a:xfrm>
          <a:ln w="57150"/>
        </p:spPr>
        <p:style>
          <a:lnRef idx="2">
            <a:schemeClr val="accent4"/>
          </a:lnRef>
          <a:fillRef idx="1">
            <a:schemeClr val="lt1"/>
          </a:fillRef>
          <a:effectRef idx="0">
            <a:schemeClr val="accent4"/>
          </a:effectRef>
          <a:fontRef idx="minor">
            <a:schemeClr val="dk1"/>
          </a:fontRef>
        </p:style>
        <p:txBody>
          <a:bodyPr>
            <a:normAutofit/>
          </a:bodyPr>
          <a:lstStyle/>
          <a:p>
            <a:pPr algn="just" rtl="1"/>
            <a:r>
              <a:rPr lang="ar-SA" sz="3100" b="1" dirty="0"/>
              <a:t>وتستخدم وسيلة الملاحظـة فـى استطلاع الرأى العــام بشأن الموضوعات التـى يمكـن التحدث فيها بصراحـة ومجـاهرة ، ويهتم الملاحــظ بتسجيل الآراء التى يسمعها كاملة. </a:t>
            </a:r>
            <a:endParaRPr lang="ar-EG" sz="3100" b="1" dirty="0" smtClean="0"/>
          </a:p>
          <a:p>
            <a:pPr algn="just" rtl="1"/>
            <a:r>
              <a:rPr lang="ar-SA" sz="3100" b="1" dirty="0" smtClean="0">
                <a:solidFill>
                  <a:srgbClr val="FF0000"/>
                </a:solidFill>
              </a:rPr>
              <a:t>وتتولــى </a:t>
            </a:r>
            <a:r>
              <a:rPr lang="ar-SA" sz="3100" b="1" dirty="0">
                <a:solidFill>
                  <a:srgbClr val="FF0000"/>
                </a:solidFill>
              </a:rPr>
              <a:t>جهـة استطلاع الرأى العام فحص هذه الآراء وتبويبها واستخلاص نتائجـها. </a:t>
            </a:r>
            <a:endParaRPr lang="ar-EG" sz="3100" b="1" dirty="0" smtClean="0">
              <a:solidFill>
                <a:srgbClr val="FF0000"/>
              </a:solidFill>
            </a:endParaRPr>
          </a:p>
          <a:p>
            <a:pPr algn="just" rtl="1"/>
            <a:r>
              <a:rPr lang="ar-SA" sz="3100" b="1" dirty="0" smtClean="0"/>
              <a:t>ولا </a:t>
            </a:r>
            <a:r>
              <a:rPr lang="ar-SA" sz="3100" b="1" dirty="0"/>
              <a:t>يجـب أن يكون التسجـيل فى وقت بعـيد عن وقــت إجـراء الملاحظـة </a:t>
            </a:r>
            <a:r>
              <a:rPr lang="ar-SA" sz="3100" b="1" dirty="0" smtClean="0"/>
              <a:t> </a:t>
            </a:r>
            <a:endParaRPr lang="ar-EG" sz="3100" b="1" dirty="0" smtClean="0"/>
          </a:p>
          <a:p>
            <a:pPr algn="just" rtl="1"/>
            <a:r>
              <a:rPr lang="ar-SA" sz="3100" b="1" dirty="0" smtClean="0">
                <a:solidFill>
                  <a:srgbClr val="FF0000"/>
                </a:solidFill>
              </a:rPr>
              <a:t>وتختلف </a:t>
            </a:r>
            <a:r>
              <a:rPr lang="ar-SA" sz="3100" b="1" dirty="0">
                <a:solidFill>
                  <a:srgbClr val="FF0000"/>
                </a:solidFill>
              </a:rPr>
              <a:t>الملاحظـة عــن الاستفتاء فـى اهتمام الملاحـظ بتسجيل الرأى كله والطريقة التى تم التعبير بها عن هـذا الرأى وملابسـاته بينما يهتـم الباحــث أساسا فـى الاستفتاء بالنسبة المئوية للمؤيديـن والمعارضين فى حدود العينـة التى يجرى عليها الاستفتاء</a:t>
            </a:r>
            <a:r>
              <a:rPr lang="ar-SA" sz="3100" b="1" dirty="0" smtClean="0">
                <a:solidFill>
                  <a:srgbClr val="FF0000"/>
                </a:solidFill>
              </a:rPr>
              <a:t>.</a:t>
            </a:r>
            <a:endParaRPr lang="en-US" sz="31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9506369"/>
      </p:ext>
    </p:extLst>
  </p:cSld>
  <p:clrMapOvr>
    <a:masterClrMapping/>
  </p:clrMapOvr>
  <mc:AlternateContent xmlns:mc="http://schemas.openxmlformats.org/markup-compatibility/2006" xmlns:p14="http://schemas.microsoft.com/office/powerpoint/2010/main">
    <mc:Choice Requires="p14">
      <p:transition spd="slow" p14:dur="2000" advTm="43289">
        <p14:prism isContent="1"/>
      </p:transition>
    </mc:Choice>
    <mc:Fallback xmlns="">
      <p:transition spd="slow" advTm="43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5"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1"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3" presetID="15"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458200" cy="2895600"/>
          </a:xfrm>
          <a:ln w="76200">
            <a:solidFill>
              <a:srgbClr val="1E17A9"/>
            </a:solidFill>
          </a:ln>
        </p:spPr>
        <p:style>
          <a:lnRef idx="2">
            <a:schemeClr val="accent2"/>
          </a:lnRef>
          <a:fillRef idx="1">
            <a:schemeClr val="lt1"/>
          </a:fillRef>
          <a:effectRef idx="0">
            <a:schemeClr val="accent2"/>
          </a:effectRef>
          <a:fontRef idx="minor">
            <a:schemeClr val="dk1"/>
          </a:fontRef>
        </p:style>
        <p:txBody>
          <a:bodyPr>
            <a:normAutofit/>
          </a:bodyPr>
          <a:lstStyle/>
          <a:p>
            <a:pPr algn="just" rtl="1"/>
            <a:r>
              <a:rPr lang="en-US" sz="3100" b="1" dirty="0"/>
              <a:t> </a:t>
            </a:r>
            <a:r>
              <a:rPr lang="ar-SA" sz="3100" b="1" dirty="0"/>
              <a:t>ويقـوم الملاحظون باستطلاع الرأى من خلال تسلـلهم داخــل التجمعــات فـى النـوادى والمقـاهى والمساجـد والكنائس ودور السـينـما والمســرح والمكتبات العامة , وهـم عــادة يسجـلون الآراء دون أن ينسـبـوها إلى أصحابها لأنه ليس من المهم معرفة صاحب الرأى بل المهم هو تسجيل الرأى نفسه </a:t>
            </a:r>
            <a:r>
              <a:rPr lang="ar-SA" sz="3100" b="1" dirty="0" smtClean="0"/>
              <a:t>.</a:t>
            </a:r>
            <a:endParaRPr lang="en-US" sz="3100" b="1" dirty="0"/>
          </a:p>
        </p:txBody>
      </p:sp>
      <p:sp>
        <p:nvSpPr>
          <p:cNvPr id="4" name="Content Placeholder 2"/>
          <p:cNvSpPr txBox="1">
            <a:spLocks/>
          </p:cNvSpPr>
          <p:nvPr/>
        </p:nvSpPr>
        <p:spPr>
          <a:xfrm>
            <a:off x="381000" y="3429000"/>
            <a:ext cx="8458200" cy="2743200"/>
          </a:xfrm>
          <a:prstGeom prst="rect">
            <a:avLst/>
          </a:prstGeom>
          <a:ln w="76200" cap="flat" cmpd="sng" algn="ctr">
            <a:solidFill>
              <a:srgbClr val="1E17A9"/>
            </a:solidFill>
            <a:prstDash val="solid"/>
          </a:ln>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rtl="1"/>
            <a:r>
              <a:rPr lang="ar-SA" sz="3100" b="1" dirty="0" smtClean="0"/>
              <a:t>ويتوقف نجاح الملاحظة على حسن اختيار الملاحظيـن وتدريبـهم وضـرورة اتصافهم بالذكــاء والمرونة العـقـليــة والإلمام  بخطـة البحث وفـروضه وأدواته ، وهم غــالبا قادمون من داخل الفئات التي يقومون باجراء البحث عنهم حتى يسهل عليهم القيام بعملهم .</a:t>
            </a:r>
            <a:endParaRPr lang="en-US" sz="3100"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4085337"/>
      </p:ext>
    </p:extLst>
  </p:cSld>
  <p:clrMapOvr>
    <a:masterClrMapping/>
  </p:clrMapOvr>
  <mc:AlternateContent xmlns:mc="http://schemas.openxmlformats.org/markup-compatibility/2006" xmlns:p14="http://schemas.microsoft.com/office/powerpoint/2010/main">
    <mc:Choice Requires="p14">
      <p:transition spd="slow" p14:dur="2000" advTm="37221">
        <p14:prism isContent="1"/>
      </p:transition>
    </mc:Choice>
    <mc:Fallback xmlns="">
      <p:transition spd="slow" advTm="37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 presetClass="entr" presetSubtype="4"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anim calcmode="lin" valueType="num">
                                      <p:cBhvr additive="base">
                                        <p:cTn id="9"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0" dur="500" fill="hold"/>
                                        <p:tgtEl>
                                          <p:spTgt spid="3">
                                            <p:bg/>
                                          </p:spTgt>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3" grpId="0" build="p"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3856006363"/>
              </p:ext>
            </p:extLst>
          </p:nvPr>
        </p:nvGraphicFramePr>
        <p:xfrm>
          <a:off x="304800" y="762000"/>
          <a:ext cx="8686800"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386" name="Picture 2" descr="D:\علاقات عامة\خاص د.اسماء\كتاب الرأى العام\صور\1\Focusgroup.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4876800"/>
            <a:ext cx="2576649" cy="1908629"/>
          </a:xfrm>
          <a:prstGeom prst="rect">
            <a:avLst/>
          </a:prstGeom>
          <a:ln w="38100" cap="sq">
            <a:solidFill>
              <a:srgbClr val="1E17A9"/>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8347364"/>
      </p:ext>
    </p:extLst>
  </p:cSld>
  <p:clrMapOvr>
    <a:masterClrMapping/>
  </p:clrMapOvr>
  <mc:AlternateContent xmlns:mc="http://schemas.openxmlformats.org/markup-compatibility/2006" xmlns:p14="http://schemas.microsoft.com/office/powerpoint/2010/main">
    <mc:Choice Requires="p14">
      <p:transition spd="slow" p14:dur="2000" advTm="29403">
        <p14:prism isContent="1"/>
      </p:transition>
    </mc:Choice>
    <mc:Fallback xmlns="">
      <p:transition spd="slow" advTm="294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anim calcmode="lin" valueType="num">
                                      <p:cBhvr additive="base">
                                        <p:cTn id="9" dur="750" fill="hold"/>
                                        <p:tgtEl>
                                          <p:spTgt spid="16386"/>
                                        </p:tgtEl>
                                        <p:attrNameLst>
                                          <p:attrName>ppt_x</p:attrName>
                                        </p:attrNameLst>
                                      </p:cBhvr>
                                      <p:tavLst>
                                        <p:tav tm="0">
                                          <p:val>
                                            <p:strVal val="#ppt_x"/>
                                          </p:val>
                                        </p:tav>
                                        <p:tav tm="100000">
                                          <p:val>
                                            <p:strVal val="#ppt_x"/>
                                          </p:val>
                                        </p:tav>
                                      </p:tavLst>
                                    </p:anim>
                                    <p:anim calcmode="lin" valueType="num">
                                      <p:cBhvr additive="base">
                                        <p:cTn id="10" dur="75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76200"/>
        </p:spPr>
        <p:style>
          <a:lnRef idx="2">
            <a:schemeClr val="accent6"/>
          </a:lnRef>
          <a:fillRef idx="1">
            <a:schemeClr val="lt1"/>
          </a:fillRef>
          <a:effectRef idx="0">
            <a:schemeClr val="accent6"/>
          </a:effectRef>
          <a:fontRef idx="minor">
            <a:schemeClr val="dk1"/>
          </a:fontRef>
        </p:style>
        <p:txBody>
          <a:bodyPr/>
          <a:lstStyle/>
          <a:p>
            <a:r>
              <a:rPr lang="ar-SA" b="1" dirty="0"/>
              <a:t>2- وسيلة المقابلة </a:t>
            </a:r>
            <a:r>
              <a:rPr lang="ar-SA" b="1" dirty="0" smtClean="0"/>
              <a:t>:</a:t>
            </a:r>
            <a:endParaRPr lang="ar-EG" dirty="0"/>
          </a:p>
        </p:txBody>
      </p:sp>
      <p:sp>
        <p:nvSpPr>
          <p:cNvPr id="4" name="Content Placeholder 3"/>
          <p:cNvSpPr>
            <a:spLocks noGrp="1"/>
          </p:cNvSpPr>
          <p:nvPr>
            <p:ph idx="1"/>
          </p:nvPr>
        </p:nvSpPr>
        <p:spPr>
          <a:xfrm>
            <a:off x="457200" y="1905000"/>
            <a:ext cx="8229600" cy="1981200"/>
          </a:xfrm>
          <a:ln w="76200">
            <a:solidFill>
              <a:srgbClr val="1E17A9"/>
            </a:solidFill>
          </a:ln>
        </p:spPr>
        <p:style>
          <a:lnRef idx="2">
            <a:schemeClr val="accent5"/>
          </a:lnRef>
          <a:fillRef idx="1">
            <a:schemeClr val="lt1"/>
          </a:fillRef>
          <a:effectRef idx="0">
            <a:schemeClr val="accent5"/>
          </a:effectRef>
          <a:fontRef idx="minor">
            <a:schemeClr val="dk1"/>
          </a:fontRef>
        </p:style>
        <p:txBody>
          <a:bodyPr/>
          <a:lstStyle/>
          <a:p>
            <a:pPr algn="just" rtl="1"/>
            <a:r>
              <a:rPr lang="ar-SA" sz="3400" b="1" dirty="0"/>
              <a:t>تستخدم هذه الوسيلة فى جمع المعلومات فى بحوث الرأى العام وفى الدعاية والعلاقات الصناعية والعلاقات العامة والتسويق </a:t>
            </a:r>
            <a:r>
              <a:rPr lang="ar-SA" sz="3400" b="1" dirty="0" smtClean="0"/>
              <a:t>.</a:t>
            </a:r>
            <a:endParaRPr lang="en-US" sz="3400" b="1" dirty="0"/>
          </a:p>
        </p:txBody>
      </p:sp>
      <p:pic>
        <p:nvPicPr>
          <p:cNvPr id="2050" name="Picture 2" descr="D:\علاقات عامة\خاص د.اسماء\الأنفوجرافيكس صحافة الزمن القادم\صور\entrevista3-550x315.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743200" y="4114800"/>
            <a:ext cx="3624262" cy="230478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1358588"/>
      </p:ext>
    </p:extLst>
  </p:cSld>
  <p:clrMapOvr>
    <a:masterClrMapping/>
  </p:clrMapOvr>
  <mc:AlternateContent xmlns:mc="http://schemas.openxmlformats.org/markup-compatibility/2006" xmlns:p14="http://schemas.microsoft.com/office/powerpoint/2010/main">
    <mc:Choice Requires="p14">
      <p:transition spd="slow" p14:dur="1200" advTm="14946">
        <p14:flip dir="r"/>
      </p:transition>
    </mc:Choice>
    <mc:Fallback xmlns="">
      <p:transition spd="slow" advTm="14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1"/>
                            </p:stCondLst>
                            <p:childTnLst>
                              <p:par>
                                <p:cTn id="14" presetID="53" presetClass="entr" presetSubtype="16" fill="hold" grpId="0" nodeType="afterEffect">
                                  <p:stCondLst>
                                    <p:cond delay="250"/>
                                  </p:stCondLst>
                                  <p:childTnLst>
                                    <p:set>
                                      <p:cBhvr>
                                        <p:cTn id="15" dur="1" fill="hold">
                                          <p:stCondLst>
                                            <p:cond delay="0"/>
                                          </p:stCondLst>
                                        </p:cTn>
                                        <p:tgtEl>
                                          <p:spTgt spid="4">
                                            <p:bg/>
                                          </p:spTgt>
                                        </p:tgtEl>
                                        <p:attrNameLst>
                                          <p:attrName>style.visibility</p:attrName>
                                        </p:attrNameLst>
                                      </p:cBhvr>
                                      <p:to>
                                        <p:strVal val="visible"/>
                                      </p:to>
                                    </p:set>
                                    <p:anim calcmode="lin" valueType="num">
                                      <p:cBhvr>
                                        <p:cTn id="16" dur="500" fill="hold"/>
                                        <p:tgtEl>
                                          <p:spTgt spid="4">
                                            <p:bg/>
                                          </p:spTgt>
                                        </p:tgtEl>
                                        <p:attrNameLst>
                                          <p:attrName>ppt_w</p:attrName>
                                        </p:attrNameLst>
                                      </p:cBhvr>
                                      <p:tavLst>
                                        <p:tav tm="0">
                                          <p:val>
                                            <p:fltVal val="0"/>
                                          </p:val>
                                        </p:tav>
                                        <p:tav tm="100000">
                                          <p:val>
                                            <p:strVal val="#ppt_w"/>
                                          </p:val>
                                        </p:tav>
                                      </p:tavLst>
                                    </p:anim>
                                    <p:anim calcmode="lin" valueType="num">
                                      <p:cBhvr>
                                        <p:cTn id="17" dur="500" fill="hold"/>
                                        <p:tgtEl>
                                          <p:spTgt spid="4">
                                            <p:bg/>
                                          </p:spTgt>
                                        </p:tgtEl>
                                        <p:attrNameLst>
                                          <p:attrName>ppt_h</p:attrName>
                                        </p:attrNameLst>
                                      </p:cBhvr>
                                      <p:tavLst>
                                        <p:tav tm="0">
                                          <p:val>
                                            <p:fltVal val="0"/>
                                          </p:val>
                                        </p:tav>
                                        <p:tav tm="100000">
                                          <p:val>
                                            <p:strVal val="#ppt_h"/>
                                          </p:val>
                                        </p:tav>
                                      </p:tavLst>
                                    </p:anim>
                                    <p:animEffect transition="in" filter="fade">
                                      <p:cBhvr>
                                        <p:cTn id="18" dur="500"/>
                                        <p:tgtEl>
                                          <p:spTgt spid="4">
                                            <p:bg/>
                                          </p:spTgt>
                                        </p:tgtEl>
                                      </p:cBhvr>
                                    </p:animEffect>
                                  </p:childTnLst>
                                </p:cTn>
                              </p:par>
                            </p:childTnLst>
                          </p:cTn>
                        </p:par>
                        <p:par>
                          <p:cTn id="19" fill="hold">
                            <p:stCondLst>
                              <p:cond delay="1251"/>
                            </p:stCondLst>
                            <p:childTnLst>
                              <p:par>
                                <p:cTn id="20" presetID="53" presetClass="entr" presetSubtype="16" fill="hold" grpId="0" nodeType="afterEffect">
                                  <p:stCondLst>
                                    <p:cond delay="25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par>
                          <p:cTn id="25" fill="hold">
                            <p:stCondLst>
                              <p:cond delay="2001"/>
                            </p:stCondLst>
                            <p:childTnLst>
                              <p:par>
                                <p:cTn id="26" presetID="42" presetClass="entr" presetSubtype="0" fill="hold" nodeType="afterEffect">
                                  <p:stCondLst>
                                    <p:cond delay="50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750"/>
                                        <p:tgtEl>
                                          <p:spTgt spid="2050"/>
                                        </p:tgtEl>
                                      </p:cBhvr>
                                    </p:animEffect>
                                    <p:anim calcmode="lin" valueType="num">
                                      <p:cBhvr>
                                        <p:cTn id="29" dur="750" fill="hold"/>
                                        <p:tgtEl>
                                          <p:spTgt spid="2050"/>
                                        </p:tgtEl>
                                        <p:attrNameLst>
                                          <p:attrName>ppt_x</p:attrName>
                                        </p:attrNameLst>
                                      </p:cBhvr>
                                      <p:tavLst>
                                        <p:tav tm="0">
                                          <p:val>
                                            <p:strVal val="#ppt_x"/>
                                          </p:val>
                                        </p:tav>
                                        <p:tav tm="100000">
                                          <p:val>
                                            <p:strVal val="#ppt_x"/>
                                          </p:val>
                                        </p:tav>
                                      </p:tavLst>
                                    </p:anim>
                                    <p:anim calcmode="lin" valueType="num">
                                      <p:cBhvr>
                                        <p:cTn id="30" dur="75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 grpId="0" animBg="1"/>
      <p:bldP spid="4"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10600" cy="2362200"/>
          </a:xfrm>
          <a:ln w="57150"/>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SA" b="1" dirty="0" smtClean="0"/>
              <a:t>وقد </a:t>
            </a:r>
            <a:r>
              <a:rPr lang="ar-SA" b="1" dirty="0"/>
              <a:t>شهد فن المقابلة تطورات كبيرة اقترنت بتطور حركة القياس السيكولوجى واهتمامها بالتقـنـيـن حتى أصبحت أداة موضوعــيـة يمكن تصنيــف المواد التى تجمع من خلالها ومعالجتها </a:t>
            </a:r>
            <a:r>
              <a:rPr lang="ar-SA" b="1" dirty="0" smtClean="0"/>
              <a:t>.</a:t>
            </a:r>
            <a:endParaRPr lang="en-US" b="1" dirty="0"/>
          </a:p>
        </p:txBody>
      </p:sp>
      <p:sp>
        <p:nvSpPr>
          <p:cNvPr id="4" name="Content Placeholder 2"/>
          <p:cNvSpPr txBox="1">
            <a:spLocks/>
          </p:cNvSpPr>
          <p:nvPr/>
        </p:nvSpPr>
        <p:spPr>
          <a:xfrm>
            <a:off x="304800" y="2971800"/>
            <a:ext cx="8610600" cy="2819400"/>
          </a:xfrm>
          <a:prstGeom prst="rect">
            <a:avLst/>
          </a:prstGeom>
          <a:ln w="57150"/>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algn="just" rtl="1"/>
            <a:r>
              <a:rPr lang="ar-SA" b="1" dirty="0" smtClean="0"/>
              <a:t>وهذه الوسيلة فى مجال قياس الرأى العـام تعنى الإتصال وجها لوجه بيـن القائم بالمقابلة وبين الشخص أو الأشخاص المطلوب معرفة آرائهم وعن طريق هذا الإتصال يقوم الباحث بالحصول على المعلومات المطلوبة حول المشكلات أو القضايا التى يهتم بـها الرأى الـعام  .</a:t>
            </a:r>
            <a:endParaRPr lang="en-US" b="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4085337"/>
      </p:ext>
    </p:extLst>
  </p:cSld>
  <p:clrMapOvr>
    <a:masterClrMapping/>
  </p:clrMapOvr>
  <mc:AlternateContent xmlns:mc="http://schemas.openxmlformats.org/markup-compatibility/2006" xmlns:p14="http://schemas.microsoft.com/office/powerpoint/2010/main">
    <mc:Choice Requires="p14">
      <p:transition spd="slow" p14:dur="1300" advTm="25099">
        <p14:pan dir="u"/>
      </p:transition>
    </mc:Choice>
    <mc:Fallback xmlns="">
      <p:transition spd="slow" advTm="250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60059-background-template-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454</TotalTime>
  <Words>1236</Words>
  <Application>Microsoft Office PowerPoint</Application>
  <PresentationFormat>On-screen Show (4:3)</PresentationFormat>
  <Paragraphs>66</Paragraphs>
  <Slides>23</Slides>
  <Notes>0</Notes>
  <HiddenSlides>0</HiddenSlides>
  <MMClips>23</MMClips>
  <ScaleCrop>false</ScaleCrop>
  <HeadingPairs>
    <vt:vector size="4" baseType="variant">
      <vt:variant>
        <vt:lpstr>Theme</vt:lpstr>
      </vt:variant>
      <vt:variant>
        <vt:i4>7</vt:i4>
      </vt:variant>
      <vt:variant>
        <vt:lpstr>Slide Titles</vt:lpstr>
      </vt:variant>
      <vt:variant>
        <vt:i4>23</vt:i4>
      </vt:variant>
    </vt:vector>
  </HeadingPairs>
  <TitlesOfParts>
    <vt:vector size="30" baseType="lpstr">
      <vt:lpstr>Trek</vt:lpstr>
      <vt:lpstr>160059-background-template-16x9</vt:lpstr>
      <vt:lpstr>7_Diseño predeterminado</vt:lpstr>
      <vt:lpstr>8_Diseño predeterminado</vt:lpstr>
      <vt:lpstr>9_Diseño predeterminado</vt:lpstr>
      <vt:lpstr>14_Diseño predeterminado</vt:lpstr>
      <vt:lpstr>15_Diseño predeterminado</vt:lpstr>
      <vt:lpstr>PowerPoint Presentation</vt:lpstr>
      <vt:lpstr>2- طريقة المسح :</vt:lpstr>
      <vt:lpstr>PowerPoint Presentation</vt:lpstr>
      <vt:lpstr> وسيلة الملاحظة :</vt:lpstr>
      <vt:lpstr>PowerPoint Presentation</vt:lpstr>
      <vt:lpstr>PowerPoint Presentation</vt:lpstr>
      <vt:lpstr>PowerPoint Presentation</vt:lpstr>
      <vt:lpstr>2- وسيلة المقابلة :</vt:lpstr>
      <vt:lpstr>PowerPoint Presentation</vt:lpstr>
      <vt:lpstr> ويتعين خلال المقابلة مراعاة المبادئ التالية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3ـ طريقة تحليل المضمون</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ma7moud</dc:creator>
  <cp:lastModifiedBy>lab</cp:lastModifiedBy>
  <cp:revision>105</cp:revision>
  <dcterms:created xsi:type="dcterms:W3CDTF">2006-08-16T00:00:00Z</dcterms:created>
  <dcterms:modified xsi:type="dcterms:W3CDTF">2020-04-11T20:50:28Z</dcterms:modified>
</cp:coreProperties>
</file>