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59" r:id="rId4"/>
    <p:sldId id="260" r:id="rId5"/>
    <p:sldId id="261" r:id="rId6"/>
    <p:sldId id="266" r:id="rId7"/>
    <p:sldId id="268" r:id="rId8"/>
    <p:sldId id="262" r:id="rId9"/>
    <p:sldId id="269" r:id="rId10"/>
    <p:sldId id="270" r:id="rId11"/>
    <p:sldId id="263" r:id="rId12"/>
    <p:sldId id="264" r:id="rId13"/>
    <p:sldId id="271" r:id="rId14"/>
    <p:sldId id="272" r:id="rId15"/>
    <p:sldId id="275" r:id="rId16"/>
    <p:sldId id="276" r:id="rId17"/>
    <p:sldId id="274" r:id="rId18"/>
    <p:sldId id="277" r:id="rId19"/>
    <p:sldId id="279" r:id="rId20"/>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C9ADE5D5-2C84-40CE-8EDE-8441E4FB34B1}" type="datetimeFigureOut">
              <a:rPr lang="ar-EG" smtClean="0"/>
              <a:t>11/08/1441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23606AC-5E63-4830-B628-866C087AE0A2}" type="slidenum">
              <a:rPr lang="ar-EG" smtClean="0"/>
              <a:t>‹#›</a:t>
            </a:fld>
            <a:endParaRPr lang="ar-EG"/>
          </a:p>
        </p:txBody>
      </p:sp>
    </p:spTree>
    <p:extLst>
      <p:ext uri="{BB962C8B-B14F-4D97-AF65-F5344CB8AC3E}">
        <p14:creationId xmlns:p14="http://schemas.microsoft.com/office/powerpoint/2010/main" val="1749535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C9ADE5D5-2C84-40CE-8EDE-8441E4FB34B1}" type="datetimeFigureOut">
              <a:rPr lang="ar-EG" smtClean="0"/>
              <a:t>11/08/1441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23606AC-5E63-4830-B628-866C087AE0A2}" type="slidenum">
              <a:rPr lang="ar-EG" smtClean="0"/>
              <a:t>‹#›</a:t>
            </a:fld>
            <a:endParaRPr lang="ar-EG"/>
          </a:p>
        </p:txBody>
      </p:sp>
    </p:spTree>
    <p:extLst>
      <p:ext uri="{BB962C8B-B14F-4D97-AF65-F5344CB8AC3E}">
        <p14:creationId xmlns:p14="http://schemas.microsoft.com/office/powerpoint/2010/main" val="857490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C9ADE5D5-2C84-40CE-8EDE-8441E4FB34B1}" type="datetimeFigureOut">
              <a:rPr lang="ar-EG" smtClean="0"/>
              <a:t>11/08/1441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23606AC-5E63-4830-B628-866C087AE0A2}" type="slidenum">
              <a:rPr lang="ar-EG" smtClean="0"/>
              <a:t>‹#›</a:t>
            </a:fld>
            <a:endParaRPr lang="ar-EG"/>
          </a:p>
        </p:txBody>
      </p:sp>
    </p:spTree>
    <p:extLst>
      <p:ext uri="{BB962C8B-B14F-4D97-AF65-F5344CB8AC3E}">
        <p14:creationId xmlns:p14="http://schemas.microsoft.com/office/powerpoint/2010/main" val="2616968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C9ADE5D5-2C84-40CE-8EDE-8441E4FB34B1}" type="datetimeFigureOut">
              <a:rPr lang="ar-EG" smtClean="0"/>
              <a:t>11/08/1441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23606AC-5E63-4830-B628-866C087AE0A2}" type="slidenum">
              <a:rPr lang="ar-EG" smtClean="0"/>
              <a:t>‹#›</a:t>
            </a:fld>
            <a:endParaRPr lang="ar-EG"/>
          </a:p>
        </p:txBody>
      </p:sp>
    </p:spTree>
    <p:extLst>
      <p:ext uri="{BB962C8B-B14F-4D97-AF65-F5344CB8AC3E}">
        <p14:creationId xmlns:p14="http://schemas.microsoft.com/office/powerpoint/2010/main" val="40725643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ADE5D5-2C84-40CE-8EDE-8441E4FB34B1}" type="datetimeFigureOut">
              <a:rPr lang="ar-EG" smtClean="0"/>
              <a:t>11/08/1441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23606AC-5E63-4830-B628-866C087AE0A2}" type="slidenum">
              <a:rPr lang="ar-EG" smtClean="0"/>
              <a:t>‹#›</a:t>
            </a:fld>
            <a:endParaRPr lang="ar-EG"/>
          </a:p>
        </p:txBody>
      </p:sp>
    </p:spTree>
    <p:extLst>
      <p:ext uri="{BB962C8B-B14F-4D97-AF65-F5344CB8AC3E}">
        <p14:creationId xmlns:p14="http://schemas.microsoft.com/office/powerpoint/2010/main" val="2473171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C9ADE5D5-2C84-40CE-8EDE-8441E4FB34B1}" type="datetimeFigureOut">
              <a:rPr lang="ar-EG" smtClean="0"/>
              <a:t>11/08/1441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23606AC-5E63-4830-B628-866C087AE0A2}" type="slidenum">
              <a:rPr lang="ar-EG" smtClean="0"/>
              <a:t>‹#›</a:t>
            </a:fld>
            <a:endParaRPr lang="ar-EG"/>
          </a:p>
        </p:txBody>
      </p:sp>
    </p:spTree>
    <p:extLst>
      <p:ext uri="{BB962C8B-B14F-4D97-AF65-F5344CB8AC3E}">
        <p14:creationId xmlns:p14="http://schemas.microsoft.com/office/powerpoint/2010/main" val="42777265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C9ADE5D5-2C84-40CE-8EDE-8441E4FB34B1}" type="datetimeFigureOut">
              <a:rPr lang="ar-EG" smtClean="0"/>
              <a:t>11/08/1441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F23606AC-5E63-4830-B628-866C087AE0A2}" type="slidenum">
              <a:rPr lang="ar-EG" smtClean="0"/>
              <a:t>‹#›</a:t>
            </a:fld>
            <a:endParaRPr lang="ar-EG"/>
          </a:p>
        </p:txBody>
      </p:sp>
    </p:spTree>
    <p:extLst>
      <p:ext uri="{BB962C8B-B14F-4D97-AF65-F5344CB8AC3E}">
        <p14:creationId xmlns:p14="http://schemas.microsoft.com/office/powerpoint/2010/main" val="1744852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C9ADE5D5-2C84-40CE-8EDE-8441E4FB34B1}" type="datetimeFigureOut">
              <a:rPr lang="ar-EG" smtClean="0"/>
              <a:t>11/08/1441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F23606AC-5E63-4830-B628-866C087AE0A2}" type="slidenum">
              <a:rPr lang="ar-EG" smtClean="0"/>
              <a:t>‹#›</a:t>
            </a:fld>
            <a:endParaRPr lang="ar-EG"/>
          </a:p>
        </p:txBody>
      </p:sp>
    </p:spTree>
    <p:extLst>
      <p:ext uri="{BB962C8B-B14F-4D97-AF65-F5344CB8AC3E}">
        <p14:creationId xmlns:p14="http://schemas.microsoft.com/office/powerpoint/2010/main" val="2995630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ADE5D5-2C84-40CE-8EDE-8441E4FB34B1}" type="datetimeFigureOut">
              <a:rPr lang="ar-EG" smtClean="0"/>
              <a:t>11/08/1441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F23606AC-5E63-4830-B628-866C087AE0A2}" type="slidenum">
              <a:rPr lang="ar-EG" smtClean="0"/>
              <a:t>‹#›</a:t>
            </a:fld>
            <a:endParaRPr lang="ar-EG"/>
          </a:p>
        </p:txBody>
      </p:sp>
    </p:spTree>
    <p:extLst>
      <p:ext uri="{BB962C8B-B14F-4D97-AF65-F5344CB8AC3E}">
        <p14:creationId xmlns:p14="http://schemas.microsoft.com/office/powerpoint/2010/main" val="872001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ADE5D5-2C84-40CE-8EDE-8441E4FB34B1}" type="datetimeFigureOut">
              <a:rPr lang="ar-EG" smtClean="0"/>
              <a:t>11/08/1441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23606AC-5E63-4830-B628-866C087AE0A2}" type="slidenum">
              <a:rPr lang="ar-EG" smtClean="0"/>
              <a:t>‹#›</a:t>
            </a:fld>
            <a:endParaRPr lang="ar-EG"/>
          </a:p>
        </p:txBody>
      </p:sp>
    </p:spTree>
    <p:extLst>
      <p:ext uri="{BB962C8B-B14F-4D97-AF65-F5344CB8AC3E}">
        <p14:creationId xmlns:p14="http://schemas.microsoft.com/office/powerpoint/2010/main" val="2307832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ADE5D5-2C84-40CE-8EDE-8441E4FB34B1}" type="datetimeFigureOut">
              <a:rPr lang="ar-EG" smtClean="0"/>
              <a:t>11/08/1441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23606AC-5E63-4830-B628-866C087AE0A2}" type="slidenum">
              <a:rPr lang="ar-EG" smtClean="0"/>
              <a:t>‹#›</a:t>
            </a:fld>
            <a:endParaRPr lang="ar-EG"/>
          </a:p>
        </p:txBody>
      </p:sp>
    </p:spTree>
    <p:extLst>
      <p:ext uri="{BB962C8B-B14F-4D97-AF65-F5344CB8AC3E}">
        <p14:creationId xmlns:p14="http://schemas.microsoft.com/office/powerpoint/2010/main" val="3689495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9ADE5D5-2C84-40CE-8EDE-8441E4FB34B1}" type="datetimeFigureOut">
              <a:rPr lang="ar-EG" smtClean="0"/>
              <a:t>11/08/1441</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23606AC-5E63-4830-B628-866C087AE0A2}" type="slidenum">
              <a:rPr lang="ar-EG" smtClean="0"/>
              <a:t>‹#›</a:t>
            </a:fld>
            <a:endParaRPr lang="ar-EG"/>
          </a:p>
        </p:txBody>
      </p:sp>
    </p:spTree>
    <p:extLst>
      <p:ext uri="{BB962C8B-B14F-4D97-AF65-F5344CB8AC3E}">
        <p14:creationId xmlns:p14="http://schemas.microsoft.com/office/powerpoint/2010/main" val="5398333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332656"/>
            <a:ext cx="7488832" cy="1152128"/>
          </a:xfrm>
          <a:solidFill>
            <a:schemeClr val="tx1"/>
          </a:solidFill>
        </p:spPr>
        <p:txBody>
          <a:bodyPr>
            <a:normAutofit fontScale="90000"/>
          </a:bodyPr>
          <a:lstStyle/>
          <a:p>
            <a:r>
              <a:rPr lang="ar-EG" b="1" i="1" u="sng" dirty="0">
                <a:solidFill>
                  <a:schemeClr val="accent4">
                    <a:lumMod val="60000"/>
                    <a:lumOff val="40000"/>
                  </a:schemeClr>
                </a:solidFill>
                <a:effectLst>
                  <a:outerShdw blurRad="38100" dist="38100" dir="2700000" algn="tl">
                    <a:srgbClr val="000000">
                      <a:alpha val="43137"/>
                    </a:srgbClr>
                  </a:outerShdw>
                </a:effectLst>
              </a:rPr>
              <a:t/>
            </a:r>
            <a:br>
              <a:rPr lang="ar-EG" b="1" i="1" u="sng" dirty="0">
                <a:solidFill>
                  <a:schemeClr val="accent4">
                    <a:lumMod val="60000"/>
                    <a:lumOff val="40000"/>
                  </a:schemeClr>
                </a:solidFill>
                <a:effectLst>
                  <a:outerShdw blurRad="38100" dist="38100" dir="2700000" algn="tl">
                    <a:srgbClr val="000000">
                      <a:alpha val="43137"/>
                    </a:srgbClr>
                  </a:outerShdw>
                </a:effectLst>
              </a:rPr>
            </a:br>
            <a:r>
              <a:rPr lang="ar-EG" b="1" i="1" u="sng" dirty="0" smtClean="0">
                <a:solidFill>
                  <a:schemeClr val="accent4">
                    <a:lumMod val="60000"/>
                    <a:lumOff val="40000"/>
                  </a:schemeClr>
                </a:solidFill>
                <a:effectLst>
                  <a:outerShdw blurRad="38100" dist="38100" dir="2700000" algn="tl">
                    <a:srgbClr val="000000">
                      <a:alpha val="43137"/>
                    </a:srgbClr>
                  </a:outerShdw>
                </a:effectLst>
              </a:rPr>
              <a:t>المحاضرة السابعة</a:t>
            </a:r>
            <a:br>
              <a:rPr lang="ar-EG" b="1" i="1" u="sng" dirty="0" smtClean="0">
                <a:solidFill>
                  <a:schemeClr val="accent4">
                    <a:lumMod val="60000"/>
                    <a:lumOff val="40000"/>
                  </a:schemeClr>
                </a:solidFill>
                <a:effectLst>
                  <a:outerShdw blurRad="38100" dist="38100" dir="2700000" algn="tl">
                    <a:srgbClr val="000000">
                      <a:alpha val="43137"/>
                    </a:srgbClr>
                  </a:outerShdw>
                </a:effectLst>
              </a:rPr>
            </a:br>
            <a:endParaRPr lang="ar-EG" b="1" i="1" u="sng" dirty="0">
              <a:solidFill>
                <a:schemeClr val="accent4">
                  <a:lumMod val="60000"/>
                  <a:lumOff val="40000"/>
                </a:schemeClr>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611560" y="1340768"/>
            <a:ext cx="7560840" cy="3600400"/>
          </a:xfrm>
        </p:spPr>
        <p:style>
          <a:lnRef idx="1">
            <a:schemeClr val="accent2"/>
          </a:lnRef>
          <a:fillRef idx="2">
            <a:schemeClr val="accent2"/>
          </a:fillRef>
          <a:effectRef idx="1">
            <a:schemeClr val="accent2"/>
          </a:effectRef>
          <a:fontRef idx="minor">
            <a:schemeClr val="dk1"/>
          </a:fontRef>
        </p:style>
        <p:txBody>
          <a:bodyPr>
            <a:normAutofit/>
          </a:bodyPr>
          <a:lstStyle/>
          <a:p>
            <a:pPr algn="r"/>
            <a:r>
              <a:rPr lang="ar-EG" b="1" dirty="0" smtClean="0">
                <a:solidFill>
                  <a:schemeClr val="tx2">
                    <a:lumMod val="60000"/>
                    <a:lumOff val="40000"/>
                  </a:schemeClr>
                </a:solidFill>
              </a:rPr>
              <a:t>الفرقة الثانية جميع الاقسام:</a:t>
            </a:r>
          </a:p>
          <a:p>
            <a:pPr algn="r"/>
            <a:r>
              <a:rPr lang="ar-EG" sz="2800" dirty="0" smtClean="0">
                <a:solidFill>
                  <a:srgbClr val="00B050"/>
                </a:solidFill>
              </a:rPr>
              <a:t>(صحافة- علاقات عامة –إذاعة وتلفزيون – إعلام الكترونى)</a:t>
            </a:r>
          </a:p>
          <a:p>
            <a:pPr algn="r"/>
            <a:r>
              <a:rPr lang="ar-EG" sz="2800" b="1" dirty="0" smtClean="0">
                <a:solidFill>
                  <a:schemeClr val="tx2">
                    <a:lumMod val="60000"/>
                    <a:lumOff val="40000"/>
                  </a:schemeClr>
                </a:solidFill>
              </a:rPr>
              <a:t>اسم المقرر/ المدخل الاجتماعى للإعلام</a:t>
            </a:r>
          </a:p>
          <a:p>
            <a:pPr algn="r"/>
            <a:endParaRPr lang="ar-EG" sz="2800" b="1" dirty="0">
              <a:solidFill>
                <a:schemeClr val="tx2">
                  <a:lumMod val="60000"/>
                  <a:lumOff val="40000"/>
                </a:schemeClr>
              </a:solidFill>
            </a:endParaRPr>
          </a:p>
          <a:p>
            <a:pPr algn="r"/>
            <a:r>
              <a:rPr lang="ar-EG" sz="2800" b="1" dirty="0" smtClean="0">
                <a:solidFill>
                  <a:srgbClr val="FF0000"/>
                </a:solidFill>
              </a:rPr>
              <a:t>                                                  د/ آمال  السعدى</a:t>
            </a:r>
          </a:p>
          <a:p>
            <a:pPr algn="r"/>
            <a:endParaRPr lang="ar-EG" sz="2800" b="1" dirty="0">
              <a:solidFill>
                <a:schemeClr val="tx2">
                  <a:lumMod val="60000"/>
                  <a:lumOff val="40000"/>
                </a:schemeClr>
              </a:solidFill>
            </a:endParaRPr>
          </a:p>
        </p:txBody>
      </p:sp>
    </p:spTree>
    <p:extLst>
      <p:ext uri="{BB962C8B-B14F-4D97-AF65-F5344CB8AC3E}">
        <p14:creationId xmlns:p14="http://schemas.microsoft.com/office/powerpoint/2010/main" val="1737970066"/>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wipe(down)">
                                      <p:cBhvr>
                                        <p:cTn id="25" dur="580">
                                          <p:stCondLst>
                                            <p:cond delay="0"/>
                                          </p:stCondLst>
                                        </p:cTn>
                                        <p:tgtEl>
                                          <p:spTgt spid="3">
                                            <p:txEl>
                                              <p:pRg st="0" end="0"/>
                                            </p:txEl>
                                          </p:spTgt>
                                        </p:tgtEl>
                                      </p:cBhvr>
                                    </p:animEffect>
                                    <p:anim calcmode="lin" valueType="num">
                                      <p:cBhvr>
                                        <p:cTn id="26"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0" end="0"/>
                                            </p:txEl>
                                          </p:spTgt>
                                        </p:tgtEl>
                                      </p:cBhvr>
                                      <p:to x="100000" y="60000"/>
                                    </p:animScale>
                                    <p:animScale>
                                      <p:cBhvr>
                                        <p:cTn id="32" dur="166" decel="50000">
                                          <p:stCondLst>
                                            <p:cond delay="676"/>
                                          </p:stCondLst>
                                        </p:cTn>
                                        <p:tgtEl>
                                          <p:spTgt spid="3">
                                            <p:txEl>
                                              <p:pRg st="0" end="0"/>
                                            </p:txEl>
                                          </p:spTgt>
                                        </p:tgtEl>
                                      </p:cBhvr>
                                      <p:to x="100000" y="100000"/>
                                    </p:animScale>
                                    <p:animScale>
                                      <p:cBhvr>
                                        <p:cTn id="33" dur="26">
                                          <p:stCondLst>
                                            <p:cond delay="1312"/>
                                          </p:stCondLst>
                                        </p:cTn>
                                        <p:tgtEl>
                                          <p:spTgt spid="3">
                                            <p:txEl>
                                              <p:pRg st="0" end="0"/>
                                            </p:txEl>
                                          </p:spTgt>
                                        </p:tgtEl>
                                      </p:cBhvr>
                                      <p:to x="100000" y="80000"/>
                                    </p:animScale>
                                    <p:animScale>
                                      <p:cBhvr>
                                        <p:cTn id="34" dur="166" decel="50000">
                                          <p:stCondLst>
                                            <p:cond delay="1338"/>
                                          </p:stCondLst>
                                        </p:cTn>
                                        <p:tgtEl>
                                          <p:spTgt spid="3">
                                            <p:txEl>
                                              <p:pRg st="0" end="0"/>
                                            </p:txEl>
                                          </p:spTgt>
                                        </p:tgtEl>
                                      </p:cBhvr>
                                      <p:to x="100000" y="100000"/>
                                    </p:animScale>
                                    <p:animScale>
                                      <p:cBhvr>
                                        <p:cTn id="35" dur="26">
                                          <p:stCondLst>
                                            <p:cond delay="1642"/>
                                          </p:stCondLst>
                                        </p:cTn>
                                        <p:tgtEl>
                                          <p:spTgt spid="3">
                                            <p:txEl>
                                              <p:pRg st="0" end="0"/>
                                            </p:txEl>
                                          </p:spTgt>
                                        </p:tgtEl>
                                      </p:cBhvr>
                                      <p:to x="100000" y="90000"/>
                                    </p:animScale>
                                    <p:animScale>
                                      <p:cBhvr>
                                        <p:cTn id="36" dur="166" decel="50000">
                                          <p:stCondLst>
                                            <p:cond delay="1668"/>
                                          </p:stCondLst>
                                        </p:cTn>
                                        <p:tgtEl>
                                          <p:spTgt spid="3">
                                            <p:txEl>
                                              <p:pRg st="0" end="0"/>
                                            </p:txEl>
                                          </p:spTgt>
                                        </p:tgtEl>
                                      </p:cBhvr>
                                      <p:to x="100000" y="100000"/>
                                    </p:animScale>
                                    <p:animScale>
                                      <p:cBhvr>
                                        <p:cTn id="37" dur="26">
                                          <p:stCondLst>
                                            <p:cond delay="1808"/>
                                          </p:stCondLst>
                                        </p:cTn>
                                        <p:tgtEl>
                                          <p:spTgt spid="3">
                                            <p:txEl>
                                              <p:pRg st="0" end="0"/>
                                            </p:txEl>
                                          </p:spTgt>
                                        </p:tgtEl>
                                      </p:cBhvr>
                                      <p:to x="100000" y="95000"/>
                                    </p:animScale>
                                    <p:animScale>
                                      <p:cBhvr>
                                        <p:cTn id="38" dur="166" decel="50000">
                                          <p:stCondLst>
                                            <p:cond delay="1834"/>
                                          </p:stCondLst>
                                        </p:cTn>
                                        <p:tgtEl>
                                          <p:spTgt spid="3">
                                            <p:txEl>
                                              <p:pRg st="0" end="0"/>
                                            </p:txEl>
                                          </p:spTgt>
                                        </p:tgtEl>
                                      </p:cBhvr>
                                      <p:to x="100000" y="100000"/>
                                    </p:animScale>
                                  </p:childTnLst>
                                </p:cTn>
                              </p:par>
                              <p:par>
                                <p:cTn id="39" presetID="26" presetClass="entr" presetSubtype="0" fill="hold" nodeType="withEffect">
                                  <p:stCondLst>
                                    <p:cond delay="0"/>
                                  </p:stCondLst>
                                  <p:childTnLst>
                                    <p:set>
                                      <p:cBhvr>
                                        <p:cTn id="40" dur="1" fill="hold">
                                          <p:stCondLst>
                                            <p:cond delay="0"/>
                                          </p:stCondLst>
                                        </p:cTn>
                                        <p:tgtEl>
                                          <p:spTgt spid="3">
                                            <p:txEl>
                                              <p:pRg st="1" end="1"/>
                                            </p:txEl>
                                          </p:spTgt>
                                        </p:tgtEl>
                                        <p:attrNameLst>
                                          <p:attrName>style.visibility</p:attrName>
                                        </p:attrNameLst>
                                      </p:cBhvr>
                                      <p:to>
                                        <p:strVal val="visible"/>
                                      </p:to>
                                    </p:set>
                                    <p:animEffect transition="in" filter="wipe(down)">
                                      <p:cBhvr>
                                        <p:cTn id="41" dur="580">
                                          <p:stCondLst>
                                            <p:cond delay="0"/>
                                          </p:stCondLst>
                                        </p:cTn>
                                        <p:tgtEl>
                                          <p:spTgt spid="3">
                                            <p:txEl>
                                              <p:pRg st="1" end="1"/>
                                            </p:txEl>
                                          </p:spTgt>
                                        </p:tgtEl>
                                      </p:cBhvr>
                                    </p:animEffect>
                                    <p:anim calcmode="lin" valueType="num">
                                      <p:cBhvr>
                                        <p:cTn id="42"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47" dur="26">
                                          <p:stCondLst>
                                            <p:cond delay="650"/>
                                          </p:stCondLst>
                                        </p:cTn>
                                        <p:tgtEl>
                                          <p:spTgt spid="3">
                                            <p:txEl>
                                              <p:pRg st="1" end="1"/>
                                            </p:txEl>
                                          </p:spTgt>
                                        </p:tgtEl>
                                      </p:cBhvr>
                                      <p:to x="100000" y="60000"/>
                                    </p:animScale>
                                    <p:animScale>
                                      <p:cBhvr>
                                        <p:cTn id="48" dur="166" decel="50000">
                                          <p:stCondLst>
                                            <p:cond delay="676"/>
                                          </p:stCondLst>
                                        </p:cTn>
                                        <p:tgtEl>
                                          <p:spTgt spid="3">
                                            <p:txEl>
                                              <p:pRg st="1" end="1"/>
                                            </p:txEl>
                                          </p:spTgt>
                                        </p:tgtEl>
                                      </p:cBhvr>
                                      <p:to x="100000" y="100000"/>
                                    </p:animScale>
                                    <p:animScale>
                                      <p:cBhvr>
                                        <p:cTn id="49" dur="26">
                                          <p:stCondLst>
                                            <p:cond delay="1312"/>
                                          </p:stCondLst>
                                        </p:cTn>
                                        <p:tgtEl>
                                          <p:spTgt spid="3">
                                            <p:txEl>
                                              <p:pRg st="1" end="1"/>
                                            </p:txEl>
                                          </p:spTgt>
                                        </p:tgtEl>
                                      </p:cBhvr>
                                      <p:to x="100000" y="80000"/>
                                    </p:animScale>
                                    <p:animScale>
                                      <p:cBhvr>
                                        <p:cTn id="50" dur="166" decel="50000">
                                          <p:stCondLst>
                                            <p:cond delay="1338"/>
                                          </p:stCondLst>
                                        </p:cTn>
                                        <p:tgtEl>
                                          <p:spTgt spid="3">
                                            <p:txEl>
                                              <p:pRg st="1" end="1"/>
                                            </p:txEl>
                                          </p:spTgt>
                                        </p:tgtEl>
                                      </p:cBhvr>
                                      <p:to x="100000" y="100000"/>
                                    </p:animScale>
                                    <p:animScale>
                                      <p:cBhvr>
                                        <p:cTn id="51" dur="26">
                                          <p:stCondLst>
                                            <p:cond delay="1642"/>
                                          </p:stCondLst>
                                        </p:cTn>
                                        <p:tgtEl>
                                          <p:spTgt spid="3">
                                            <p:txEl>
                                              <p:pRg st="1" end="1"/>
                                            </p:txEl>
                                          </p:spTgt>
                                        </p:tgtEl>
                                      </p:cBhvr>
                                      <p:to x="100000" y="90000"/>
                                    </p:animScale>
                                    <p:animScale>
                                      <p:cBhvr>
                                        <p:cTn id="52" dur="166" decel="50000">
                                          <p:stCondLst>
                                            <p:cond delay="1668"/>
                                          </p:stCondLst>
                                        </p:cTn>
                                        <p:tgtEl>
                                          <p:spTgt spid="3">
                                            <p:txEl>
                                              <p:pRg st="1" end="1"/>
                                            </p:txEl>
                                          </p:spTgt>
                                        </p:tgtEl>
                                      </p:cBhvr>
                                      <p:to x="100000" y="100000"/>
                                    </p:animScale>
                                    <p:animScale>
                                      <p:cBhvr>
                                        <p:cTn id="53" dur="26">
                                          <p:stCondLst>
                                            <p:cond delay="1808"/>
                                          </p:stCondLst>
                                        </p:cTn>
                                        <p:tgtEl>
                                          <p:spTgt spid="3">
                                            <p:txEl>
                                              <p:pRg st="1" end="1"/>
                                            </p:txEl>
                                          </p:spTgt>
                                        </p:tgtEl>
                                      </p:cBhvr>
                                      <p:to x="100000" y="95000"/>
                                    </p:animScale>
                                    <p:animScale>
                                      <p:cBhvr>
                                        <p:cTn id="54"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507288" cy="5937523"/>
          </a:xfrm>
          <a:solidFill>
            <a:schemeClr val="accent4">
              <a:lumMod val="60000"/>
              <a:lumOff val="40000"/>
            </a:schemeClr>
          </a:solidFill>
        </p:spPr>
        <p:txBody>
          <a:bodyPr>
            <a:normAutofit fontScale="85000" lnSpcReduction="10000"/>
          </a:bodyPr>
          <a:lstStyle/>
          <a:p>
            <a:r>
              <a:rPr lang="ar-EG" dirty="0" smtClean="0"/>
              <a:t>تعتبر من وسائل الإتصال الحارة، وفقا لتقسيم” ماكلوهان” للوسائل لأن العناصر الإعلامية الإذاعية أقل تهيكلا في بثها من العناصر الإعلامية التلفزيونية مما يعطي مجالا للتخيل والتصور والتفكير</a:t>
            </a:r>
            <a:r>
              <a:rPr lang="ar-EG" dirty="0" smtClean="0">
                <a:effectLst/>
              </a:rPr>
              <a:t>أكثر من الصورة التلفزيونية المكتملة، فالوسيلة الحارة التي تمد حاسة واحدة وتعطيها درجة</a:t>
            </a:r>
          </a:p>
          <a:p>
            <a:r>
              <a:rPr lang="ar-EG" dirty="0" smtClean="0">
                <a:effectLst/>
              </a:rPr>
              <a:t>وضوحية أقل من الوسيلة الباردة، التي تتطلب من المتلقي قدرا عاليا من المشاركة والإكمال </a:t>
            </a:r>
            <a:r>
              <a:rPr lang="ar-EG" dirty="0" smtClean="0"/>
              <a:t>لا يشترط الإلمام بالقراءة والكتابة لإرسال واستقبال الرسالة، بينما تتطلب المواد المطبوعة توافر ذلك.</a:t>
            </a:r>
          </a:p>
          <a:p>
            <a:r>
              <a:rPr lang="ar-EG" dirty="0" smtClean="0"/>
              <a:t>تحقق اتصالا آنيا وفوريا حول الكرة الأرضية ( الإذاعات الدولية ).</a:t>
            </a:r>
          </a:p>
          <a:p>
            <a:r>
              <a:rPr lang="ar-EG" dirty="0" smtClean="0"/>
              <a:t>تبث كافة المواد السمعية ( محادثات, مؤثرات, موسيقى…) , ومن خلال قدرتها هذه, أمكن استخدامها في البرامج التعليمية والثقافية والترفيهية, وفي الدعوة والإرشاد.</a:t>
            </a:r>
          </a:p>
          <a:p>
            <a:r>
              <a:rPr lang="ar-EG" dirty="0" smtClean="0"/>
              <a:t>تصل إلى ملايين المستمعين مهما كانت مواقعهم الجغرافية, أو مستوياتهم العلمية اوالثقافية, وهذا ما حطم تسلط المعوقات الطبوغرافية أو السياسية في تلاحم الشعوب و تبادل المعرفة</a:t>
            </a:r>
          </a:p>
          <a:p>
            <a:endParaRPr lang="ar-EG" dirty="0"/>
          </a:p>
        </p:txBody>
      </p:sp>
    </p:spTree>
    <p:extLst>
      <p:ext uri="{BB962C8B-B14F-4D97-AF65-F5344CB8AC3E}">
        <p14:creationId xmlns:p14="http://schemas.microsoft.com/office/powerpoint/2010/main" val="3057098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8229600" cy="864096"/>
          </a:xfrm>
          <a:solidFill>
            <a:srgbClr val="FFC000"/>
          </a:solidFill>
        </p:spPr>
        <p:txBody>
          <a:bodyPr>
            <a:normAutofit/>
          </a:bodyPr>
          <a:lstStyle/>
          <a:p>
            <a:r>
              <a:rPr lang="ar-EG" b="1" dirty="0" smtClean="0">
                <a:effectLst/>
              </a:rPr>
              <a:t>خصائص الإذاعة</a:t>
            </a:r>
            <a:endParaRPr lang="ar-EG" b="1" dirty="0"/>
          </a:p>
        </p:txBody>
      </p:sp>
      <p:sp>
        <p:nvSpPr>
          <p:cNvPr id="3" name="Content Placeholder 2"/>
          <p:cNvSpPr>
            <a:spLocks noGrp="1"/>
          </p:cNvSpPr>
          <p:nvPr>
            <p:ph idx="1"/>
          </p:nvPr>
        </p:nvSpPr>
        <p:spPr>
          <a:xfrm>
            <a:off x="395536" y="1556792"/>
            <a:ext cx="8291264" cy="5145435"/>
          </a:xfrm>
          <a:solidFill>
            <a:srgbClr val="00B050"/>
          </a:solidFill>
        </p:spPr>
        <p:txBody>
          <a:bodyPr>
            <a:normAutofit lnSpcReduction="10000"/>
          </a:bodyPr>
          <a:lstStyle/>
          <a:p>
            <a:r>
              <a:rPr lang="ar-EG" dirty="0" smtClean="0">
                <a:effectLst/>
              </a:rPr>
              <a:t> لكل وسيلة من وسائل الإعلام مقدرة على الإقناع والتأثير في السلوك، تختلف باختلاف هذه الوسائل وكذا نوع الجمهور الموجه إليه، وتُعدّ الإذاعة وسيلة اتصال قوية تستطيع الوصول إلى مختلف الأفراد والمجتمعات، وبالتالى تتميز ببعض الخصائص وهي على النحو الآتي:</a:t>
            </a:r>
          </a:p>
          <a:p>
            <a:r>
              <a:rPr lang="ar-EG" dirty="0" smtClean="0">
                <a:effectLst/>
              </a:rPr>
              <a:t> الإرسال الإذاعي يستطيع تخطي الحدود والموانع الطبيعية ما يضمن انتشارًا أوسع للرسالة الإذاعية، لذلك تُعد الإذاعة أسرع وسائل النشر متفوقه بذلك على الصحافة و التلفزيون.</a:t>
            </a:r>
          </a:p>
          <a:p>
            <a:r>
              <a:rPr lang="ar-EG" dirty="0" smtClean="0">
                <a:effectLst/>
              </a:rPr>
              <a:t>تتميز الإذاعة باستعمالها لطرق التأثير المختلفة على العاطفة التي تتمثل في المؤثرات الموسيقية والصوتية.[</a:t>
            </a:r>
            <a:endParaRPr lang="ar-EG" dirty="0"/>
          </a:p>
        </p:txBody>
      </p:sp>
    </p:spTree>
    <p:extLst>
      <p:ext uri="{BB962C8B-B14F-4D97-AF65-F5344CB8AC3E}">
        <p14:creationId xmlns:p14="http://schemas.microsoft.com/office/powerpoint/2010/main" val="20557335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363272" cy="5649491"/>
          </a:xfrm>
          <a:solidFill>
            <a:schemeClr val="accent2"/>
          </a:solidFill>
        </p:spPr>
        <p:txBody>
          <a:bodyPr>
            <a:normAutofit/>
          </a:bodyPr>
          <a:lstStyle/>
          <a:p>
            <a:r>
              <a:rPr lang="ar-EG" dirty="0"/>
              <a:t>ت</a:t>
            </a:r>
            <a:r>
              <a:rPr lang="ar-EG" dirty="0" smtClean="0">
                <a:effectLst/>
              </a:rPr>
              <a:t>تصف الراديو بخاصيّة ذاتية، وهي لا تتوفر في وسائل الإعلام الأخرى، فهو جهاز شخصي، والاتصال في الإذاعة لا يحتاج إلى وسيط فالرسالة الإذاعية تصل مباشرة من المذيع إلى المستمع.</a:t>
            </a:r>
          </a:p>
          <a:p>
            <a:r>
              <a:rPr lang="ar-EG" dirty="0" smtClean="0">
                <a:effectLst/>
              </a:rPr>
              <a:t> الرسالة الإذاعية تكون أكثر فعالية من الرسالة التي تنقل بالاتصال الذاتي ويسهل استخدامها خاصة عند الفئات الأقل تعليمًا.</a:t>
            </a:r>
          </a:p>
          <a:p>
            <a:r>
              <a:rPr lang="ar-EG" dirty="0" smtClean="0">
                <a:effectLst/>
              </a:rPr>
              <a:t> قلة التكلفة المادية مع التقدم التقني، بحيث أصبح بمقدرة كل فرد شراء جهاز الاستقبال وسهولة تشغيله</a:t>
            </a:r>
            <a:br>
              <a:rPr lang="ar-EG" dirty="0" smtClean="0">
                <a:effectLst/>
              </a:rPr>
            </a:br>
            <a:endParaRPr lang="ar-EG" dirty="0" smtClean="0"/>
          </a:p>
          <a:p>
            <a:endParaRPr lang="ar-EG" dirty="0"/>
          </a:p>
        </p:txBody>
      </p:sp>
    </p:spTree>
    <p:extLst>
      <p:ext uri="{BB962C8B-B14F-4D97-AF65-F5344CB8AC3E}">
        <p14:creationId xmlns:p14="http://schemas.microsoft.com/office/powerpoint/2010/main" val="41645249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1052736"/>
          </a:xfrm>
          <a:solidFill>
            <a:schemeClr val="accent5">
              <a:lumMod val="75000"/>
            </a:schemeClr>
          </a:solidFill>
        </p:spPr>
        <p:txBody>
          <a:bodyPr>
            <a:normAutofit fontScale="90000"/>
          </a:bodyPr>
          <a:lstStyle/>
          <a:p>
            <a:r>
              <a:rPr lang="ar-EG" b="1" dirty="0" smtClean="0"/>
              <a:t/>
            </a:r>
            <a:br>
              <a:rPr lang="ar-EG" b="1" dirty="0" smtClean="0"/>
            </a:br>
            <a:r>
              <a:rPr lang="ar-EG" b="1" dirty="0" smtClean="0"/>
              <a:t>مزايا و خصائص الإذاعة كوسيلة تعليمية:</a:t>
            </a:r>
            <a:br>
              <a:rPr lang="ar-EG" b="1" dirty="0" smtClean="0"/>
            </a:br>
            <a:endParaRPr lang="ar-EG" dirty="0"/>
          </a:p>
        </p:txBody>
      </p:sp>
      <p:sp>
        <p:nvSpPr>
          <p:cNvPr id="3" name="Content Placeholder 2"/>
          <p:cNvSpPr>
            <a:spLocks noGrp="1"/>
          </p:cNvSpPr>
          <p:nvPr>
            <p:ph idx="1"/>
          </p:nvPr>
        </p:nvSpPr>
        <p:spPr>
          <a:xfrm>
            <a:off x="323528" y="1408336"/>
            <a:ext cx="8568952" cy="5472608"/>
          </a:xfrm>
          <a:solidFill>
            <a:schemeClr val="accent5">
              <a:lumMod val="40000"/>
              <a:lumOff val="60000"/>
            </a:schemeClr>
          </a:solidFill>
        </p:spPr>
        <p:txBody>
          <a:bodyPr>
            <a:normAutofit fontScale="77500" lnSpcReduction="20000"/>
          </a:bodyPr>
          <a:lstStyle/>
          <a:p>
            <a:r>
              <a:rPr lang="ar-EG" dirty="0" smtClean="0"/>
              <a:t>أما فيما يخص مزايا وخصائص الإذاعة كوسيلة تعليمية يمكن أن نجملها في:</a:t>
            </a:r>
          </a:p>
          <a:p>
            <a:r>
              <a:rPr lang="ar-EG" dirty="0" smtClean="0"/>
              <a:t>تتطلب عددا أقل من المعلمين والمدربين لإنتاج وتقديم البرامج.</a:t>
            </a:r>
          </a:p>
          <a:p>
            <a:r>
              <a:rPr lang="ar-EG" dirty="0" smtClean="0"/>
              <a:t>يمكن بث برامج آنية لمستمعين يوجدون في مناطق مختلفة.</a:t>
            </a:r>
          </a:p>
          <a:p>
            <a:r>
              <a:rPr lang="ar-EG" dirty="0" smtClean="0"/>
              <a:t>يمكن إعادة بث برامجها مرات متكررة.</a:t>
            </a:r>
          </a:p>
          <a:p>
            <a:r>
              <a:rPr lang="ar-EG" dirty="0" smtClean="0"/>
              <a:t>لا تتطلب معرفة مسبقة بقواعد القراءة و الكتابة، لمتابعة الإستماع    لبرامجها</a:t>
            </a:r>
          </a:p>
          <a:p>
            <a:r>
              <a:rPr lang="ar-EG" dirty="0" smtClean="0"/>
              <a:t>تقود إلى توفير في الإنفاق على التعليم في زمن تبدو فيه الحاجة أكثر إلحاحا  لتوفير المال وخفض النفقات.</a:t>
            </a:r>
          </a:p>
          <a:p>
            <a:r>
              <a:rPr lang="ar-EG" dirty="0" smtClean="0"/>
              <a:t>تعتبر مدرسة متكاملة لجميع المراحل الدراسية ولجميع الطلبة والمستمعين وكذا كل المواد الدراسية.</a:t>
            </a:r>
          </a:p>
          <a:p>
            <a:r>
              <a:rPr lang="ar-EG" dirty="0" smtClean="0"/>
              <a:t>تتمتع الإذاعة السمعية بخاصية مهمة في مجال التعليم والتعلم، ذلك انه بالإمكان إقامة علاقة ثنائية بين المعلم والمتعلم و تتحقق مثل هذه العلاقة من خلال تصميم و إنتاج و تقديم البرامج مع الأخذ بعين الإعتبار مخاطبة المستمع .</a:t>
            </a:r>
          </a:p>
          <a:p>
            <a:endParaRPr lang="ar-EG" dirty="0"/>
          </a:p>
        </p:txBody>
      </p:sp>
    </p:spTree>
    <p:extLst>
      <p:ext uri="{BB962C8B-B14F-4D97-AF65-F5344CB8AC3E}">
        <p14:creationId xmlns:p14="http://schemas.microsoft.com/office/powerpoint/2010/main" val="35912574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3808" y="274638"/>
            <a:ext cx="5842992" cy="634082"/>
          </a:xfrm>
          <a:solidFill>
            <a:schemeClr val="accent3">
              <a:lumMod val="75000"/>
            </a:schemeClr>
          </a:solidFill>
        </p:spPr>
        <p:txBody>
          <a:bodyPr>
            <a:normAutofit fontScale="90000"/>
          </a:bodyPr>
          <a:lstStyle/>
          <a:p>
            <a:r>
              <a:rPr lang="ar-EG" b="1" dirty="0" smtClean="0"/>
              <a:t/>
            </a:r>
            <a:br>
              <a:rPr lang="ar-EG" b="1" dirty="0" smtClean="0"/>
            </a:br>
            <a:r>
              <a:rPr lang="ar-EG" b="1" dirty="0" smtClean="0"/>
              <a:t>لإذاعة وسيلة إعلانية هامة:</a:t>
            </a:r>
            <a:br>
              <a:rPr lang="ar-EG" b="1" dirty="0" smtClean="0"/>
            </a:br>
            <a:endParaRPr lang="ar-EG" dirty="0"/>
          </a:p>
        </p:txBody>
      </p:sp>
      <p:sp>
        <p:nvSpPr>
          <p:cNvPr id="3" name="Content Placeholder 2"/>
          <p:cNvSpPr>
            <a:spLocks noGrp="1"/>
          </p:cNvSpPr>
          <p:nvPr>
            <p:ph idx="1"/>
          </p:nvPr>
        </p:nvSpPr>
        <p:spPr>
          <a:xfrm>
            <a:off x="457200" y="1052736"/>
            <a:ext cx="8363272" cy="5073427"/>
          </a:xfrm>
          <a:solidFill>
            <a:schemeClr val="accent4">
              <a:lumMod val="60000"/>
              <a:lumOff val="40000"/>
            </a:schemeClr>
          </a:solidFill>
        </p:spPr>
        <p:txBody>
          <a:bodyPr>
            <a:normAutofit/>
          </a:bodyPr>
          <a:lstStyle/>
          <a:p>
            <a:r>
              <a:rPr lang="ar-EG" dirty="0" smtClean="0"/>
              <a:t>من خصائص الإذاعة يمكن إضافة إمكانيات أخرى للإذاعة، متمثلة في جعلها وسيلة إعلانية مقبولة لان مايهم المعلن هو وصول الإعلان إلى قطاعات عريضة من الجماهير</a:t>
            </a:r>
          </a:p>
          <a:p>
            <a:r>
              <a:rPr lang="ar-EG" dirty="0" smtClean="0"/>
              <a:t>ووجود الإعلان في حد ذاته يدعم اقتصاديات الإذاعة، خاصة وأنه تقوم به إذاعة عديدة ضمن برامجها</a:t>
            </a:r>
          </a:p>
          <a:p>
            <a:r>
              <a:rPr lang="ar-EG" dirty="0" smtClean="0"/>
              <a:t>مثل إذاعة الشرق الأوسط، وإذاعات أخرى موجهة، كإذاعة منتي كار لو، اللتان تعدان من أوائل الإذاعات في العالم تبث ومضات إشهارية ضمن برامجها.</a:t>
            </a:r>
          </a:p>
          <a:p>
            <a:endParaRPr lang="ar-EG" dirty="0"/>
          </a:p>
        </p:txBody>
      </p:sp>
    </p:spTree>
    <p:extLst>
      <p:ext uri="{BB962C8B-B14F-4D97-AF65-F5344CB8AC3E}">
        <p14:creationId xmlns:p14="http://schemas.microsoft.com/office/powerpoint/2010/main" val="12464931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lstStyle/>
          <a:p>
            <a:r>
              <a:rPr lang="ar-EG" dirty="0" smtClean="0"/>
              <a:t>التنمية والمجتمع</a:t>
            </a:r>
            <a:endParaRPr lang="ar-EG" dirty="0"/>
          </a:p>
        </p:txBody>
      </p:sp>
      <p:sp>
        <p:nvSpPr>
          <p:cNvPr id="3" name="Content Placeholder 2"/>
          <p:cNvSpPr>
            <a:spLocks noGrp="1"/>
          </p:cNvSpPr>
          <p:nvPr>
            <p:ph idx="1"/>
          </p:nvPr>
        </p:nvSpPr>
        <p:spPr>
          <a:solidFill>
            <a:schemeClr val="accent3">
              <a:lumMod val="60000"/>
              <a:lumOff val="40000"/>
            </a:schemeClr>
          </a:solidFill>
        </p:spPr>
        <p:txBody>
          <a:bodyPr>
            <a:normAutofit fontScale="92500" lnSpcReduction="20000"/>
          </a:bodyPr>
          <a:lstStyle/>
          <a:p>
            <a:r>
              <a:rPr lang="ar-EG" dirty="0" smtClean="0"/>
              <a:t>تحتل موضوعات التنمية في المجالات الاجتماعية والاقتصادية والسياسية، أهمية كبرى، كونها مرتبطة مباشرة بحياة الإنسان وظروفه المعيشية، وخصوصاً في البلدان النامية.</a:t>
            </a:r>
          </a:p>
          <a:p>
            <a:r>
              <a:rPr lang="ar-EG" dirty="0" smtClean="0"/>
              <a:t>وتواجه الدول النامية تحديات كبيرة في مجالات الصحة والتعليم والاقتصاد، والأمن، والاستقرار السياسي، الأمر الذي جعل التنمية أحد أهم المطالب الملحة لهذه البلدان.</a:t>
            </a:r>
          </a:p>
          <a:p>
            <a:r>
              <a:rPr lang="ar-EG" dirty="0" smtClean="0"/>
              <a:t>ويقع على عاتق وسائل الإعلام مسؤولية كبيرة ومهام كبرى في حث المواطنين وإقناعهم بالمشاركة في العملية التنموية، وكذلك الضغط على الحكومات لتنفيذ مشاريع وسياسات تنموية تؤدي إلى رفاه المواطنين وتأمين الحياة الكريمة، وتلبي احتياجاتهم الأساسية وتحافظ على حياتهم.</a:t>
            </a:r>
          </a:p>
          <a:p>
            <a:endParaRPr lang="ar-EG" dirty="0"/>
          </a:p>
        </p:txBody>
      </p:sp>
    </p:spTree>
    <p:extLst>
      <p:ext uri="{BB962C8B-B14F-4D97-AF65-F5344CB8AC3E}">
        <p14:creationId xmlns:p14="http://schemas.microsoft.com/office/powerpoint/2010/main" val="4165884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435280" cy="5865515"/>
          </a:xfrm>
          <a:solidFill>
            <a:schemeClr val="accent2">
              <a:lumMod val="60000"/>
              <a:lumOff val="40000"/>
            </a:schemeClr>
          </a:solidFill>
        </p:spPr>
        <p:txBody>
          <a:bodyPr>
            <a:normAutofit fontScale="92500"/>
          </a:bodyPr>
          <a:lstStyle/>
          <a:p>
            <a:r>
              <a:rPr lang="ar-EG" dirty="0" smtClean="0"/>
              <a:t>وتعتبر وسائل الإعلام «الراديو» الشريك الاساسي في التنمية البشرية للمجتمع، وذلك لما تتمتع به من جماهيرية، إضافة إلى خصائصها التي تمكنها من الوصول إلى كافة شرائح المجتمع ومخاطبة ثقافات متعددة، من خلال وسائلها المسموعة والمرئية والمقروءة.</a:t>
            </a:r>
          </a:p>
          <a:p>
            <a:r>
              <a:rPr lang="ar-EG" dirty="0" smtClean="0"/>
              <a:t>كما تساهم وسائل الإعلام في غرس الشعور الوطني والقومي، وحث الجماهير على تغيير وتطوير مجتمعاتهم نحو الأفضل، وتشجيع الناس على المشاركة السياسية.</a:t>
            </a:r>
          </a:p>
          <a:p>
            <a:r>
              <a:rPr lang="ar-EG" dirty="0" smtClean="0"/>
              <a:t>لذلك فإن الإعلام وإن لم يكن القوة الوحيدة التي تؤثر في المجتمع، إلا أن التطور الكبير في وسائل الإعلام، وتطور أدواته، وتصور الاتصال الجماهير ليأخذ اتجاهاً متبادلاً بين المرسل والمستقبل، جعل لوسائل الإعلام دوراً أساسياً في تنمية المجتمع وتطوره</a:t>
            </a:r>
          </a:p>
          <a:p>
            <a:endParaRPr lang="ar-EG" dirty="0"/>
          </a:p>
        </p:txBody>
      </p:sp>
    </p:spTree>
    <p:extLst>
      <p:ext uri="{BB962C8B-B14F-4D97-AF65-F5344CB8AC3E}">
        <p14:creationId xmlns:p14="http://schemas.microsoft.com/office/powerpoint/2010/main" val="4692159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8579296" cy="6009531"/>
          </a:xfrm>
          <a:solidFill>
            <a:schemeClr val="accent3"/>
          </a:solidFill>
        </p:spPr>
        <p:txBody>
          <a:bodyPr>
            <a:normAutofit/>
          </a:bodyPr>
          <a:lstStyle/>
          <a:p>
            <a:r>
              <a:rPr lang="ar-EG" dirty="0" smtClean="0"/>
              <a:t>وقد يتساءل البعض عن ماهية العلاقة بين الإعلام والتنمية، فتأتيه الإجابة، بأنها مسئولية الأولى تجاه الثانية بتزويد المجتمع بأكبر قدر من الحقائق والمعلومات الدقيقة التي يمكن للمعنيين بالتنمية التحقق من صحتها، والتثبت من مصدرها، والتأكد من دقتها، بل إن كثيرًا من علماء الإعلام والاجتماع يسمون الدور الذي يضطلع به الإعلام في تطوير وتنمية المجتمعات باسم "الهندسة الاجتماعية للإعلام الجماهيري"، ومن هنا وجدنا أن الإعلام والتنمية ثنائية مترابطة في فعاليتها العملية الواقعية.</a:t>
            </a:r>
            <a:endParaRPr lang="ar-EG" dirty="0"/>
          </a:p>
        </p:txBody>
      </p:sp>
    </p:spTree>
    <p:extLst>
      <p:ext uri="{BB962C8B-B14F-4D97-AF65-F5344CB8AC3E}">
        <p14:creationId xmlns:p14="http://schemas.microsoft.com/office/powerpoint/2010/main" val="612911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40000"/>
              <a:lumOff val="60000"/>
            </a:schemeClr>
          </a:solidFill>
          <a:ln w="76200">
            <a:solidFill>
              <a:schemeClr val="tx1"/>
            </a:solidFill>
            <a:prstDash val="sysDot"/>
          </a:ln>
        </p:spPr>
        <p:txBody>
          <a:bodyPr>
            <a:normAutofit fontScale="90000"/>
          </a:bodyPr>
          <a:lstStyle/>
          <a:p>
            <a:r>
              <a:rPr lang="ar-EG" dirty="0" smtClean="0"/>
              <a:t>تصنيف مشكلات التنمية من حيث مساهمة الاذاعية فى مواجهتها :</a:t>
            </a:r>
            <a:endParaRPr lang="ar-EG" dirty="0"/>
          </a:p>
        </p:txBody>
      </p:sp>
      <p:sp>
        <p:nvSpPr>
          <p:cNvPr id="3" name="Content Placeholder 2"/>
          <p:cNvSpPr>
            <a:spLocks noGrp="1"/>
          </p:cNvSpPr>
          <p:nvPr>
            <p:ph idx="1"/>
          </p:nvPr>
        </p:nvSpPr>
        <p:spPr>
          <a:solidFill>
            <a:schemeClr val="tx2">
              <a:lumMod val="40000"/>
              <a:lumOff val="60000"/>
            </a:schemeClr>
          </a:solidFill>
          <a:ln w="28575">
            <a:solidFill>
              <a:schemeClr val="tx1"/>
            </a:solidFill>
          </a:ln>
        </p:spPr>
        <p:txBody>
          <a:bodyPr/>
          <a:lstStyle/>
          <a:p>
            <a:r>
              <a:rPr lang="ar-EG" dirty="0" smtClean="0"/>
              <a:t>1- مشكلات ذات طبيعة استراتيجية تترك مواجهتها للجهات المختصة.</a:t>
            </a:r>
          </a:p>
          <a:p>
            <a:r>
              <a:rPr lang="ar-EG" dirty="0" smtClean="0"/>
              <a:t>2- مشكلات تستطيع الاذاعة معاونة الاجهزة الادارية المسئولة عن ايجاد للحلول لها.</a:t>
            </a:r>
          </a:p>
          <a:p>
            <a:r>
              <a:rPr lang="ar-EG" dirty="0" smtClean="0"/>
              <a:t>3- مشكلات يمكن للاذاعة ان تقوم بدور اصيل فى حلها.</a:t>
            </a:r>
            <a:endParaRPr lang="ar-EG" dirty="0"/>
          </a:p>
        </p:txBody>
      </p:sp>
    </p:spTree>
    <p:extLst>
      <p:ext uri="{BB962C8B-B14F-4D97-AF65-F5344CB8AC3E}">
        <p14:creationId xmlns:p14="http://schemas.microsoft.com/office/powerpoint/2010/main" val="17222775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8291264" cy="3672408"/>
          </a:xfrm>
          <a:solidFill>
            <a:schemeClr val="accent5">
              <a:lumMod val="20000"/>
              <a:lumOff val="80000"/>
            </a:schemeClr>
          </a:solidFill>
        </p:spPr>
        <p:txBody>
          <a:bodyPr>
            <a:normAutofit fontScale="90000"/>
          </a:bodyPr>
          <a:lstStyle/>
          <a:p>
            <a:r>
              <a:rPr lang="ar-EG" dirty="0" smtClean="0"/>
              <a:t/>
            </a:r>
            <a:br>
              <a:rPr lang="ar-EG" dirty="0" smtClean="0"/>
            </a:br>
            <a:r>
              <a:rPr lang="ar-EG" b="1" i="1" u="sng" dirty="0" smtClean="0">
                <a:solidFill>
                  <a:srgbClr val="00B050"/>
                </a:solidFill>
              </a:rPr>
              <a:t>نكتفى بهذا القدر </a:t>
            </a:r>
            <a:br>
              <a:rPr lang="ar-EG" b="1" i="1" u="sng" dirty="0" smtClean="0">
                <a:solidFill>
                  <a:srgbClr val="00B050"/>
                </a:solidFill>
              </a:rPr>
            </a:br>
            <a:r>
              <a:rPr lang="ar-EG" b="1" i="1" u="sng" dirty="0" smtClean="0">
                <a:solidFill>
                  <a:srgbClr val="FF0000"/>
                </a:solidFill>
                <a:effectLst>
                  <a:outerShdw blurRad="38100" dist="38100" dir="2700000" algn="tl">
                    <a:srgbClr val="000000">
                      <a:alpha val="43137"/>
                    </a:srgbClr>
                  </a:outerShdw>
                </a:effectLst>
              </a:rPr>
              <a:t>ملحوظة</a:t>
            </a:r>
            <a:br>
              <a:rPr lang="ar-EG" b="1" i="1" u="sng" dirty="0" smtClean="0">
                <a:solidFill>
                  <a:srgbClr val="FF0000"/>
                </a:solidFill>
                <a:effectLst>
                  <a:outerShdw blurRad="38100" dist="38100" dir="2700000" algn="tl">
                    <a:srgbClr val="000000">
                      <a:alpha val="43137"/>
                    </a:srgbClr>
                  </a:outerShdw>
                </a:effectLst>
              </a:rPr>
            </a:br>
            <a:r>
              <a:rPr lang="ar-EG" b="1" i="1" u="sng" dirty="0" smtClean="0">
                <a:solidFill>
                  <a:srgbClr val="FF0000"/>
                </a:solidFill>
                <a:effectLst>
                  <a:outerShdw blurRad="38100" dist="38100" dir="2700000" algn="tl">
                    <a:srgbClr val="000000">
                      <a:alpha val="43137"/>
                    </a:srgbClr>
                  </a:outerShdw>
                </a:effectLst>
              </a:rPr>
              <a:t>بالنسبة للفصل الاول ياجماعة </a:t>
            </a:r>
            <a:r>
              <a:rPr lang="ar-EG" dirty="0" smtClean="0"/>
              <a:t/>
            </a:r>
            <a:br>
              <a:rPr lang="ar-EG" dirty="0" smtClean="0"/>
            </a:br>
            <a:r>
              <a:rPr lang="ar-EG" dirty="0" smtClean="0"/>
              <a:t> </a:t>
            </a:r>
            <a:r>
              <a:rPr lang="ar-EG" b="1" dirty="0" smtClean="0">
                <a:solidFill>
                  <a:schemeClr val="accent4">
                    <a:lumMod val="75000"/>
                  </a:schemeClr>
                </a:solidFill>
              </a:rPr>
              <a:t>من ص </a:t>
            </a:r>
            <a:r>
              <a:rPr lang="ar-EG" b="1" dirty="0" smtClean="0">
                <a:solidFill>
                  <a:schemeClr val="accent4">
                    <a:lumMod val="75000"/>
                  </a:schemeClr>
                </a:solidFill>
              </a:rPr>
              <a:t>53 </a:t>
            </a:r>
            <a:r>
              <a:rPr lang="ar-EG" b="1" dirty="0" smtClean="0">
                <a:solidFill>
                  <a:schemeClr val="accent4">
                    <a:lumMod val="75000"/>
                  </a:schemeClr>
                </a:solidFill>
              </a:rPr>
              <a:t>إلى آخر الفصل للقراءة والاطلاع فقط وغير مطالبين به فى الامتحان </a:t>
            </a:r>
            <a:endParaRPr lang="ar-EG" b="1" dirty="0">
              <a:solidFill>
                <a:schemeClr val="accent4">
                  <a:lumMod val="75000"/>
                </a:schemeClr>
              </a:solidFill>
            </a:endParaRPr>
          </a:p>
        </p:txBody>
      </p:sp>
      <p:sp>
        <p:nvSpPr>
          <p:cNvPr id="3" name="Content Placeholder 2"/>
          <p:cNvSpPr>
            <a:spLocks noGrp="1"/>
          </p:cNvSpPr>
          <p:nvPr>
            <p:ph idx="1"/>
          </p:nvPr>
        </p:nvSpPr>
        <p:spPr>
          <a:xfrm>
            <a:off x="395536" y="4005064"/>
            <a:ext cx="8291264" cy="2304256"/>
          </a:xfrm>
          <a:solidFill>
            <a:schemeClr val="tx1">
              <a:lumMod val="95000"/>
              <a:lumOff val="5000"/>
            </a:schemeClr>
          </a:solidFill>
        </p:spPr>
        <p:txBody>
          <a:bodyPr>
            <a:normAutofit/>
          </a:bodyPr>
          <a:lstStyle/>
          <a:p>
            <a:r>
              <a:rPr lang="ar-EG" sz="4000" dirty="0" smtClean="0">
                <a:solidFill>
                  <a:srgbClr val="FF0000"/>
                </a:solidFill>
              </a:rPr>
              <a:t>نلتقى المحاضرة القادمة بإذن الله تعالى</a:t>
            </a:r>
          </a:p>
          <a:p>
            <a:r>
              <a:rPr lang="ar-EG" sz="4000" dirty="0" smtClean="0"/>
              <a:t>    </a:t>
            </a:r>
            <a:r>
              <a:rPr lang="ar-EG" sz="4000" dirty="0" smtClean="0">
                <a:solidFill>
                  <a:srgbClr val="00B0F0"/>
                </a:solidFill>
              </a:rPr>
              <a:t>تمنياتى لكم مزيد من التوفيق والتيسير من الله</a:t>
            </a:r>
          </a:p>
          <a:p>
            <a:r>
              <a:rPr lang="ar-EG" sz="4000" dirty="0">
                <a:solidFill>
                  <a:srgbClr val="00B0F0"/>
                </a:solidFill>
              </a:rPr>
              <a:t> </a:t>
            </a:r>
            <a:r>
              <a:rPr lang="ar-EG" sz="4000" dirty="0" smtClean="0">
                <a:solidFill>
                  <a:srgbClr val="00B0F0"/>
                </a:solidFill>
              </a:rPr>
              <a:t>                                     </a:t>
            </a:r>
            <a:r>
              <a:rPr lang="ar-EG" sz="4000" dirty="0" smtClean="0">
                <a:solidFill>
                  <a:srgbClr val="7030A0"/>
                </a:solidFill>
              </a:rPr>
              <a:t>د/آمال السعدى</a:t>
            </a:r>
          </a:p>
          <a:p>
            <a:endParaRPr lang="ar-EG" dirty="0"/>
          </a:p>
        </p:txBody>
      </p:sp>
    </p:spTree>
    <p:extLst>
      <p:ext uri="{BB962C8B-B14F-4D97-AF65-F5344CB8AC3E}">
        <p14:creationId xmlns:p14="http://schemas.microsoft.com/office/powerpoint/2010/main" val="270623325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plus(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8"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heel(8)">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8"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heel(8)">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8"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wheel(8)">
                                      <p:cBhvr>
                                        <p:cTn id="22" dur="20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8"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wheel(8)">
                                      <p:cBhvr>
                                        <p:cTn id="2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a:ln w="76200">
            <a:solidFill>
              <a:schemeClr val="tx1"/>
            </a:solidFill>
          </a:ln>
        </p:spPr>
        <p:txBody>
          <a:bodyPr/>
          <a:lstStyle/>
          <a:p>
            <a:r>
              <a:rPr lang="ar-EG" dirty="0" smtClean="0"/>
              <a:t>الفصل الثالث </a:t>
            </a:r>
            <a:endParaRPr lang="ar-EG" dirty="0"/>
          </a:p>
        </p:txBody>
      </p:sp>
      <p:sp>
        <p:nvSpPr>
          <p:cNvPr id="3" name="Content Placeholder 2"/>
          <p:cNvSpPr>
            <a:spLocks noGrp="1"/>
          </p:cNvSpPr>
          <p:nvPr>
            <p:ph idx="1"/>
          </p:nvPr>
        </p:nvSpPr>
        <p:spPr>
          <a:solidFill>
            <a:schemeClr val="accent2">
              <a:lumMod val="40000"/>
              <a:lumOff val="60000"/>
            </a:schemeClr>
          </a:solidFill>
          <a:ln w="76200">
            <a:solidFill>
              <a:schemeClr val="tx1"/>
            </a:solidFill>
          </a:ln>
        </p:spPr>
        <p:txBody>
          <a:bodyPr>
            <a:normAutofit/>
          </a:bodyPr>
          <a:lstStyle/>
          <a:p>
            <a:endParaRPr lang="ar-EG" sz="5400" dirty="0"/>
          </a:p>
          <a:p>
            <a:r>
              <a:rPr lang="ar-EG" sz="5400" dirty="0" smtClean="0">
                <a:solidFill>
                  <a:schemeClr val="accent2">
                    <a:lumMod val="50000"/>
                  </a:schemeClr>
                </a:solidFill>
              </a:rPr>
              <a:t>وسائل الاعلام المسموعة والمرئية</a:t>
            </a:r>
            <a:endParaRPr lang="ar-EG" sz="5400" dirty="0">
              <a:solidFill>
                <a:schemeClr val="accent2">
                  <a:lumMod val="50000"/>
                </a:schemeClr>
              </a:solidFill>
            </a:endParaRPr>
          </a:p>
        </p:txBody>
      </p:sp>
    </p:spTree>
    <p:extLst>
      <p:ext uri="{BB962C8B-B14F-4D97-AF65-F5344CB8AC3E}">
        <p14:creationId xmlns:p14="http://schemas.microsoft.com/office/powerpoint/2010/main" val="390046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9410179">
            <a:off x="-74252" y="2241261"/>
            <a:ext cx="8229600" cy="2102308"/>
          </a:xfrm>
          <a:solidFill>
            <a:srgbClr val="92D050"/>
          </a:solidFill>
          <a:ln w="76200">
            <a:solidFill>
              <a:schemeClr val="accent2"/>
            </a:solidFill>
            <a:prstDash val="dash"/>
          </a:ln>
        </p:spPr>
        <p:txBody>
          <a:bodyPr/>
          <a:lstStyle/>
          <a:p>
            <a:r>
              <a:rPr lang="ar-EG" dirty="0" smtClean="0"/>
              <a:t>سنتناول فى هذه المحاضرة الراديو</a:t>
            </a:r>
            <a:endParaRPr lang="ar-EG" dirty="0"/>
          </a:p>
        </p:txBody>
      </p:sp>
    </p:spTree>
    <p:extLst>
      <p:ext uri="{BB962C8B-B14F-4D97-AF65-F5344CB8AC3E}">
        <p14:creationId xmlns:p14="http://schemas.microsoft.com/office/powerpoint/2010/main" val="3261843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المواد التى تدرس\صور للمادة\نشأة_الإذاعة_في_العالم.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801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a:solidFill>
            <a:schemeClr val="accent2">
              <a:lumMod val="40000"/>
              <a:lumOff val="60000"/>
            </a:schemeClr>
          </a:solidFill>
          <a:ln w="76200">
            <a:solidFill>
              <a:schemeClr val="tx1"/>
            </a:solidFill>
          </a:ln>
        </p:spPr>
        <p:txBody>
          <a:bodyPr/>
          <a:lstStyle/>
          <a:p>
            <a:r>
              <a:rPr lang="ar-EG" b="1" i="1" u="sng" dirty="0" smtClean="0">
                <a:effectLst/>
              </a:rPr>
              <a:t>مفهوم الإذاعة</a:t>
            </a:r>
            <a:endParaRPr lang="ar-EG" b="1" i="1" u="sng" dirty="0"/>
          </a:p>
        </p:txBody>
      </p:sp>
      <p:sp>
        <p:nvSpPr>
          <p:cNvPr id="3" name="Content Placeholder 2"/>
          <p:cNvSpPr>
            <a:spLocks noGrp="1"/>
          </p:cNvSpPr>
          <p:nvPr>
            <p:ph idx="1"/>
          </p:nvPr>
        </p:nvSpPr>
        <p:spPr>
          <a:xfrm>
            <a:off x="467544" y="1412776"/>
            <a:ext cx="8280920" cy="5217443"/>
          </a:xfrm>
          <a:solidFill>
            <a:schemeClr val="accent1">
              <a:lumMod val="40000"/>
              <a:lumOff val="60000"/>
            </a:schemeClr>
          </a:solidFill>
          <a:ln w="38100">
            <a:solidFill>
              <a:schemeClr val="tx1"/>
            </a:solidFill>
          </a:ln>
        </p:spPr>
        <p:txBody>
          <a:bodyPr>
            <a:normAutofit fontScale="92500" lnSpcReduction="20000"/>
          </a:bodyPr>
          <a:lstStyle/>
          <a:p>
            <a:r>
              <a:rPr lang="ar-EG" dirty="0" smtClean="0">
                <a:effectLst/>
              </a:rPr>
              <a:t>تُطلَق الإذاعة في الّلغة على المكان الذي ينشر الأخبار بواسطة الجهاز اللاسلكي، و"أذاع- يذيع" وإذاعة الخبر: أي نشرة، ويُقال محطة إذاعة وإذاعية أي بمعنى مكان البث، والأصل اللغوي لإذاعة وهي "إشاعة" بمعنى النشر العام، وذُيوع ما يُقال، والعرب يصفون الرجل المُفْشِي للأسرار بالرجل المِذْياع.</a:t>
            </a:r>
          </a:p>
          <a:p>
            <a:r>
              <a:rPr lang="ar-EG" dirty="0" smtClean="0">
                <a:effectLst/>
              </a:rPr>
              <a:t>والإذاعة اصطلاحًا عبارة عن تنظيم مُهَيْكَل في شكل أدوار ووظائف، تقوم ببث مجموعة من البرامج ذات الطابع الإعلامي والترفيهي والتثقيفي، وذلك لاستقبالها في وقت واحد من طرف جمهور متناثر يتكون من أفراد، وجماعات، بأجهزة استقبال متخصصة، ويقصد بالإذاعة: ما يبث عن طريق موجات كهرومغناطيسية بإمكانها اجتياز الحواجز الجغرافية والسياسية، وربط مستمعيها بشكل مباشر وسريع.</a:t>
            </a:r>
            <a:br>
              <a:rPr lang="ar-EG" dirty="0" smtClean="0">
                <a:effectLst/>
              </a:rPr>
            </a:br>
            <a:endParaRPr lang="ar-EG" dirty="0"/>
          </a:p>
        </p:txBody>
      </p:sp>
    </p:spTree>
    <p:extLst>
      <p:ext uri="{BB962C8B-B14F-4D97-AF65-F5344CB8AC3E}">
        <p14:creationId xmlns:p14="http://schemas.microsoft.com/office/powerpoint/2010/main" val="27050668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lstStyle/>
          <a:p>
            <a:r>
              <a:rPr lang="ar-EG" b="1" i="1" u="sng" dirty="0" smtClean="0">
                <a:effectLst>
                  <a:outerShdw blurRad="38100" dist="38100" dir="2700000" algn="tl">
                    <a:srgbClr val="000000">
                      <a:alpha val="43137"/>
                    </a:srgbClr>
                  </a:outerShdw>
                </a:effectLst>
              </a:rPr>
              <a:t>تعريف الاذاعة</a:t>
            </a:r>
            <a:endParaRPr lang="ar-EG" b="1" i="1" u="sng" dirty="0">
              <a:effectLst>
                <a:outerShdw blurRad="38100" dist="38100" dir="2700000" algn="tl">
                  <a:srgbClr val="000000">
                    <a:alpha val="43137"/>
                  </a:srgbClr>
                </a:outerShdw>
              </a:effectLst>
            </a:endParaRPr>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9552" y="1772816"/>
            <a:ext cx="7416823" cy="3816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743733"/>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64488" cy="6858000"/>
          </a:xfrm>
          <a:solidFill>
            <a:schemeClr val="accent3">
              <a:lumMod val="60000"/>
              <a:lumOff val="40000"/>
            </a:schemeClr>
          </a:solidFill>
        </p:spPr>
        <p:txBody>
          <a:bodyPr/>
          <a:lstStyle/>
          <a:p>
            <a:endParaRPr lang="ar-EG" dirty="0" smtClean="0"/>
          </a:p>
          <a:p>
            <a:endParaRPr lang="ar-EG" dirty="0"/>
          </a:p>
          <a:p>
            <a:r>
              <a:rPr lang="ar-SA" sz="3600" b="1" dirty="0" smtClean="0"/>
              <a:t>لما </a:t>
            </a:r>
            <a:r>
              <a:rPr lang="ar-SA" sz="3600" b="1" dirty="0"/>
              <a:t>كانت الإذاعة المسموعة (الراديو) تعتمد أساساً على الصوت، أي على حاسة السمع؛ كان على القائمين بالإعلام الإذاعي المسموع أنْ يعملوا على أنْ يحمل هذا الصوت مضامين رسالتهم الإعلامية، مع مراعاة أنَّ المادة المذاعة تسمع مرة واحدة، فلا بُدَّ إذاً أنْ تتسم بالوضوح والاختصار والدقة في انتقاء الكلمات المعبرة عن المضمون والبعد عن استخدام الكلمات والعبارات المعقّدة والجمل المطولة والمركبة</a:t>
            </a:r>
            <a:endParaRPr lang="ar-EG" sz="3600" b="1" dirty="0"/>
          </a:p>
        </p:txBody>
      </p:sp>
    </p:spTree>
    <p:extLst>
      <p:ext uri="{BB962C8B-B14F-4D97-AF65-F5344CB8AC3E}">
        <p14:creationId xmlns:p14="http://schemas.microsoft.com/office/powerpoint/2010/main" val="939040448"/>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a:solidFill>
            <a:schemeClr val="accent1"/>
          </a:solidFill>
        </p:spPr>
        <p:txBody>
          <a:bodyPr/>
          <a:lstStyle/>
          <a:p>
            <a:r>
              <a:rPr lang="ar-EG" dirty="0" smtClean="0">
                <a:effectLst/>
              </a:rPr>
              <a:t>نشأة الإذاعة</a:t>
            </a:r>
            <a:endParaRPr lang="ar-EG" dirty="0"/>
          </a:p>
        </p:txBody>
      </p:sp>
      <p:sp>
        <p:nvSpPr>
          <p:cNvPr id="3" name="Content Placeholder 2"/>
          <p:cNvSpPr>
            <a:spLocks noGrp="1"/>
          </p:cNvSpPr>
          <p:nvPr>
            <p:ph idx="1"/>
          </p:nvPr>
        </p:nvSpPr>
        <p:spPr>
          <a:xfrm>
            <a:off x="457200" y="1196752"/>
            <a:ext cx="8219256" cy="4929411"/>
          </a:xfrm>
          <a:solidFill>
            <a:schemeClr val="accent1">
              <a:lumMod val="60000"/>
              <a:lumOff val="40000"/>
            </a:schemeClr>
          </a:solidFill>
        </p:spPr>
        <p:txBody>
          <a:bodyPr>
            <a:normAutofit lnSpcReduction="10000"/>
          </a:bodyPr>
          <a:lstStyle/>
          <a:p>
            <a:r>
              <a:rPr lang="ar-EG" dirty="0" smtClean="0">
                <a:effectLst/>
              </a:rPr>
              <a:t>ويرجع الفضل في اختراع الراديو للفيزيائي الإيطاليّ جاليليو ماركوني، الذي حقق لأول مرة في تاريخ الاتصالات اللاسلكية بواسطة الموجات الهيرتزية عام 1896م على بعد 400 متر، ثم تطور لـ 2000 متر، ثم 46 كلم عام 1899م، إلى أن حقّق انتصاره الأكبر عام 1901م حيث ارسل موجات الراديو عبر المحيط الأطلسي بين نيو فوندلاند وكونوول وتبلغ المسافة بينهما 3200 كلم، وبدأ ماركوني الإرسال الإذاعي من بيته عام 1921م، حيث اتفق مع هيئة البريد البريطانية على تشغيل نظام للبث الإذاعي من خلال شركة </a:t>
            </a:r>
            <a:r>
              <a:rPr lang="en-US" dirty="0" smtClean="0">
                <a:effectLst/>
              </a:rPr>
              <a:t>BBC</a:t>
            </a:r>
            <a:r>
              <a:rPr lang="ar-EG" dirty="0" smtClean="0">
                <a:effectLst/>
              </a:rPr>
              <a:t>.</a:t>
            </a:r>
            <a:endParaRPr lang="ar-EG" dirty="0"/>
          </a:p>
        </p:txBody>
      </p:sp>
    </p:spTree>
    <p:extLst>
      <p:ext uri="{BB962C8B-B14F-4D97-AF65-F5344CB8AC3E}">
        <p14:creationId xmlns:p14="http://schemas.microsoft.com/office/powerpoint/2010/main" val="1214084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E:\المواد التى تدرس\صور للمادة\خصائص-الإذاعة-768x405.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11971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TotalTime>
  <Words>1084</Words>
  <Application>Microsoft Office PowerPoint</Application>
  <PresentationFormat>On-screen Show (4:3)</PresentationFormat>
  <Paragraphs>60</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 المحاضرة السابعة </vt:lpstr>
      <vt:lpstr>الفصل الثالث </vt:lpstr>
      <vt:lpstr>سنتناول فى هذه المحاضرة الراديو</vt:lpstr>
      <vt:lpstr>PowerPoint Presentation</vt:lpstr>
      <vt:lpstr>مفهوم الإذاعة</vt:lpstr>
      <vt:lpstr>تعريف الاذاعة</vt:lpstr>
      <vt:lpstr>PowerPoint Presentation</vt:lpstr>
      <vt:lpstr>نشأة الإذاعة</vt:lpstr>
      <vt:lpstr>PowerPoint Presentation</vt:lpstr>
      <vt:lpstr>PowerPoint Presentation</vt:lpstr>
      <vt:lpstr>خصائص الإذاعة</vt:lpstr>
      <vt:lpstr>PowerPoint Presentation</vt:lpstr>
      <vt:lpstr> مزايا و خصائص الإذاعة كوسيلة تعليمية: </vt:lpstr>
      <vt:lpstr> لإذاعة وسيلة إعلانية هامة: </vt:lpstr>
      <vt:lpstr>التنمية والمجتمع</vt:lpstr>
      <vt:lpstr>PowerPoint Presentation</vt:lpstr>
      <vt:lpstr>PowerPoint Presentation</vt:lpstr>
      <vt:lpstr>تصنيف مشكلات التنمية من حيث مساهمة الاذاعية فى مواجهتها :</vt:lpstr>
      <vt:lpstr> نكتفى بهذا القدر  ملحوظة بالنسبة للفصل الاول ياجماعة   من ص 53 إلى آخر الفصل للقراءة والاطلاع فقط وغير مطالبين به فى الامتحان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المحاضرة السابعة </dc:title>
  <dc:creator>Anas_it</dc:creator>
  <cp:lastModifiedBy>Anas_it</cp:lastModifiedBy>
  <cp:revision>15</cp:revision>
  <dcterms:created xsi:type="dcterms:W3CDTF">2020-04-04T09:37:49Z</dcterms:created>
  <dcterms:modified xsi:type="dcterms:W3CDTF">2020-04-04T11:18:25Z</dcterms:modified>
</cp:coreProperties>
</file>