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68" r:id="rId3"/>
    <p:sldId id="257" r:id="rId4"/>
    <p:sldId id="258" r:id="rId5"/>
    <p:sldId id="259" r:id="rId6"/>
    <p:sldId id="260" r:id="rId7"/>
    <p:sldId id="261" r:id="rId8"/>
    <p:sldId id="262" r:id="rId9"/>
    <p:sldId id="263" r:id="rId10"/>
    <p:sldId id="264" r:id="rId11"/>
    <p:sldId id="267"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9472517-59A0-44B9-92B0-C79416780AAF}"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411105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9472517-59A0-44B9-92B0-C79416780AAF}"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396839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9472517-59A0-44B9-92B0-C79416780AAF}"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368055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9472517-59A0-44B9-92B0-C79416780AAF}"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349172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72517-59A0-44B9-92B0-C79416780AAF}"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210159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9472517-59A0-44B9-92B0-C79416780AAF}"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117872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9472517-59A0-44B9-92B0-C79416780AAF}" type="datetimeFigureOut">
              <a:rPr lang="ar-EG" smtClean="0"/>
              <a:t>16/08/1441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310547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9472517-59A0-44B9-92B0-C79416780AAF}" type="datetimeFigureOut">
              <a:rPr lang="ar-EG" smtClean="0"/>
              <a:t>16/08/1441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405772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72517-59A0-44B9-92B0-C79416780AAF}" type="datetimeFigureOut">
              <a:rPr lang="ar-EG" smtClean="0"/>
              <a:t>16/08/1441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423094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472517-59A0-44B9-92B0-C79416780AAF}"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148868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472517-59A0-44B9-92B0-C79416780AAF}"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058C4CE-574E-42D5-88C7-25571C727A51}" type="slidenum">
              <a:rPr lang="ar-EG" smtClean="0"/>
              <a:t>‹#›</a:t>
            </a:fld>
            <a:endParaRPr lang="ar-EG"/>
          </a:p>
        </p:txBody>
      </p:sp>
    </p:spTree>
    <p:extLst>
      <p:ext uri="{BB962C8B-B14F-4D97-AF65-F5344CB8AC3E}">
        <p14:creationId xmlns:p14="http://schemas.microsoft.com/office/powerpoint/2010/main" val="177152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472517-59A0-44B9-92B0-C79416780AAF}" type="datetimeFigureOut">
              <a:rPr lang="ar-EG" smtClean="0"/>
              <a:t>16/08/1441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058C4CE-574E-42D5-88C7-25571C727A51}" type="slidenum">
              <a:rPr lang="ar-EG" smtClean="0"/>
              <a:t>‹#›</a:t>
            </a:fld>
            <a:endParaRPr lang="ar-EG"/>
          </a:p>
        </p:txBody>
      </p:sp>
    </p:spTree>
    <p:extLst>
      <p:ext uri="{BB962C8B-B14F-4D97-AF65-F5344CB8AC3E}">
        <p14:creationId xmlns:p14="http://schemas.microsoft.com/office/powerpoint/2010/main" val="3605792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784976" cy="6624736"/>
          </a:xfrm>
          <a:solidFill>
            <a:schemeClr val="accent4">
              <a:lumMod val="40000"/>
              <a:lumOff val="60000"/>
            </a:schemeClr>
          </a:solidFill>
        </p:spPr>
        <p:txBody>
          <a:bodyPr>
            <a:normAutofit/>
          </a:bodyPr>
          <a:lstStyle/>
          <a:p>
            <a:r>
              <a:rPr lang="ar-EG" sz="5400" b="1" i="1" u="sng" dirty="0" smtClean="0">
                <a:solidFill>
                  <a:schemeClr val="tx2"/>
                </a:solidFill>
              </a:rPr>
              <a:t>المحاضرة </a:t>
            </a:r>
            <a:r>
              <a:rPr lang="ar-EG" sz="5400" b="1" i="1" u="sng" dirty="0" smtClean="0">
                <a:solidFill>
                  <a:schemeClr val="tx2"/>
                </a:solidFill>
              </a:rPr>
              <a:t>الرابعة</a:t>
            </a:r>
            <a:r>
              <a:rPr lang="ar-EG" sz="5400" b="1" i="1" u="sng" dirty="0" smtClean="0">
                <a:solidFill>
                  <a:schemeClr val="tx2"/>
                </a:solidFill>
              </a:rPr>
              <a:t/>
            </a:r>
            <a:br>
              <a:rPr lang="ar-EG" sz="5400" b="1" i="1" u="sng" dirty="0" smtClean="0">
                <a:solidFill>
                  <a:schemeClr val="tx2"/>
                </a:solidFill>
              </a:rPr>
            </a:br>
            <a:r>
              <a:rPr lang="ar-EG" sz="5400" b="1" dirty="0" smtClean="0">
                <a:solidFill>
                  <a:schemeClr val="tx2"/>
                </a:solidFill>
              </a:rPr>
              <a:t/>
            </a:r>
            <a:br>
              <a:rPr lang="ar-EG" sz="5400" b="1" dirty="0" smtClean="0">
                <a:solidFill>
                  <a:schemeClr val="tx2"/>
                </a:solidFill>
              </a:rPr>
            </a:br>
            <a:r>
              <a:rPr lang="ar-EG" sz="5400" b="1" dirty="0" smtClean="0">
                <a:solidFill>
                  <a:schemeClr val="tx2"/>
                </a:solidFill>
              </a:rPr>
              <a:t>الفرقة الثانية (دبلومة العلاقات العامة ) </a:t>
            </a:r>
            <a:br>
              <a:rPr lang="ar-EG" sz="5400" b="1" dirty="0" smtClean="0">
                <a:solidFill>
                  <a:schemeClr val="tx2"/>
                </a:solidFill>
              </a:rPr>
            </a:br>
            <a:r>
              <a:rPr lang="ar-EG" sz="5400" b="1" dirty="0" smtClean="0">
                <a:solidFill>
                  <a:schemeClr val="tx2"/>
                </a:solidFill>
              </a:rPr>
              <a:t>اسم المقرر /الرأى العام والدعاية</a:t>
            </a:r>
            <a:br>
              <a:rPr lang="ar-EG" sz="5400" b="1" dirty="0" smtClean="0">
                <a:solidFill>
                  <a:schemeClr val="tx2"/>
                </a:solidFill>
              </a:rPr>
            </a:br>
            <a:r>
              <a:rPr lang="ar-EG" sz="5400" b="1" dirty="0">
                <a:solidFill>
                  <a:schemeClr val="tx2"/>
                </a:solidFill>
              </a:rPr>
              <a:t/>
            </a:r>
            <a:br>
              <a:rPr lang="ar-EG" sz="5400" b="1" dirty="0">
                <a:solidFill>
                  <a:schemeClr val="tx2"/>
                </a:solidFill>
              </a:rPr>
            </a:br>
            <a:r>
              <a:rPr lang="ar-EG" sz="5400" b="1" dirty="0" smtClean="0">
                <a:solidFill>
                  <a:schemeClr val="tx2"/>
                </a:solidFill>
              </a:rPr>
              <a:t>                              د/ آمال السعدى</a:t>
            </a:r>
            <a:br>
              <a:rPr lang="ar-EG" sz="5400" b="1" dirty="0" smtClean="0">
                <a:solidFill>
                  <a:schemeClr val="tx2"/>
                </a:solidFill>
              </a:rPr>
            </a:br>
            <a:endParaRPr lang="ar-EG" sz="5400" b="1" dirty="0">
              <a:solidFill>
                <a:schemeClr val="tx2"/>
              </a:solidFill>
            </a:endParaRPr>
          </a:p>
        </p:txBody>
      </p:sp>
    </p:spTree>
    <p:extLst>
      <p:ext uri="{BB962C8B-B14F-4D97-AF65-F5344CB8AC3E}">
        <p14:creationId xmlns:p14="http://schemas.microsoft.com/office/powerpoint/2010/main" val="1208214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2">
              <a:lumMod val="60000"/>
              <a:lumOff val="40000"/>
            </a:schemeClr>
          </a:solidFill>
        </p:spPr>
        <p:txBody>
          <a:bodyPr>
            <a:normAutofit fontScale="90000"/>
          </a:bodyPr>
          <a:lstStyle/>
          <a:p>
            <a:r>
              <a:rPr lang="ar-EG" dirty="0" smtClean="0"/>
              <a:t/>
            </a:r>
            <a:br>
              <a:rPr lang="ar-EG" dirty="0" smtClean="0"/>
            </a:br>
            <a:r>
              <a:rPr lang="ar-EG" dirty="0"/>
              <a:t>8</a:t>
            </a:r>
            <a:r>
              <a:rPr lang="ar-EG" dirty="0" smtClean="0"/>
              <a:t>- التقمص:</a:t>
            </a:r>
            <a:br>
              <a:rPr lang="ar-EG" dirty="0" smtClean="0"/>
            </a:br>
            <a:endParaRPr lang="ar-EG" dirty="0"/>
          </a:p>
        </p:txBody>
      </p:sp>
      <p:sp>
        <p:nvSpPr>
          <p:cNvPr id="3" name="Content Placeholder 2"/>
          <p:cNvSpPr>
            <a:spLocks noGrp="1"/>
          </p:cNvSpPr>
          <p:nvPr>
            <p:ph idx="1"/>
          </p:nvPr>
        </p:nvSpPr>
        <p:spPr>
          <a:xfrm>
            <a:off x="323528" y="1268760"/>
            <a:ext cx="8352928" cy="5112568"/>
          </a:xfrm>
          <a:solidFill>
            <a:schemeClr val="accent2">
              <a:lumMod val="60000"/>
              <a:lumOff val="40000"/>
            </a:schemeClr>
          </a:solidFill>
        </p:spPr>
        <p:txBody>
          <a:bodyPr>
            <a:normAutofit fontScale="77500" lnSpcReduction="20000"/>
          </a:bodyPr>
          <a:lstStyle/>
          <a:p>
            <a:r>
              <a:rPr lang="ar-EG" dirty="0" smtClean="0"/>
              <a:t>يتقمص </a:t>
            </a:r>
            <a:r>
              <a:rPr lang="ar-EG" dirty="0"/>
              <a:t>الطفل عادة شخصية أبيه أو أخيه الأكبر وقد يتقمص بعد ذلك</a:t>
            </a:r>
          </a:p>
          <a:p>
            <a:r>
              <a:rPr lang="ar-EG" dirty="0"/>
              <a:t>شخصية مدرسه أو أية شخصية محببة إليه سواء كانت حقيقية أو وهمية من</a:t>
            </a:r>
          </a:p>
          <a:p>
            <a:r>
              <a:rPr lang="ar-EG" dirty="0"/>
              <a:t>الشخصيات التى تزخر بها برامج ومسلسلات التليفزيون أو أفلام السينما</a:t>
            </a:r>
          </a:p>
          <a:p>
            <a:r>
              <a:rPr lang="ar-EG" dirty="0"/>
              <a:t>ومجلات الأطفال والشباب ، وهنا يكمن الخطر الكبير الماثل فى تأثير مثل تلك</a:t>
            </a:r>
          </a:p>
          <a:p>
            <a:r>
              <a:rPr lang="ar-EG" dirty="0"/>
              <a:t>الشخصيات الوهمية خاصة إذا كانت خارجة عن نطاق القيم والأخلاق والسلوك</a:t>
            </a:r>
          </a:p>
          <a:p>
            <a:r>
              <a:rPr lang="ar-EG" dirty="0"/>
              <a:t>التى يرتضيها المجتمع.</a:t>
            </a:r>
          </a:p>
          <a:p>
            <a:r>
              <a:rPr lang="ar-EG" dirty="0"/>
              <a:t>ومن أخطر ظواهر الهيمنة الثقافية فى عصرنا الحالى - عصر العولمة  محاولة</a:t>
            </a:r>
          </a:p>
          <a:p>
            <a:r>
              <a:rPr lang="ar-EG" dirty="0"/>
              <a:t>بعض الدول الكبرى الترويج لمثلها القومية الخاصة وأسلوبها فى الحياة وألوان</a:t>
            </a:r>
          </a:p>
          <a:p>
            <a:r>
              <a:rPr lang="ar-EG" dirty="0"/>
              <a:t>السلوك السائدة فيها بين شعوب الدول الأخرى وخاصة النامية رغم الاختلاف </a:t>
            </a:r>
            <a:r>
              <a:rPr lang="ar-EG" dirty="0" smtClean="0"/>
              <a:t>البالغ فى </a:t>
            </a:r>
            <a:r>
              <a:rPr lang="ar-EG" dirty="0"/>
              <a:t>القيم والعادات وظروف الحياة بل والتناقض الشديد أحياناً.</a:t>
            </a:r>
          </a:p>
          <a:p>
            <a:endParaRPr lang="ar-EG" dirty="0"/>
          </a:p>
        </p:txBody>
      </p:sp>
    </p:spTree>
    <p:extLst>
      <p:ext uri="{BB962C8B-B14F-4D97-AF65-F5344CB8AC3E}">
        <p14:creationId xmlns:p14="http://schemas.microsoft.com/office/powerpoint/2010/main" val="3084342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a:solidFill>
            <a:schemeClr val="accent2">
              <a:lumMod val="60000"/>
              <a:lumOff val="40000"/>
            </a:schemeClr>
          </a:solidFill>
        </p:spPr>
        <p:txBody>
          <a:bodyPr>
            <a:normAutofit/>
          </a:bodyPr>
          <a:lstStyle/>
          <a:p>
            <a:r>
              <a:rPr lang="ar-EG" sz="6000" dirty="0" smtClean="0"/>
              <a:t>نكتفى بهذا القدر</a:t>
            </a:r>
            <a:endParaRPr lang="ar-EG" sz="6000" dirty="0"/>
          </a:p>
        </p:txBody>
      </p:sp>
      <p:sp>
        <p:nvSpPr>
          <p:cNvPr id="3" name="Content Placeholder 2"/>
          <p:cNvSpPr>
            <a:spLocks noGrp="1"/>
          </p:cNvSpPr>
          <p:nvPr>
            <p:ph idx="1"/>
          </p:nvPr>
        </p:nvSpPr>
        <p:spPr>
          <a:xfrm>
            <a:off x="457200" y="1988840"/>
            <a:ext cx="8219256" cy="3672408"/>
          </a:xfrm>
          <a:solidFill>
            <a:schemeClr val="bg1">
              <a:lumMod val="75000"/>
            </a:schemeClr>
          </a:solidFill>
        </p:spPr>
        <p:txBody>
          <a:bodyPr>
            <a:noAutofit/>
          </a:bodyPr>
          <a:lstStyle/>
          <a:p>
            <a:r>
              <a:rPr lang="ar-EG" sz="4400" b="1" dirty="0" smtClean="0">
                <a:solidFill>
                  <a:srgbClr val="0070C0"/>
                </a:solidFill>
              </a:rPr>
              <a:t>نلتقى المحاضرة القادمة بإذن الله تعالى .</a:t>
            </a:r>
          </a:p>
          <a:p>
            <a:r>
              <a:rPr lang="ar-EG" sz="4400" b="1" dirty="0">
                <a:solidFill>
                  <a:srgbClr val="0070C0"/>
                </a:solidFill>
              </a:rPr>
              <a:t> </a:t>
            </a:r>
            <a:r>
              <a:rPr lang="ar-EG" sz="4400" b="1" dirty="0" smtClean="0">
                <a:solidFill>
                  <a:srgbClr val="0070C0"/>
                </a:solidFill>
              </a:rPr>
              <a:t>                                                   تمنياتى لكم بمزيد من التوفيق من الله.  </a:t>
            </a:r>
          </a:p>
          <a:p>
            <a:r>
              <a:rPr lang="ar-EG" sz="4400" b="1" dirty="0">
                <a:solidFill>
                  <a:srgbClr val="0070C0"/>
                </a:solidFill>
              </a:rPr>
              <a:t> </a:t>
            </a:r>
            <a:r>
              <a:rPr lang="ar-EG" sz="4400" b="1" dirty="0" smtClean="0">
                <a:solidFill>
                  <a:srgbClr val="0070C0"/>
                </a:solidFill>
              </a:rPr>
              <a:t>                               د/آمال السعدى      </a:t>
            </a:r>
            <a:endParaRPr lang="ar-EG" sz="4400" b="1" dirty="0">
              <a:solidFill>
                <a:srgbClr val="0070C0"/>
              </a:solidFill>
            </a:endParaRPr>
          </a:p>
        </p:txBody>
      </p:sp>
    </p:spTree>
    <p:extLst>
      <p:ext uri="{BB962C8B-B14F-4D97-AF65-F5344CB8AC3E}">
        <p14:creationId xmlns:p14="http://schemas.microsoft.com/office/powerpoint/2010/main" val="147431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a:solidFill>
            <a:schemeClr val="accent2">
              <a:lumMod val="60000"/>
              <a:lumOff val="40000"/>
            </a:schemeClr>
          </a:solidFill>
        </p:spPr>
        <p:txBody>
          <a:bodyPr>
            <a:normAutofit/>
          </a:bodyPr>
          <a:lstStyle/>
          <a:p>
            <a:r>
              <a:rPr lang="ar-EG" dirty="0" smtClean="0"/>
              <a:t>سوف نستكمل فى هذه المحاضرة ما بدأناه فى المحاضرة السابقة وهى تتناول</a:t>
            </a:r>
            <a:endParaRPr lang="ar-EG" dirty="0"/>
          </a:p>
        </p:txBody>
      </p:sp>
      <p:sp>
        <p:nvSpPr>
          <p:cNvPr id="3" name="Content Placeholder 2"/>
          <p:cNvSpPr>
            <a:spLocks noGrp="1"/>
          </p:cNvSpPr>
          <p:nvPr>
            <p:ph idx="1"/>
          </p:nvPr>
        </p:nvSpPr>
        <p:spPr>
          <a:xfrm>
            <a:off x="467544" y="1772816"/>
            <a:ext cx="8208912" cy="4741987"/>
          </a:xfrm>
          <a:solidFill>
            <a:schemeClr val="accent2">
              <a:lumMod val="60000"/>
              <a:lumOff val="40000"/>
            </a:schemeClr>
          </a:solidFill>
        </p:spPr>
        <p:txBody>
          <a:bodyPr>
            <a:normAutofit/>
          </a:bodyPr>
          <a:lstStyle/>
          <a:p>
            <a:r>
              <a:rPr lang="ar-EG" sz="4400" dirty="0"/>
              <a:t>استغلال </a:t>
            </a:r>
            <a:r>
              <a:rPr lang="ar-EG" sz="4400" dirty="0" smtClean="0"/>
              <a:t>الدعاية للخواص </a:t>
            </a:r>
            <a:r>
              <a:rPr lang="ar-EG" sz="4400" dirty="0"/>
              <a:t>العقلية والنفسية لعملية </a:t>
            </a:r>
            <a:r>
              <a:rPr lang="ar-EG" sz="4400" dirty="0" smtClean="0"/>
              <a:t>التفكيرللتأثير </a:t>
            </a:r>
            <a:r>
              <a:rPr lang="ar-EG" sz="4400" dirty="0"/>
              <a:t>فى الرأى العام</a:t>
            </a:r>
          </a:p>
        </p:txBody>
      </p:sp>
    </p:spTree>
    <p:extLst>
      <p:ext uri="{BB962C8B-B14F-4D97-AF65-F5344CB8AC3E}">
        <p14:creationId xmlns:p14="http://schemas.microsoft.com/office/powerpoint/2010/main" val="219559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1">
              <a:lumMod val="40000"/>
              <a:lumOff val="60000"/>
            </a:schemeClr>
          </a:solidFill>
        </p:spPr>
        <p:txBody>
          <a:bodyPr/>
          <a:lstStyle/>
          <a:p>
            <a:r>
              <a:rPr lang="ar-EG" dirty="0" smtClean="0"/>
              <a:t>3-التجسيد</a:t>
            </a:r>
            <a:endParaRPr lang="ar-EG" dirty="0"/>
          </a:p>
        </p:txBody>
      </p:sp>
      <p:sp>
        <p:nvSpPr>
          <p:cNvPr id="3" name="Content Placeholder 2"/>
          <p:cNvSpPr>
            <a:spLocks noGrp="1"/>
          </p:cNvSpPr>
          <p:nvPr>
            <p:ph idx="1"/>
          </p:nvPr>
        </p:nvSpPr>
        <p:spPr>
          <a:xfrm>
            <a:off x="179512" y="1340768"/>
            <a:ext cx="8496944" cy="5400600"/>
          </a:xfrm>
          <a:solidFill>
            <a:schemeClr val="accent1">
              <a:lumMod val="40000"/>
              <a:lumOff val="60000"/>
            </a:schemeClr>
          </a:solidFill>
        </p:spPr>
        <p:txBody>
          <a:bodyPr>
            <a:normAutofit fontScale="77500" lnSpcReduction="20000"/>
          </a:bodyPr>
          <a:lstStyle/>
          <a:p>
            <a:r>
              <a:rPr lang="ar-EG" dirty="0" smtClean="0"/>
              <a:t>يعتبر </a:t>
            </a:r>
            <a:r>
              <a:rPr lang="ar-EG" dirty="0"/>
              <a:t>التجسيد من الخواص الملازمة لعملية التفكير، ما لم يتمرن الإنسان</a:t>
            </a:r>
          </a:p>
          <a:p>
            <a:r>
              <a:rPr lang="ar-EG" dirty="0"/>
              <a:t>على التفكير المجرد، ومنذ بزوغ الإنسانية والإنسان يجسد قوى الطبيعة فى شكل</a:t>
            </a:r>
          </a:p>
          <a:p>
            <a:r>
              <a:rPr lang="ar-EG" dirty="0"/>
              <a:t>آلهة وشياطين ، وفى الفنون والآداب الشعبية يشمل التجسيد كثيراً من المجردات:</a:t>
            </a:r>
          </a:p>
          <a:p>
            <a:r>
              <a:rPr lang="ar-EG" dirty="0"/>
              <a:t>كالقيم الأخلاقية والعدالة والحرية والقانون..</a:t>
            </a:r>
          </a:p>
          <a:p>
            <a:r>
              <a:rPr lang="ar-EG" dirty="0"/>
              <a:t>والكتب الدينية عامرة بألوان عديدة من التجسيد للمجردات، فمن ذلك مثلاً</a:t>
            </a:r>
          </a:p>
          <a:p>
            <a:r>
              <a:rPr lang="ar-EG" dirty="0"/>
              <a:t>تجسيد القرآن الكريم لفكرة الإنفاق فى سبيل الله وما تعود به على المنفقين من</a:t>
            </a:r>
          </a:p>
          <a:p>
            <a:r>
              <a:rPr lang="ar-EG" dirty="0"/>
              <a:t>خير، إذ يقول: }مثل الذين ينفقون أموالهم فى سبيل الله كمثل حبة أنبتت سبع</a:t>
            </a:r>
          </a:p>
          <a:p>
            <a:r>
              <a:rPr lang="ar-EG" dirty="0"/>
              <a:t>سنابل فى كل سنبلة مائة حبة والله يضاعف لمن يشاء {.</a:t>
            </a:r>
          </a:p>
          <a:p>
            <a:r>
              <a:rPr lang="ar-EG" dirty="0"/>
              <a:t>وانظر أيضاً تقريب القرآن الكريم لمعنى الجنة، ومن أمثلة ذلك قوله تعالى فى</a:t>
            </a:r>
          </a:p>
          <a:p>
            <a:r>
              <a:rPr lang="ar-EG" dirty="0"/>
              <a:t>سورة "محمد":}مثل الجنة التى وعد المتقون فيها أنهار من ماء غير آسن وأنهار من</a:t>
            </a:r>
          </a:p>
          <a:p>
            <a:r>
              <a:rPr lang="ar-EG" dirty="0"/>
              <a:t>لبن لم يتغير طعمه وأنهار من خمر لذة للشاربين وأنهار من عسل مصفى ولهم فيها</a:t>
            </a:r>
          </a:p>
          <a:p>
            <a:r>
              <a:rPr lang="ar-EG" dirty="0"/>
              <a:t>من كل الثمرات ومغفرة من ربهم </a:t>
            </a:r>
            <a:r>
              <a:rPr lang="ar-EG" dirty="0" smtClean="0"/>
              <a:t>{صدق الله العظيم</a:t>
            </a:r>
            <a:r>
              <a:rPr lang="en-US" dirty="0" smtClean="0"/>
              <a:t>[</a:t>
            </a:r>
            <a:endParaRPr lang="ar-EG" dirty="0"/>
          </a:p>
        </p:txBody>
      </p:sp>
    </p:spTree>
    <p:extLst>
      <p:ext uri="{BB962C8B-B14F-4D97-AF65-F5344CB8AC3E}">
        <p14:creationId xmlns:p14="http://schemas.microsoft.com/office/powerpoint/2010/main" val="202741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19256" cy="5505475"/>
          </a:xfrm>
          <a:solidFill>
            <a:schemeClr val="accent2">
              <a:lumMod val="20000"/>
              <a:lumOff val="80000"/>
            </a:schemeClr>
          </a:solidFill>
        </p:spPr>
        <p:txBody>
          <a:bodyPr/>
          <a:lstStyle/>
          <a:p>
            <a:r>
              <a:rPr lang="ar-EG" dirty="0"/>
              <a:t>ويستغل خبراء الدعاية والنحاتون والفنانون الشعبيون ورسامو </a:t>
            </a:r>
            <a:r>
              <a:rPr lang="ar-EG" dirty="0" smtClean="0"/>
              <a:t>الكاريكاتيروالكارتون </a:t>
            </a:r>
            <a:r>
              <a:rPr lang="ar-EG" dirty="0"/>
              <a:t>هذه الخاصية الفنية استغلالاً بارعاً لإثارة العواطف والانفعالات </a:t>
            </a:r>
            <a:r>
              <a:rPr lang="ar-EG" dirty="0" smtClean="0"/>
              <a:t>أوتجسيد </a:t>
            </a:r>
            <a:r>
              <a:rPr lang="ar-EG" dirty="0"/>
              <a:t>المواقف أو القضايا أو القيم الاجتماعية والسياسية وغيرها</a:t>
            </a:r>
          </a:p>
        </p:txBody>
      </p:sp>
    </p:spTree>
    <p:extLst>
      <p:ext uri="{BB962C8B-B14F-4D97-AF65-F5344CB8AC3E}">
        <p14:creationId xmlns:p14="http://schemas.microsoft.com/office/powerpoint/2010/main" val="4015984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931224" cy="864096"/>
          </a:xfrm>
          <a:solidFill>
            <a:srgbClr val="FFC000"/>
          </a:solidFill>
        </p:spPr>
        <p:txBody>
          <a:bodyPr>
            <a:normAutofit fontScale="90000"/>
          </a:bodyPr>
          <a:lstStyle/>
          <a:p>
            <a:r>
              <a:rPr lang="ar-EG" dirty="0" smtClean="0"/>
              <a:t/>
            </a:r>
            <a:br>
              <a:rPr lang="ar-EG" dirty="0" smtClean="0"/>
            </a:br>
            <a:r>
              <a:rPr lang="ar-EG" dirty="0" smtClean="0"/>
              <a:t>4- التبرير:</a:t>
            </a:r>
            <a:br>
              <a:rPr lang="ar-EG" dirty="0" smtClean="0"/>
            </a:br>
            <a:endParaRPr lang="ar-EG" dirty="0"/>
          </a:p>
        </p:txBody>
      </p:sp>
      <p:sp>
        <p:nvSpPr>
          <p:cNvPr id="3" name="Content Placeholder 2"/>
          <p:cNvSpPr>
            <a:spLocks noGrp="1"/>
          </p:cNvSpPr>
          <p:nvPr>
            <p:ph idx="1"/>
          </p:nvPr>
        </p:nvSpPr>
        <p:spPr>
          <a:xfrm>
            <a:off x="457200" y="1052736"/>
            <a:ext cx="8291264" cy="5073427"/>
          </a:xfrm>
          <a:solidFill>
            <a:schemeClr val="accent3">
              <a:lumMod val="60000"/>
              <a:lumOff val="40000"/>
            </a:schemeClr>
          </a:solidFill>
        </p:spPr>
        <p:txBody>
          <a:bodyPr>
            <a:normAutofit/>
          </a:bodyPr>
          <a:lstStyle/>
          <a:p>
            <a:r>
              <a:rPr lang="ar-EG" dirty="0" smtClean="0"/>
              <a:t>يلجأ </a:t>
            </a:r>
            <a:r>
              <a:rPr lang="ar-EG" dirty="0"/>
              <a:t>العقل البشرى إلى نوع لا شعورى من ألوان خداع النفس، عن </a:t>
            </a:r>
            <a:r>
              <a:rPr lang="ar-EG" dirty="0" smtClean="0"/>
              <a:t>طريق تفسير </a:t>
            </a:r>
            <a:r>
              <a:rPr lang="ar-EG" dirty="0"/>
              <a:t>بعض ألوان من التفكير والسلوك غير المنطقى وغير السوى الذى يقدم </a:t>
            </a:r>
            <a:r>
              <a:rPr lang="ar-EG" dirty="0" smtClean="0"/>
              <a:t>عليه الإنسان </a:t>
            </a:r>
            <a:r>
              <a:rPr lang="ar-EG" dirty="0"/>
              <a:t>فى بعض الأحيان فى ضوء أسباب مقبولة اجتماعياً بغض النظر عن</a:t>
            </a:r>
          </a:p>
          <a:p>
            <a:r>
              <a:rPr lang="ar-EG" dirty="0"/>
              <a:t>الأسباب والدوافع الحقيقية. ويبرر رجال علم النفس هذه الخاصية بحاجة الإنسان </a:t>
            </a:r>
            <a:r>
              <a:rPr lang="ar-EG" dirty="0" smtClean="0"/>
              <a:t>إلى إسكات </a:t>
            </a:r>
            <a:r>
              <a:rPr lang="ar-EG" dirty="0"/>
              <a:t>ضميره للتخلص من القلق والصراع النفسى والإحباط ولو بخداع النفس</a:t>
            </a:r>
          </a:p>
          <a:p>
            <a:r>
              <a:rPr lang="ar-EG" dirty="0"/>
              <a:t>على حساب الحقيقة والحق والعدل وغيرها من القيم التى يؤمن بها</a:t>
            </a:r>
            <a:r>
              <a:rPr lang="ar-EG" dirty="0" smtClean="0"/>
              <a:t>..</a:t>
            </a:r>
            <a:endParaRPr lang="ar-EG" dirty="0"/>
          </a:p>
        </p:txBody>
      </p:sp>
    </p:spTree>
    <p:extLst>
      <p:ext uri="{BB962C8B-B14F-4D97-AF65-F5344CB8AC3E}">
        <p14:creationId xmlns:p14="http://schemas.microsoft.com/office/powerpoint/2010/main" val="366119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91264" cy="5433467"/>
          </a:xfrm>
          <a:solidFill>
            <a:srgbClr val="FFC000"/>
          </a:solidFill>
        </p:spPr>
        <p:txBody>
          <a:bodyPr>
            <a:normAutofit/>
          </a:bodyPr>
          <a:lstStyle/>
          <a:p>
            <a:r>
              <a:rPr lang="ar-EG" dirty="0" smtClean="0"/>
              <a:t>ويستغل السياسيون ورجال الدعاية والإعلان والعلاقات العامة هذه الخاصية العقلية استغلالاً كبيراً لكسب الجماهير عن طريق إشاعة سيل من المبررات القوية</a:t>
            </a:r>
          </a:p>
          <a:p>
            <a:r>
              <a:rPr lang="ar-EG" dirty="0" smtClean="0"/>
              <a:t>بدلاً من توضيح الأسباب الحقيقية وراء قضية معينة أو إجراء ما.ويقدم بعض رجال السياسة لأتباعهم ألواناً كثيرة من التبريرات الوجيهة ظاهرياً سواء لتفسير أفعالهم أو لدفعهم إلى أعمال معينة لا تستقيم مع الحق والعدل والتفكير السليم.</a:t>
            </a:r>
          </a:p>
          <a:p>
            <a:endParaRPr lang="ar-EG" dirty="0"/>
          </a:p>
        </p:txBody>
      </p:sp>
    </p:spTree>
    <p:extLst>
      <p:ext uri="{BB962C8B-B14F-4D97-AF65-F5344CB8AC3E}">
        <p14:creationId xmlns:p14="http://schemas.microsoft.com/office/powerpoint/2010/main" val="235997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lstStyle/>
          <a:p>
            <a:r>
              <a:rPr lang="ar-EG" dirty="0" smtClean="0"/>
              <a:t>5- الإبدال أو التحويل</a:t>
            </a:r>
            <a:endParaRPr lang="ar-EG" dirty="0"/>
          </a:p>
        </p:txBody>
      </p:sp>
      <p:sp>
        <p:nvSpPr>
          <p:cNvPr id="3" name="Content Placeholder 2"/>
          <p:cNvSpPr>
            <a:spLocks noGrp="1"/>
          </p:cNvSpPr>
          <p:nvPr>
            <p:ph idx="1"/>
          </p:nvPr>
        </p:nvSpPr>
        <p:spPr>
          <a:xfrm>
            <a:off x="179512" y="1340768"/>
            <a:ext cx="8496944" cy="5400600"/>
          </a:xfrm>
          <a:solidFill>
            <a:schemeClr val="accent4">
              <a:lumMod val="60000"/>
              <a:lumOff val="40000"/>
            </a:schemeClr>
          </a:solidFill>
        </p:spPr>
        <p:txBody>
          <a:bodyPr>
            <a:normAutofit fontScale="92500" lnSpcReduction="20000"/>
          </a:bodyPr>
          <a:lstStyle/>
          <a:p>
            <a:r>
              <a:rPr lang="ar-EG" dirty="0" smtClean="0"/>
              <a:t>الإبدال </a:t>
            </a:r>
            <a:r>
              <a:rPr lang="ar-EG" dirty="0"/>
              <a:t>من العمليات اللاشعورية التى يلجأ إليها العقل، ومعناه أن </a:t>
            </a:r>
            <a:r>
              <a:rPr lang="ar-EG" dirty="0" smtClean="0"/>
              <a:t>الحالة الانفعالية </a:t>
            </a:r>
            <a:r>
              <a:rPr lang="ar-EG" dirty="0"/>
              <a:t>إذا وجدت عائقاً فى موضوع ما فإنها تتحول إلى موضوع آخر يغلب </a:t>
            </a:r>
            <a:r>
              <a:rPr lang="ar-EG" dirty="0" smtClean="0"/>
              <a:t>أن يكون </a:t>
            </a:r>
            <a:r>
              <a:rPr lang="ar-EG" dirty="0"/>
              <a:t>به بعض الشبه أو الصلة بالموضوع الأول ؛ فكراهية تلميذ لمعلمه قد </a:t>
            </a:r>
            <a:r>
              <a:rPr lang="ar-EG" dirty="0" smtClean="0"/>
              <a:t>تكون ناشئة </a:t>
            </a:r>
            <a:r>
              <a:rPr lang="ar-EG" dirty="0"/>
              <a:t>من كراهيته لوالده والتى لا يمكنه أن يعبر عنها تعبيراً صريحاً، </a:t>
            </a:r>
            <a:r>
              <a:rPr lang="ar-EG" dirty="0" smtClean="0"/>
              <a:t>وكراهية التلميذ </a:t>
            </a:r>
            <a:r>
              <a:rPr lang="ar-EG" dirty="0"/>
              <a:t>للسلطة الأولى وهى سلطة الوالد قد تتحول إلى كراهية لسلطة </a:t>
            </a:r>
            <a:r>
              <a:rPr lang="ar-EG" dirty="0" smtClean="0"/>
              <a:t>المدرسة فيهرب </a:t>
            </a:r>
            <a:r>
              <a:rPr lang="ar-EG" dirty="0"/>
              <a:t>منها، وإلى كراهية لسلطة المجتمع والقانون، وبذلك قد تبدأ </a:t>
            </a:r>
            <a:r>
              <a:rPr lang="ar-EG" dirty="0" smtClean="0"/>
              <a:t>النزعات الإجرامية </a:t>
            </a:r>
            <a:r>
              <a:rPr lang="ar-EG" dirty="0"/>
              <a:t>من سرقة واعتداء وانحراف... إلخ.</a:t>
            </a:r>
          </a:p>
          <a:p>
            <a:r>
              <a:rPr lang="ar-EG" dirty="0"/>
              <a:t>وعملية الإبدال لا تتم على نطاق الفرد فقط، وإنما تتم أيضاً على </a:t>
            </a:r>
            <a:r>
              <a:rPr lang="ar-EG" dirty="0" smtClean="0"/>
              <a:t>نطاق الجماعة</a:t>
            </a:r>
            <a:r>
              <a:rPr lang="ar-EG" dirty="0"/>
              <a:t>. ويستغل بعض السياسيين ورجال الدعاية هذه الخاصية فى تحويل </a:t>
            </a:r>
            <a:r>
              <a:rPr lang="ar-EG" dirty="0" smtClean="0"/>
              <a:t>اتجاهات الرأى </a:t>
            </a:r>
            <a:r>
              <a:rPr lang="ar-EG" dirty="0"/>
              <a:t>العام وخاصة فى وقت الأزمات.</a:t>
            </a:r>
          </a:p>
        </p:txBody>
      </p:sp>
    </p:spTree>
    <p:extLst>
      <p:ext uri="{BB962C8B-B14F-4D97-AF65-F5344CB8AC3E}">
        <p14:creationId xmlns:p14="http://schemas.microsoft.com/office/powerpoint/2010/main" val="3287386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fontScale="90000"/>
          </a:bodyPr>
          <a:lstStyle/>
          <a:p>
            <a:r>
              <a:rPr lang="ar-EG" dirty="0" smtClean="0"/>
              <a:t>الإسقاط:</a:t>
            </a:r>
            <a:br>
              <a:rPr lang="ar-EG" dirty="0" smtClean="0"/>
            </a:br>
            <a:endParaRPr lang="ar-EG" dirty="0"/>
          </a:p>
        </p:txBody>
      </p:sp>
      <p:sp>
        <p:nvSpPr>
          <p:cNvPr id="3" name="Content Placeholder 2"/>
          <p:cNvSpPr>
            <a:spLocks noGrp="1"/>
          </p:cNvSpPr>
          <p:nvPr>
            <p:ph idx="1"/>
          </p:nvPr>
        </p:nvSpPr>
        <p:spPr>
          <a:xfrm>
            <a:off x="323528" y="1196752"/>
            <a:ext cx="8352928" cy="5661248"/>
          </a:xfrm>
          <a:solidFill>
            <a:schemeClr val="accent4">
              <a:lumMod val="60000"/>
              <a:lumOff val="40000"/>
            </a:schemeClr>
          </a:solidFill>
        </p:spPr>
        <p:txBody>
          <a:bodyPr>
            <a:normAutofit lnSpcReduction="10000"/>
          </a:bodyPr>
          <a:lstStyle/>
          <a:p>
            <a:r>
              <a:rPr lang="ar-EG" dirty="0" smtClean="0"/>
              <a:t>وعملية </a:t>
            </a:r>
            <a:r>
              <a:rPr lang="ar-EG" dirty="0"/>
              <a:t>الإسقاط كما جاء فى كتاب الدكتور </a:t>
            </a:r>
            <a:r>
              <a:rPr lang="ar-EG" dirty="0" smtClean="0"/>
              <a:t>(القوصى) </a:t>
            </a:r>
            <a:r>
              <a:rPr lang="ar-EG" dirty="0"/>
              <a:t>شبيهة </a:t>
            </a:r>
            <a:r>
              <a:rPr lang="ar-EG" dirty="0" smtClean="0"/>
              <a:t>بإسقاط الصورة </a:t>
            </a:r>
            <a:r>
              <a:rPr lang="ar-EG" dirty="0"/>
              <a:t>من داخل الفانوس السحرى على ستارة أو حاجز موجود فى </a:t>
            </a:r>
            <a:r>
              <a:rPr lang="ar-EG" dirty="0" smtClean="0"/>
              <a:t>الخارج،فالصورة </a:t>
            </a:r>
            <a:r>
              <a:rPr lang="ar-EG" dirty="0"/>
              <a:t>لا تنتمى فى الأصل إلى الحاجز الذى أسقطت عليه، وإنما تنتمى </a:t>
            </a:r>
            <a:r>
              <a:rPr lang="ar-EG" dirty="0" smtClean="0"/>
              <a:t>إلى الفانوس </a:t>
            </a:r>
            <a:r>
              <a:rPr lang="ar-EG" dirty="0"/>
              <a:t>من داخله.</a:t>
            </a:r>
          </a:p>
          <a:p>
            <a:r>
              <a:rPr lang="ar-EG" dirty="0"/>
              <a:t>والإسقاط هو تفسير العقل لأعمال الغير بحسب ما يجرى فى نفوسنا، </a:t>
            </a:r>
            <a:r>
              <a:rPr lang="ar-EG" dirty="0" smtClean="0"/>
              <a:t>فصفتان كالبخل </a:t>
            </a:r>
            <a:r>
              <a:rPr lang="ar-EG" dirty="0"/>
              <a:t>أو الغرور نجد فيهما أن البخيل أو المغرور أكثر الناس اتهاماً لغيره </a:t>
            </a:r>
            <a:r>
              <a:rPr lang="ar-EG" dirty="0" smtClean="0"/>
              <a:t>بهما، فكل </a:t>
            </a:r>
            <a:r>
              <a:rPr lang="ar-EG" dirty="0"/>
              <a:t>من هاتين الصفتين يخجل المرء من نسبتها إلى نفسه فقط، فيريح نفسه </a:t>
            </a:r>
            <a:r>
              <a:rPr lang="ar-EG" dirty="0" smtClean="0"/>
              <a:t>بأن ينسب </a:t>
            </a:r>
            <a:r>
              <a:rPr lang="ar-EG" dirty="0"/>
              <a:t>لجميع الناس الصفة الموجودة فى نفسه أو ينسبها لغيره ويبرئ نفسه </a:t>
            </a:r>
            <a:r>
              <a:rPr lang="ar-EG" dirty="0" smtClean="0"/>
              <a:t>منها.ومن </a:t>
            </a:r>
            <a:r>
              <a:rPr lang="ar-EG" dirty="0"/>
              <a:t>شأن عملية الإسقاط انعدام النظرة الموضوعية للأمور، وإشاعة التحيز.</a:t>
            </a:r>
          </a:p>
        </p:txBody>
      </p:sp>
    </p:spTree>
    <p:extLst>
      <p:ext uri="{BB962C8B-B14F-4D97-AF65-F5344CB8AC3E}">
        <p14:creationId xmlns:p14="http://schemas.microsoft.com/office/powerpoint/2010/main" val="2626317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lstStyle/>
          <a:p>
            <a:r>
              <a:rPr lang="ar-EG" dirty="0" smtClean="0"/>
              <a:t>7- التعويض</a:t>
            </a:r>
            <a:endParaRPr lang="ar-EG"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10000"/>
          </a:bodyPr>
          <a:lstStyle/>
          <a:p>
            <a:r>
              <a:rPr lang="ar-EG" dirty="0" smtClean="0"/>
              <a:t>هى </a:t>
            </a:r>
            <a:r>
              <a:rPr lang="ar-EG" dirty="0"/>
              <a:t>محاولة يلجأ إليها العقل خاصة فى ظروف الاضطهاد الداخلى </a:t>
            </a:r>
            <a:r>
              <a:rPr lang="ar-EG" dirty="0" smtClean="0"/>
              <a:t>أوالخارجى </a:t>
            </a:r>
            <a:r>
              <a:rPr lang="ar-EG" dirty="0"/>
              <a:t>لإثبات الذات والشعور برضا النفس كنوع من التخفيف ورفع </a:t>
            </a:r>
            <a:r>
              <a:rPr lang="ar-EG" dirty="0" smtClean="0"/>
              <a:t>الروح المعنوية</a:t>
            </a:r>
            <a:r>
              <a:rPr lang="ar-EG" dirty="0"/>
              <a:t>.</a:t>
            </a:r>
          </a:p>
          <a:p>
            <a:r>
              <a:rPr lang="ar-EG" dirty="0" smtClean="0"/>
              <a:t>فبالصمود </a:t>
            </a:r>
            <a:r>
              <a:rPr lang="ar-EG" dirty="0"/>
              <a:t>والثقة بالنفس واستلهام القوة من تاريخ أجدادهم الأوائل </a:t>
            </a:r>
            <a:r>
              <a:rPr lang="ar-EG" dirty="0" smtClean="0"/>
              <a:t>وعزيمتهم الجبارة </a:t>
            </a:r>
            <a:r>
              <a:rPr lang="ar-EG" dirty="0"/>
              <a:t>التى لا تعرف اليأس ، وتقاليدهم التليدة فى الفروسية وحب الوطن </a:t>
            </a:r>
            <a:r>
              <a:rPr lang="ar-EG" dirty="0" smtClean="0"/>
              <a:t>والعمل والشغف </a:t>
            </a:r>
            <a:r>
              <a:rPr lang="ar-EG" dirty="0"/>
              <a:t>بمزيد من المعرفة، استطاع اليابانيون أن يعوضوا شعورهم بالخزى </a:t>
            </a:r>
            <a:r>
              <a:rPr lang="ar-EG" dirty="0" smtClean="0"/>
              <a:t>والعارأمام </a:t>
            </a:r>
            <a:r>
              <a:rPr lang="ar-EG" dirty="0"/>
              <a:t>الغزاة الأجانب وأن ينهضوا ببلادهم من كبوتها وإذلالها ويكونوا لهم </a:t>
            </a:r>
            <a:r>
              <a:rPr lang="ar-EG" dirty="0" smtClean="0"/>
              <a:t>اقتصاداًقوياً </a:t>
            </a:r>
            <a:r>
              <a:rPr lang="ar-EG" dirty="0"/>
              <a:t>يعد حالياً أكبر منافس للاقتصاد الأمريكى ومصدراً لقلقه</a:t>
            </a:r>
            <a:r>
              <a:rPr lang="ar-EG" dirty="0" smtClean="0"/>
              <a:t>.</a:t>
            </a:r>
            <a:endParaRPr lang="ar-EG" dirty="0"/>
          </a:p>
        </p:txBody>
      </p:sp>
    </p:spTree>
    <p:extLst>
      <p:ext uri="{BB962C8B-B14F-4D97-AF65-F5344CB8AC3E}">
        <p14:creationId xmlns:p14="http://schemas.microsoft.com/office/powerpoint/2010/main" val="133869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782</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المحاضرة الرابعة  الفرقة الثانية (دبلومة العلاقات العامة )  اسم المقرر /الرأى العام والدعاية                                د/ آمال السعدى </vt:lpstr>
      <vt:lpstr>سوف نستكمل فى هذه المحاضرة ما بدأناه فى المحاضرة السابقة وهى تتناول</vt:lpstr>
      <vt:lpstr>3-التجسيد</vt:lpstr>
      <vt:lpstr>PowerPoint Presentation</vt:lpstr>
      <vt:lpstr> 4- التبرير: </vt:lpstr>
      <vt:lpstr>PowerPoint Presentation</vt:lpstr>
      <vt:lpstr>5- الإبدال أو التحويل</vt:lpstr>
      <vt:lpstr>الإسقاط: </vt:lpstr>
      <vt:lpstr>7- التعويض</vt:lpstr>
      <vt:lpstr> 8- التقمص: </vt:lpstr>
      <vt:lpstr>نكتفى بهذا القدر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3</cp:revision>
  <dcterms:created xsi:type="dcterms:W3CDTF">2020-04-01T20:17:13Z</dcterms:created>
  <dcterms:modified xsi:type="dcterms:W3CDTF">2020-04-09T10:04:46Z</dcterms:modified>
</cp:coreProperties>
</file>