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2" r:id="rId1"/>
  </p:sldMasterIdLst>
  <p:sldIdLst>
    <p:sldId id="256" r:id="rId2"/>
    <p:sldId id="257" r:id="rId3"/>
    <p:sldId id="274" r:id="rId4"/>
    <p:sldId id="258" r:id="rId5"/>
    <p:sldId id="286" r:id="rId6"/>
    <p:sldId id="280" r:id="rId7"/>
    <p:sldId id="261" r:id="rId8"/>
    <p:sldId id="260" r:id="rId9"/>
    <p:sldId id="287" r:id="rId10"/>
    <p:sldId id="285" r:id="rId1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14/08/41</a:t>
            </a:fld>
            <a:endParaRPr lang="ar-S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3.png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627784" y="476672"/>
            <a:ext cx="4104456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 smtClean="0">
                <a:latin typeface="Andalus" pitchFamily="18" charset="-78"/>
                <a:cs typeface="Andalus" pitchFamily="18" charset="-78"/>
              </a:rPr>
              <a:t>الإعلام الإقليمي</a:t>
            </a:r>
            <a:endParaRPr lang="ar-SA" sz="4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483767" y="476672"/>
            <a:ext cx="4432585" cy="12137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92" l="0" r="93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36"/>
          <a:stretch/>
        </p:blipFill>
        <p:spPr>
          <a:xfrm>
            <a:off x="6012159" y="350904"/>
            <a:ext cx="1808389" cy="26789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مستدير الزوايا 4"/>
          <p:cNvSpPr/>
          <p:nvPr/>
        </p:nvSpPr>
        <p:spPr>
          <a:xfrm>
            <a:off x="0" y="2631097"/>
            <a:ext cx="8964488" cy="2052228"/>
          </a:xfrm>
          <a:prstGeom prst="roundRect">
            <a:avLst/>
          </a:prstGeom>
          <a:effectLst>
            <a:glow rad="101600">
              <a:schemeClr val="bg1">
                <a:lumMod val="6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cs typeface="PT Simple Bold Ruled" pitchFamily="2" charset="-78"/>
              </a:rPr>
              <a:t>د. هبة عبد المعز أحمد </a:t>
            </a:r>
            <a:endParaRPr lang="ar-SA" sz="4000" b="1" dirty="0">
              <a:cs typeface="PT Simple Bold Ruled" pitchFamily="2" charset="-78"/>
            </a:endParaRPr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18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13"/>
    </mc:Choice>
    <mc:Fallback>
      <p:transition spd="slow" advTm="1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77457E-6 C -0.01267 0.01549 -0.01267 0.02243 -0.03108 0.0296 C -0.03472 0.02821 -0.03924 0.02798 -0.04219 0.02544 C -0.04878 0.01989 -0.04948 0.01041 -0.05556 0.00416 C -0.05885 -0.00578 -0.06024 -0.0074 -0.07083 -0.00416 C -0.08455 0.00879 -0.08316 0.0111 -0.09288 0.02544 C -0.09878 0.01989 -0.09913 0.01388 -0.10174 0.00648 C -0.10243 0.00856 -0.10226 0.01434 -0.10399 0.01272 C -0.1066 0.01018 -0.1066 0.00578 -0.10608 0.00208 C -0.1059 -0.00092 -0.1033 -0.00347 -0.10174 -0.00624 C -0.10972 -0.0141 -0.11059 -0.01618 -0.11719 -0.00624 C -0.11736 -0.00532 -0.12031 0.00694 -0.12153 0.00856 C -0.12326 0.0111 -0.12622 0.01249 -0.12847 0.0148 C -0.12986 0.01688 -0.13108 0.01919 -0.13264 0.02127 C -0.14253 0.0185 -0.1467 0.01688 -0.15226 0.00856 C -0.15833 -0.00925 -0.15833 -0.00763 -0.17691 -0.00416 C -0.18142 0.00925 -0.17708 0.02151 -0.18993 0.0296 C -0.19514 0.02821 -0.20104 0.02844 -0.20556 0.02544 C -0.2349 0.00486 -0.20035 0.01688 -0.22083 0.01064 C -0.22309 0.00856 -0.22431 0.00463 -0.22743 0.00416 C -0.23681 0.00255 -0.23681 0.02035 -0.24062 0.02336 C -0.24306 0.02521 -0.24653 0.02474 -0.24931 0.02544 C -0.26632 0.02474 -0.28333 0.02544 -0.30035 0.02336 C -0.30729 0.02243 -0.32535 0.01133 -0.33108 0.00856 C -0.3441 0.00255 -0.37014 -0.00115 -0.38385 -0.00416 C -0.42222 -0.02751 -0.40069 -0.01618 -0.50521 -0.00624 C -0.50816 -0.00601 -0.50295 -0.00046 -0.50087 0.00208 C -0.49774 0.00601 -0.48976 0.00763 -0.48976 0.01272 C -0.48976 0.01341 -0.48976 0.01411 -0.48976 0.0148 " pathEditMode="relative" rAng="0" ptsTypes="ffffffffffffffffffffffffffffA">
                                      <p:cBhvr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627784" y="476672"/>
            <a:ext cx="4104456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إلى اللقاء </a:t>
            </a:r>
            <a:endParaRPr lang="ar-SA" sz="4800" dirty="0">
              <a:solidFill>
                <a:prstClr val="black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627784" y="476672"/>
            <a:ext cx="4432585" cy="12137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92" l="0" r="93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36"/>
          <a:stretch/>
        </p:blipFill>
        <p:spPr>
          <a:xfrm>
            <a:off x="6012158" y="350904"/>
            <a:ext cx="1808389" cy="26789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مستدير الزوايا 4"/>
          <p:cNvSpPr/>
          <p:nvPr/>
        </p:nvSpPr>
        <p:spPr>
          <a:xfrm>
            <a:off x="0" y="2631097"/>
            <a:ext cx="8964488" cy="2052228"/>
          </a:xfrm>
          <a:prstGeom prst="roundRect">
            <a:avLst/>
          </a:prstGeom>
          <a:effectLst>
            <a:glow rad="101600">
              <a:schemeClr val="bg1">
                <a:lumMod val="6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prstClr val="white"/>
                </a:solidFill>
                <a:cs typeface="PT Simple Bold Ruled" pitchFamily="2" charset="-78"/>
              </a:rPr>
              <a:t>مع تحياتي د. هبة عبد المعز أحمد </a:t>
            </a:r>
            <a:endParaRPr lang="ar-SA" sz="3200" b="1" dirty="0">
              <a:solidFill>
                <a:prstClr val="white"/>
              </a:solidFill>
              <a:cs typeface="PT Simple Bold Ruled" pitchFamily="2" charset="-78"/>
            </a:endParaRPr>
          </a:p>
        </p:txBody>
      </p:sp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147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27"/>
    </mc:Choice>
    <mc:Fallback>
      <p:transition spd="slow" advTm="2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77457E-6 C -0.01267 0.01549 -0.01267 0.02243 -0.03108 0.0296 C -0.03472 0.02821 -0.03924 0.02798 -0.04219 0.02544 C -0.04878 0.01989 -0.04948 0.01041 -0.05556 0.00416 C -0.05885 -0.00578 -0.06024 -0.0074 -0.07083 -0.00416 C -0.08455 0.00879 -0.08316 0.0111 -0.09288 0.02544 C -0.09878 0.01989 -0.09913 0.01388 -0.10174 0.00648 C -0.10243 0.00856 -0.10226 0.01434 -0.10399 0.01272 C -0.1066 0.01018 -0.1066 0.00578 -0.10608 0.00208 C -0.1059 -0.00092 -0.1033 -0.00347 -0.10174 -0.00624 C -0.10972 -0.0141 -0.11059 -0.01618 -0.11719 -0.00624 C -0.11736 -0.00532 -0.12031 0.00694 -0.12153 0.00856 C -0.12326 0.0111 -0.12622 0.01249 -0.12847 0.0148 C -0.12986 0.01688 -0.13108 0.01919 -0.13264 0.02127 C -0.14253 0.0185 -0.1467 0.01688 -0.15226 0.00856 C -0.15833 -0.00925 -0.15833 -0.00763 -0.17691 -0.00416 C -0.18142 0.00925 -0.17708 0.02151 -0.18993 0.0296 C -0.19514 0.02821 -0.20104 0.02844 -0.20556 0.02544 C -0.2349 0.00486 -0.20035 0.01688 -0.22083 0.01064 C -0.22309 0.00856 -0.22431 0.00463 -0.22743 0.00416 C -0.23681 0.00255 -0.23681 0.02035 -0.24062 0.02336 C -0.24306 0.02521 -0.24653 0.02474 -0.24931 0.02544 C -0.26632 0.02474 -0.28333 0.02544 -0.30035 0.02336 C -0.30729 0.02243 -0.32535 0.01133 -0.33108 0.00856 C -0.3441 0.00255 -0.37014 -0.00115 -0.38385 -0.00416 C -0.42222 -0.02751 -0.40069 -0.01618 -0.50521 -0.00624 C -0.50816 -0.00601 -0.50295 -0.00046 -0.50087 0.00208 C -0.49774 0.00601 -0.48976 0.00763 -0.48976 0.01272 C -0.48976 0.01341 -0.48976 0.01411 -0.48976 0.0148 " pathEditMode="relative" rAng="0" ptsTypes="ffffffffffffffffffffffffffffA">
                                      <p:cBhvr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1600" y="908720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800" b="1" dirty="0" smtClean="0">
                <a:solidFill>
                  <a:srgbClr val="002060"/>
                </a:solidFill>
                <a:cs typeface="PT Simple Bold Ruled" pitchFamily="2" charset="-78"/>
              </a:rPr>
              <a:t>محاضرات الفرقة الأولى</a:t>
            </a:r>
          </a:p>
          <a:p>
            <a:pPr algn="ctr">
              <a:lnSpc>
                <a:spcPct val="150000"/>
              </a:lnSpc>
            </a:pPr>
            <a:r>
              <a:rPr lang="ar-SA" sz="4800" b="1" dirty="0" smtClean="0">
                <a:solidFill>
                  <a:srgbClr val="002060"/>
                </a:solidFill>
              </a:rPr>
              <a:t> </a:t>
            </a:r>
            <a:r>
              <a:rPr lang="ar-SA" sz="48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PT Simple Bold Ruled" pitchFamily="2" charset="-78"/>
              </a:rPr>
              <a:t>المستوى الثاني</a:t>
            </a:r>
          </a:p>
          <a:p>
            <a:pPr algn="ctr">
              <a:lnSpc>
                <a:spcPct val="150000"/>
              </a:lnSpc>
            </a:pPr>
            <a:r>
              <a:rPr lang="ar-SA" sz="4800" b="1" dirty="0" smtClean="0">
                <a:solidFill>
                  <a:srgbClr val="002060"/>
                </a:solidFill>
              </a:rPr>
              <a:t>اليوم الثلاثاء 7-4-2020</a:t>
            </a:r>
          </a:p>
          <a:p>
            <a:pPr algn="ctr">
              <a:lnSpc>
                <a:spcPct val="150000"/>
              </a:lnSpc>
            </a:pPr>
            <a:r>
              <a:rPr lang="ar-SA" sz="4800" b="1" dirty="0" smtClean="0">
                <a:solidFill>
                  <a:srgbClr val="002060"/>
                </a:solidFill>
              </a:rPr>
              <a:t>الساعة التاسعة صباحاً </a:t>
            </a:r>
            <a:endParaRPr lang="ar-SA" sz="4800" b="1" dirty="0">
              <a:solidFill>
                <a:srgbClr val="002060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59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48">
        <p14:reveal thruBlk="1" dir="r"/>
      </p:transition>
    </mc:Choice>
    <mc:Fallback>
      <p:transition spd="slow" advTm="6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380238" y="2333275"/>
            <a:ext cx="6676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800" b="1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PT Bold Heading" pitchFamily="2" charset="-78"/>
              </a:rPr>
              <a:t>تاريخ نشأة التليفزيون </a:t>
            </a:r>
            <a:r>
              <a:rPr lang="ar-SA" sz="4800" b="1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PT Bold Heading" pitchFamily="2" charset="-78"/>
              </a:rPr>
              <a:t>المحلي</a:t>
            </a:r>
            <a:endParaRPr lang="ar-SA" dirty="0">
              <a:solidFill>
                <a:schemeClr val="accent5">
                  <a:lumMod val="5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94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5545">
        <p:circle/>
      </p:transition>
    </mc:Choice>
    <mc:Fallback>
      <p:transition spd="slow" advTm="1554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5296453" y="529049"/>
            <a:ext cx="2514511" cy="91440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ldhabi" pitchFamily="2" charset="-78"/>
                <a:cs typeface="Aldhabi" pitchFamily="2" charset="-78"/>
              </a:rPr>
              <a:t>نشأة التليفزيون</a:t>
            </a:r>
            <a:endParaRPr lang="ar-SA" dirty="0"/>
          </a:p>
        </p:txBody>
      </p:sp>
      <p:sp>
        <p:nvSpPr>
          <p:cNvPr id="3" name="مستطيل 2"/>
          <p:cNvSpPr/>
          <p:nvPr/>
        </p:nvSpPr>
        <p:spPr>
          <a:xfrm>
            <a:off x="755576" y="1628800"/>
            <a:ext cx="7848872" cy="427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ar-EG" sz="2800" b="1" u="sng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القناة الثالثة </a:t>
            </a:r>
            <a:r>
              <a:rPr lang="ar-SA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: </a:t>
            </a:r>
            <a:r>
              <a:rPr lang="ar-EG" sz="2800" dirty="0" smtClean="0">
                <a:latin typeface="Calibri"/>
                <a:ea typeface="Calibri"/>
                <a:cs typeface="Arial"/>
              </a:rPr>
              <a:t> </a:t>
            </a:r>
            <a:r>
              <a:rPr lang="ar-EG" sz="2800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تعد </a:t>
            </a:r>
            <a:r>
              <a:rPr lang="ar-SA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أ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ولي </a:t>
            </a:r>
            <a:r>
              <a:rPr lang="ar-EG" sz="2800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القنوات الاقليمية 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الست, </a:t>
            </a:r>
            <a:r>
              <a:rPr lang="ar-EG" sz="2800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حيث بدأت ارسالها في اعياد اكتوبر 1985م لخدمة </a:t>
            </a:r>
            <a:r>
              <a:rPr lang="ar-SA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إ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ق</a:t>
            </a:r>
            <a:r>
              <a:rPr lang="ar-SA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ليم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ar-EG" sz="2800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القاهرة الكبرى (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القاهرة</a:t>
            </a:r>
            <a:r>
              <a:rPr lang="ar-SA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 -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 الجيزة- </a:t>
            </a:r>
            <a:r>
              <a:rPr lang="ar-EG" sz="2800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القليوبية) 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وتعايش </a:t>
            </a:r>
            <a:r>
              <a:rPr lang="ar-EG" sz="2800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برامج القناة الثالثة </a:t>
            </a:r>
            <a:r>
              <a:rPr lang="ar-SA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آ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مال وال</a:t>
            </a:r>
            <a:r>
              <a:rPr lang="ar-SA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أ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م </a:t>
            </a:r>
            <a:r>
              <a:rPr lang="ar-SA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أب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ناء ال</a:t>
            </a:r>
            <a:r>
              <a:rPr lang="ar-SA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أق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اليم وترصيد </a:t>
            </a:r>
            <a:r>
              <a:rPr lang="ar-EG" sz="2800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مشروعات التنمية الخدمية 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والإنتاجية, </a:t>
            </a:r>
            <a:r>
              <a:rPr lang="ar-EG" sz="2800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كما تنقل نشراتها أهم 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ال</a:t>
            </a:r>
            <a:r>
              <a:rPr lang="ar-SA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أ</a:t>
            </a:r>
            <a:r>
              <a:rPr lang="ar-EG" sz="2800" dirty="0" smtClean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حداث  </a:t>
            </a:r>
            <a:r>
              <a:rPr lang="ar-EG" sz="2800" dirty="0">
                <a:solidFill>
                  <a:srgbClr val="0070C0"/>
                </a:solidFill>
                <a:latin typeface="Calibri"/>
                <a:ea typeface="Calibri"/>
                <a:cs typeface="Arial"/>
              </a:rPr>
              <a:t>المنجزات بالإقليم .</a:t>
            </a:r>
            <a:endParaRPr lang="en-US" sz="2800" dirty="0">
              <a:solidFill>
                <a:srgbClr val="0070C0"/>
              </a:solidFill>
              <a:effectLst/>
              <a:latin typeface="Calibri"/>
              <a:ea typeface="Calibri"/>
              <a:cs typeface="Arial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157467"/>
      </p:ext>
    </p:extLst>
  </p:cSld>
  <p:clrMapOvr>
    <a:masterClrMapping/>
  </p:clrMapOvr>
  <p:transition spd="slow" advTm="5704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43608" y="1061343"/>
            <a:ext cx="7126673" cy="4457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ar-EG" b="1" u="sng" dirty="0">
                <a:latin typeface="Calibri"/>
                <a:ea typeface="Calibri"/>
                <a:cs typeface="Arial"/>
              </a:rPr>
              <a:t>القناة الرابعة :- </a:t>
            </a:r>
            <a:endParaRPr lang="en-US" sz="1100" dirty="0">
              <a:latin typeface="Calibri"/>
              <a:ea typeface="Calibri"/>
              <a:cs typeface="Arial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ar-EG" dirty="0">
                <a:latin typeface="Calibri"/>
                <a:ea typeface="Calibri"/>
                <a:cs typeface="Arial"/>
              </a:rPr>
              <a:t>      </a:t>
            </a:r>
            <a:r>
              <a:rPr lang="ar-EG" sz="2400" dirty="0">
                <a:latin typeface="Calibri"/>
                <a:ea typeface="Calibri"/>
                <a:cs typeface="Arial"/>
              </a:rPr>
              <a:t>بدأت القناة الرابعة ارسالها في اكتوبر 1988م لخدمة </a:t>
            </a:r>
            <a:r>
              <a:rPr lang="ar-SA" sz="2400" dirty="0" smtClean="0">
                <a:latin typeface="Calibri"/>
                <a:ea typeface="Calibri"/>
                <a:cs typeface="Arial"/>
              </a:rPr>
              <a:t>إ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قليم </a:t>
            </a:r>
            <a:r>
              <a:rPr lang="ar-EG" sz="2400" dirty="0">
                <a:latin typeface="Calibri"/>
                <a:ea typeface="Calibri"/>
                <a:cs typeface="Arial"/>
              </a:rPr>
              <a:t>السويس ويغطي ارسالها كذلك محافظة الشرقية ,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وقد </a:t>
            </a:r>
            <a:r>
              <a:rPr lang="ar-EG" sz="2400" dirty="0">
                <a:latin typeface="Calibri"/>
                <a:ea typeface="Calibri"/>
                <a:cs typeface="Arial"/>
              </a:rPr>
              <a:t>انطلق الارسال التليفزيوني لأول مره ممن الاسماعيلية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بدلا</a:t>
            </a:r>
            <a:r>
              <a:rPr lang="ar-SA" sz="2400" dirty="0" smtClean="0">
                <a:latin typeface="Calibri"/>
                <a:ea typeface="Calibri"/>
                <a:cs typeface="Arial"/>
              </a:rPr>
              <a:t>ً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 </a:t>
            </a:r>
            <a:r>
              <a:rPr lang="ar-EG" sz="2400" dirty="0">
                <a:latin typeface="Calibri"/>
                <a:ea typeface="Calibri"/>
                <a:cs typeface="Arial"/>
              </a:rPr>
              <a:t>من القاهرة ليتحقق مبدأ اللامركزية في انتاج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وتوزيع </a:t>
            </a:r>
            <a:r>
              <a:rPr lang="ar-EG" sz="2400" dirty="0">
                <a:latin typeface="Calibri"/>
                <a:ea typeface="Calibri"/>
                <a:cs typeface="Arial"/>
              </a:rPr>
              <a:t>الرسالة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ال</a:t>
            </a:r>
            <a:r>
              <a:rPr lang="ar-SA" sz="2400" dirty="0" smtClean="0">
                <a:latin typeface="Calibri"/>
                <a:ea typeface="Calibri"/>
                <a:cs typeface="Arial"/>
              </a:rPr>
              <a:t>إ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علام</a:t>
            </a:r>
            <a:r>
              <a:rPr lang="ar-SA" sz="2400" dirty="0" smtClean="0">
                <a:latin typeface="Calibri"/>
                <a:ea typeface="Calibri"/>
                <a:cs typeface="Arial"/>
              </a:rPr>
              <a:t>ي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ة, وقد </a:t>
            </a:r>
            <a:r>
              <a:rPr lang="ar-EG" sz="2400" dirty="0">
                <a:latin typeface="Calibri"/>
                <a:ea typeface="Calibri"/>
                <a:cs typeface="Arial"/>
              </a:rPr>
              <a:t>اكتسبت برامج القناة الرابعة ثقة مشاهديها نتيجة التحامها بالجماهير و نقل نبضها إلى الجهات المسؤولة .</a:t>
            </a:r>
            <a:endParaRPr lang="en-US" sz="2400" dirty="0">
              <a:effectLst/>
              <a:latin typeface="Calibri"/>
              <a:ea typeface="Calibri"/>
              <a:cs typeface="Arial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9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24"/>
    </mc:Choice>
    <mc:Fallback>
      <p:transition spd="slow" advTm="3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17803" y="932332"/>
            <a:ext cx="8227764" cy="497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EG" b="1" u="sng" dirty="0">
                <a:latin typeface="Calibri"/>
                <a:ea typeface="Calibri"/>
                <a:cs typeface="Arial"/>
              </a:rPr>
              <a:t>القناة الخامسة :- </a:t>
            </a:r>
            <a:endParaRPr lang="en-US" sz="1100" dirty="0">
              <a:latin typeface="Calibri"/>
              <a:ea typeface="Calibri"/>
              <a:cs typeface="Arial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ar-EG" sz="2400" dirty="0">
                <a:latin typeface="Calibri"/>
                <a:ea typeface="Calibri"/>
                <a:cs typeface="Arial"/>
              </a:rPr>
              <a:t>      بدأت القناة الخامسة في ارسالها في ديسمبر عام 1990م لتغطي محافظات الاسكندرية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والبحيرة ومطروح </a:t>
            </a:r>
            <a:r>
              <a:rPr lang="ar-EG" sz="2400" dirty="0">
                <a:latin typeface="Calibri"/>
                <a:ea typeface="Calibri"/>
                <a:cs typeface="Arial"/>
              </a:rPr>
              <a:t>, وتسعي برامج هذه القناة الى تلبية حاجات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ورغبات </a:t>
            </a:r>
            <a:r>
              <a:rPr lang="ar-EG" sz="2400" dirty="0">
                <a:latin typeface="Calibri"/>
                <a:ea typeface="Calibri"/>
                <a:cs typeface="Arial"/>
              </a:rPr>
              <a:t>ابناء المناطق المستهدفة رغم التباين البيئي بين محافظات الاقليم, و يأتي في مقدمة أولويات القناة الكشف عن حجم التنمية و الخدمات التي توفرها الدولة لرفاهية ابناء الاقليم و حل مشكلاتهم لتنضم لمنظومه القنوات الاقليمية التي تعد تعبيرا صادقا عن البيئات المحلية التي تخدمها و تنقل تراثها و فنونها و ترصد مشروعات التنمية بها .</a:t>
            </a:r>
            <a:endParaRPr lang="en-US" sz="2400" dirty="0">
              <a:effectLst/>
              <a:latin typeface="Calibri"/>
              <a:ea typeface="Calibri"/>
              <a:cs typeface="Arial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1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61"/>
    </mc:Choice>
    <mc:Fallback>
      <p:transition spd="slow" advTm="4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87624" y="1268760"/>
            <a:ext cx="7344816" cy="514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ar-EG" sz="3200" b="1" u="sng" dirty="0">
                <a:solidFill>
                  <a:schemeClr val="accent1"/>
                </a:solidFill>
                <a:latin typeface="Calibri"/>
                <a:ea typeface="Calibri"/>
                <a:cs typeface="Arial"/>
              </a:rPr>
              <a:t>القناة السادسة :- </a:t>
            </a:r>
            <a:endParaRPr lang="en-US" sz="3200" dirty="0">
              <a:solidFill>
                <a:schemeClr val="accent1"/>
              </a:solidFill>
              <a:latin typeface="Calibri"/>
              <a:ea typeface="Calibri"/>
              <a:cs typeface="Arial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ar-EG" sz="3200" dirty="0">
                <a:solidFill>
                  <a:schemeClr val="accent1"/>
                </a:solidFill>
                <a:latin typeface="Calibri"/>
                <a:ea typeface="Calibri"/>
                <a:cs typeface="Arial"/>
              </a:rPr>
              <a:t> </a:t>
            </a:r>
            <a:r>
              <a:rPr lang="ar-SA" sz="3200" dirty="0" smtClean="0">
                <a:solidFill>
                  <a:schemeClr val="accent1"/>
                </a:solidFill>
                <a:latin typeface="Calibri"/>
                <a:ea typeface="Calibri"/>
                <a:cs typeface="Arial"/>
              </a:rPr>
              <a:t>قناة الدلتا (الغربية المنوفية الدقهلية كفر الشيخ دمياط) </a:t>
            </a:r>
            <a:r>
              <a:rPr lang="ar-EG" sz="3200" dirty="0" smtClean="0">
                <a:solidFill>
                  <a:schemeClr val="accent1"/>
                </a:solidFill>
                <a:latin typeface="Calibri"/>
                <a:ea typeface="Calibri"/>
                <a:cs typeface="Arial"/>
              </a:rPr>
              <a:t>بدأت </a:t>
            </a:r>
            <a:r>
              <a:rPr lang="ar-EG" sz="3200" dirty="0">
                <a:solidFill>
                  <a:schemeClr val="accent1"/>
                </a:solidFill>
                <a:latin typeface="Calibri"/>
                <a:ea typeface="Calibri"/>
                <a:cs typeface="Arial"/>
              </a:rPr>
              <a:t>بثها التجريبي في 28 مايو 1994م , حيث انتظمت منذ اليوم الأول في بث ارسالها على مدى أربع ساعات </a:t>
            </a:r>
            <a:r>
              <a:rPr lang="ar-EG" sz="3200" dirty="0" smtClean="0">
                <a:solidFill>
                  <a:schemeClr val="accent1"/>
                </a:solidFill>
                <a:latin typeface="Calibri"/>
                <a:ea typeface="Calibri"/>
                <a:cs typeface="Arial"/>
              </a:rPr>
              <a:t>يوميا</a:t>
            </a:r>
            <a:r>
              <a:rPr lang="ar-SA" sz="3200" dirty="0" smtClean="0">
                <a:solidFill>
                  <a:schemeClr val="accent1"/>
                </a:solidFill>
                <a:latin typeface="Calibri"/>
                <a:ea typeface="Calibri"/>
                <a:cs typeface="Arial"/>
              </a:rPr>
              <a:t> ، مقرها طنطا</a:t>
            </a:r>
            <a:r>
              <a:rPr lang="ar-EG" sz="3200" dirty="0" smtClean="0">
                <a:solidFill>
                  <a:schemeClr val="accent1"/>
                </a:solidFill>
                <a:latin typeface="Calibri"/>
                <a:ea typeface="Calibri"/>
                <a:cs typeface="Arial"/>
              </a:rPr>
              <a:t>.</a:t>
            </a:r>
            <a:endParaRPr lang="en-US" sz="3200" dirty="0">
              <a:solidFill>
                <a:schemeClr val="accent1"/>
              </a:solidFill>
              <a:effectLst/>
              <a:latin typeface="Calibri"/>
              <a:ea typeface="Calibri"/>
              <a:cs typeface="Arial"/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31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82"/>
    </mc:Choice>
    <mc:Fallback>
      <p:transition spd="slow" advTm="30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2656" y="1700808"/>
            <a:ext cx="7992888" cy="394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EG" b="1" u="sng" dirty="0">
                <a:latin typeface="Calibri"/>
                <a:ea typeface="Calibri"/>
                <a:cs typeface="Arial"/>
              </a:rPr>
              <a:t>القناة السابعة :-</a:t>
            </a:r>
            <a:endParaRPr lang="en-US" sz="1100" dirty="0">
              <a:latin typeface="Calibri"/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EG" b="1" dirty="0">
                <a:latin typeface="Calibri"/>
                <a:ea typeface="Calibri"/>
                <a:cs typeface="Arial"/>
              </a:rPr>
              <a:t> </a:t>
            </a:r>
            <a:endParaRPr lang="en-US" sz="1100" dirty="0">
              <a:latin typeface="Calibri"/>
              <a:ea typeface="Calibri"/>
              <a:cs typeface="Arial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ar-EG" dirty="0">
                <a:latin typeface="Calibri"/>
                <a:ea typeface="Calibri"/>
                <a:cs typeface="Arial"/>
              </a:rPr>
              <a:t>   </a:t>
            </a:r>
            <a:r>
              <a:rPr lang="ar-EG" dirty="0" smtClean="0">
                <a:latin typeface="Calibri"/>
                <a:ea typeface="Calibri"/>
                <a:cs typeface="Arial"/>
              </a:rPr>
              <a:t>  </a:t>
            </a:r>
            <a:r>
              <a:rPr lang="ar-EG" sz="2400" dirty="0">
                <a:latin typeface="Calibri"/>
                <a:ea typeface="Calibri"/>
                <a:cs typeface="Arial"/>
              </a:rPr>
              <a:t>بدأت القناة السابعة ارسالها في يوليو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1994م</a:t>
            </a:r>
            <a:r>
              <a:rPr lang="ar-SA" sz="2400" dirty="0" smtClean="0">
                <a:latin typeface="Calibri"/>
                <a:ea typeface="Calibri"/>
                <a:cs typeface="Arial"/>
              </a:rPr>
              <a:t>،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لتغطي </a:t>
            </a:r>
            <a:r>
              <a:rPr lang="ar-EG" sz="2400" dirty="0">
                <a:latin typeface="Calibri"/>
                <a:ea typeface="Calibri"/>
                <a:cs typeface="Arial"/>
              </a:rPr>
              <a:t>اقليم شمال الصعيد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ويشمل </a:t>
            </a:r>
            <a:r>
              <a:rPr lang="ar-EG" sz="2400" dirty="0">
                <a:latin typeface="Calibri"/>
                <a:ea typeface="Calibri"/>
                <a:cs typeface="Arial"/>
              </a:rPr>
              <a:t>محافظات (بني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سويف</a:t>
            </a:r>
            <a:r>
              <a:rPr lang="ar-SA" sz="2400" dirty="0" smtClean="0">
                <a:latin typeface="Calibri"/>
                <a:ea typeface="Calibri"/>
                <a:cs typeface="Arial"/>
              </a:rPr>
              <a:t>-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 الفيوم</a:t>
            </a:r>
            <a:r>
              <a:rPr lang="ar-SA" sz="2400" dirty="0">
                <a:latin typeface="Calibri"/>
                <a:ea typeface="Calibri"/>
                <a:cs typeface="Arial"/>
              </a:rPr>
              <a:t>-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 المنيا- </a:t>
            </a:r>
            <a:r>
              <a:rPr lang="ar-EG" sz="2400" dirty="0">
                <a:latin typeface="Calibri"/>
                <a:ea typeface="Calibri"/>
                <a:cs typeface="Arial"/>
              </a:rPr>
              <a:t>أسيوط)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وتعد </a:t>
            </a:r>
            <a:r>
              <a:rPr lang="ar-EG" sz="2400" dirty="0">
                <a:latin typeface="Calibri"/>
                <a:ea typeface="Calibri"/>
                <a:cs typeface="Arial"/>
              </a:rPr>
              <a:t>القناة السابعة باكورة القنوات الاقليمية في صعيد مصر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وتهدف </a:t>
            </a:r>
            <a:r>
              <a:rPr lang="ar-EG" sz="2400" dirty="0">
                <a:latin typeface="Calibri"/>
                <a:ea typeface="Calibri"/>
                <a:cs typeface="Arial"/>
              </a:rPr>
              <a:t>الى المساهمة في تنمية هذا المجتمع 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ومعايشة </a:t>
            </a:r>
            <a:r>
              <a:rPr lang="ar-EG" sz="2400" dirty="0">
                <a:latin typeface="Calibri"/>
                <a:ea typeface="Calibri"/>
                <a:cs typeface="Arial"/>
              </a:rPr>
              <a:t>ابناءه (أمالهم وطموحاتهم) .</a:t>
            </a:r>
            <a:endParaRPr lang="en-US" sz="2400" dirty="0">
              <a:effectLst/>
              <a:latin typeface="Calibri"/>
              <a:ea typeface="Calibri"/>
              <a:cs typeface="Arial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35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2"/>
    </mc:Choice>
    <mc:Fallback>
      <p:transition spd="slow" advTm="20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55576" y="606110"/>
            <a:ext cx="7867724" cy="5417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EG" b="1" u="sng" dirty="0">
                <a:latin typeface="Calibri"/>
                <a:ea typeface="Calibri"/>
                <a:cs typeface="Arial"/>
              </a:rPr>
              <a:t>القناة الثامنة :-</a:t>
            </a:r>
            <a:endParaRPr lang="en-US" sz="1100" dirty="0">
              <a:latin typeface="Calibri"/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EG" dirty="0">
                <a:latin typeface="Calibri"/>
                <a:ea typeface="Calibri"/>
                <a:cs typeface="Arial"/>
              </a:rPr>
              <a:t> </a:t>
            </a:r>
            <a:endParaRPr lang="en-US" sz="1100" dirty="0" smtClean="0">
              <a:latin typeface="Calibri"/>
              <a:ea typeface="Calibri"/>
              <a:cs typeface="Arial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ar-EG" sz="2400" dirty="0" smtClean="0">
                <a:latin typeface="Calibri"/>
                <a:ea typeface="Calibri"/>
                <a:cs typeface="Arial"/>
              </a:rPr>
              <a:t>بدأت القناة الثامنة ارسالها عام 1996م لتغطي اقليم جنوب الصعيد ب</a:t>
            </a:r>
            <a:r>
              <a:rPr lang="ar-SA" sz="2400" dirty="0" smtClean="0">
                <a:latin typeface="Calibri"/>
                <a:ea typeface="Calibri"/>
                <a:cs typeface="Arial"/>
              </a:rPr>
              <a:t>م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حافظاته الثلاث (سوهاج – قنا - اسوان) وبذلك تكتمل منظومة القنوات الاقليمية في مصر, وتبث ارسالها من مدينة </a:t>
            </a:r>
            <a:r>
              <a:rPr lang="ar-SA" sz="2400" dirty="0" smtClean="0">
                <a:latin typeface="Calibri"/>
                <a:ea typeface="Calibri"/>
                <a:cs typeface="Arial"/>
              </a:rPr>
              <a:t>أ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سوان وتهتم برامج القناة الثامنة ضمن أولوياتها, بإلقاء الضوء على الآثار السياسية بالإقليم وخاصة مدينة الاقصر, كما تركز البرامج </a:t>
            </a:r>
            <a:r>
              <a:rPr lang="ar-SA" sz="2400" dirty="0" smtClean="0">
                <a:latin typeface="Calibri"/>
                <a:ea typeface="Calibri"/>
                <a:cs typeface="Arial"/>
              </a:rPr>
              <a:t>أ</a:t>
            </a:r>
            <a:r>
              <a:rPr lang="ar-EG" sz="2400" dirty="0" err="1" smtClean="0">
                <a:latin typeface="Calibri"/>
                <a:ea typeface="Calibri"/>
                <a:cs typeface="Arial"/>
              </a:rPr>
              <a:t>يض</a:t>
            </a:r>
            <a:r>
              <a:rPr lang="ar-SA" sz="2400" dirty="0" smtClean="0">
                <a:latin typeface="Calibri"/>
                <a:ea typeface="Calibri"/>
                <a:cs typeface="Arial"/>
              </a:rPr>
              <a:t>ً</a:t>
            </a:r>
            <a:r>
              <a:rPr lang="ar-EG" sz="2400" dirty="0" smtClean="0">
                <a:latin typeface="Calibri"/>
                <a:ea typeface="Calibri"/>
                <a:cs typeface="Arial"/>
              </a:rPr>
              <a:t>ا على مشروعات التنمية بالإقليم وخاصة مشروع توشكي, إضافة الى إبراز الاعراف والعادات والتقاليد المتوازنة السلبي منها </a:t>
            </a:r>
            <a:r>
              <a:rPr lang="ar-EG" dirty="0" smtClean="0">
                <a:latin typeface="Calibri"/>
                <a:ea typeface="Calibri"/>
                <a:cs typeface="Arial"/>
              </a:rPr>
              <a:t>.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8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52"/>
    </mc:Choice>
    <mc:Fallback>
      <p:transition spd="slow" advTm="90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0.3|0.3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674</TotalTime>
  <Words>249</Words>
  <Application>Microsoft Office PowerPoint</Application>
  <PresentationFormat>عرض على الشاشة (3:4)‏</PresentationFormat>
  <Paragraphs>23</Paragraphs>
  <Slides>10</Slides>
  <Notes>0</Notes>
  <HiddenSlides>0</HiddenSlides>
  <MMClips>10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1" baseType="lpstr">
      <vt:lpstr>تدفق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المحمديه جروب</dc:creator>
  <cp:lastModifiedBy>المحمديه جروب</cp:lastModifiedBy>
  <cp:revision>71</cp:revision>
  <dcterms:created xsi:type="dcterms:W3CDTF">2020-03-22T03:34:07Z</dcterms:created>
  <dcterms:modified xsi:type="dcterms:W3CDTF">2020-04-07T18:03:45Z</dcterms:modified>
</cp:coreProperties>
</file>