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7" r:id="rId4"/>
    <p:sldId id="265" r:id="rId5"/>
    <p:sldId id="258" r:id="rId6"/>
    <p:sldId id="266" r:id="rId7"/>
    <p:sldId id="259" r:id="rId8"/>
    <p:sldId id="260" r:id="rId9"/>
    <p:sldId id="261" r:id="rId10"/>
    <p:sldId id="262" r:id="rId11"/>
    <p:sldId id="263" r:id="rId12"/>
    <p:sldId id="264" r:id="rId13"/>
    <p:sldId id="269" r:id="rId1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9937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6076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1117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8149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0219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3504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557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1513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834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8277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0751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3EC44-A3D6-469E-9D76-59BD4956878E}" type="datetimeFigureOut">
              <a:rPr lang="ar-EG" smtClean="0"/>
              <a:t>08/08/1441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8988A-896A-451D-A29E-F2D277E8B02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518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784976" cy="662473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EG" sz="5400" b="1" i="1" u="sng" dirty="0" smtClean="0">
                <a:solidFill>
                  <a:schemeClr val="tx2"/>
                </a:solidFill>
              </a:rPr>
              <a:t>المحاضرة الثانية</a:t>
            </a:r>
            <a:br>
              <a:rPr lang="ar-EG" sz="5400" b="1" i="1" u="sng" dirty="0" smtClean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/>
            </a:r>
            <a:br>
              <a:rPr lang="ar-EG" sz="5400" b="1" dirty="0" smtClean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>الفرقة الثانية (دبلومة العلاقات العامة ) </a:t>
            </a:r>
            <a:br>
              <a:rPr lang="ar-EG" sz="5400" b="1" dirty="0" smtClean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>اسم المقرر /الرأى العام والدعاية</a:t>
            </a:r>
            <a:br>
              <a:rPr lang="ar-EG" sz="5400" b="1" dirty="0" smtClean="0">
                <a:solidFill>
                  <a:schemeClr val="tx2"/>
                </a:solidFill>
              </a:rPr>
            </a:br>
            <a:r>
              <a:rPr lang="ar-EG" sz="5400" b="1" dirty="0">
                <a:solidFill>
                  <a:schemeClr val="tx2"/>
                </a:solidFill>
              </a:rPr>
              <a:t/>
            </a:r>
            <a:br>
              <a:rPr lang="ar-EG" sz="5400" b="1" dirty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>                              د/ آمال السعدى</a:t>
            </a:r>
            <a:br>
              <a:rPr lang="ar-EG" sz="5400" b="1" dirty="0" smtClean="0">
                <a:solidFill>
                  <a:schemeClr val="tx2"/>
                </a:solidFill>
              </a:rPr>
            </a:br>
            <a:endParaRPr lang="ar-EG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635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480720"/>
          </a:xfrm>
          <a:solidFill>
            <a:srgbClr val="FF66FF"/>
          </a:solidFill>
        </p:spPr>
        <p:txBody>
          <a:bodyPr>
            <a:normAutofit fontScale="92500" lnSpcReduction="10000"/>
          </a:bodyPr>
          <a:lstStyle/>
          <a:p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ومن وجهة نظر جون زيللر وهو أحد الباحثين في العوامل</a:t>
            </a:r>
          </a:p>
          <a:p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المؤثرة في تشكيل اتجاهات ال أ ري العام، فإن للميول السياسية</a:t>
            </a:r>
          </a:p>
          <a:p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والوعي السياسي وخطاب الصفوة دوا رً في تشكيل ال أ ري العام،</a:t>
            </a:r>
          </a:p>
          <a:p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إضافة إلى طبيعة البيئة المعلوماتية التي تقدم من خلالها</a:t>
            </a:r>
          </a:p>
          <a:p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الرسائل الإعلامية، واعتبرها زيللر عاملاً مهماً في طبيعة التأثير</a:t>
            </a:r>
          </a:p>
          <a:p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 الذي تحدثه وسائل الإعلام في تشكيل اتجاهات ال أ ري </a:t>
            </a:r>
            <a:r>
              <a:rPr lang="ar-EG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العام لهذا </a:t>
            </a:r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تُستخدم شبكات التواصل الاجتماعي من قبل التجمعات</a:t>
            </a:r>
          </a:p>
          <a:p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السياسية والتنظيمات كوسيلة للتحفيز السياسي وخلق الأنصار</a:t>
            </a:r>
          </a:p>
          <a:p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والمؤيدين، والتفوق على المنافسين أو المناقشة وطرح الأفكار،</a:t>
            </a:r>
          </a:p>
          <a:p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حتى إن بعض رؤساء العالم لديهم مدونات شخصية يتواصلون</a:t>
            </a:r>
          </a:p>
          <a:p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مع الناس من خلالها، كالرئيس </a:t>
            </a:r>
            <a:r>
              <a:rPr lang="ar-EG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الأمريكي السابق  </a:t>
            </a:r>
            <a:r>
              <a:rPr lang="ar-EG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با ا رك أوباما، </a:t>
            </a:r>
            <a:r>
              <a:rPr lang="ar-EG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والرئيس </a:t>
            </a:r>
            <a:r>
              <a:rPr lang="ar-EG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الروسي السابق دميتري مدفيديفعلى سبيل المثال</a:t>
            </a:r>
            <a:r>
              <a:rPr lang="ar-EG" dirty="0" smtClean="0"/>
              <a:t>.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25785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507288" cy="600953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ar-EG" b="1" dirty="0"/>
              <a:t>ويشير مصطلح المعلومات الذي استخدمه زيللر، إلى</a:t>
            </a:r>
          </a:p>
          <a:p>
            <a:r>
              <a:rPr lang="ar-EG" b="1" dirty="0"/>
              <a:t>المعلومات السياسية المتدفقة في وسائل الاتصال وتشمل:</a:t>
            </a:r>
          </a:p>
          <a:p>
            <a:r>
              <a:rPr lang="ar-EG" b="1" dirty="0"/>
              <a:t>التقارير الإخبارية والتعليقات وأحاديث الصفوة عن التوجهات</a:t>
            </a:r>
          </a:p>
          <a:p>
            <a:r>
              <a:rPr lang="ar-EG" b="1" dirty="0"/>
              <a:t>الأيدلوجية والحزبية للرسالة الإقناعية. وهناك عدة </a:t>
            </a:r>
            <a:r>
              <a:rPr lang="ar-EG" b="1" dirty="0" smtClean="0"/>
              <a:t>متغيرات يتم</a:t>
            </a:r>
            <a:endParaRPr lang="ar-EG" b="1" dirty="0"/>
          </a:p>
          <a:p>
            <a:r>
              <a:rPr lang="ar-EG" b="1" dirty="0"/>
              <a:t>من خلالها فهم تأثير نوع الوسيلة الإعلامية التي تقدم من خلالها</a:t>
            </a:r>
          </a:p>
          <a:p>
            <a:r>
              <a:rPr lang="ar-EG" b="1" dirty="0"/>
              <a:t>الرسالة على أسلوب معالجة المعلومات وتشكيل الاتجاهات،</a:t>
            </a:r>
          </a:p>
          <a:p>
            <a:r>
              <a:rPr lang="ar-EG" b="1" dirty="0"/>
              <a:t>ومن هذه </a:t>
            </a:r>
            <a:r>
              <a:rPr lang="ar-EG" b="1" dirty="0" smtClean="0"/>
              <a:t>المتغيرات ما </a:t>
            </a:r>
            <a:r>
              <a:rPr lang="ar-EG" b="1" dirty="0"/>
              <a:t>يتعلق بالرسالة مثل: قابلية الرسالة للفهم</a:t>
            </a:r>
          </a:p>
          <a:p>
            <a:r>
              <a:rPr lang="ar-EG" b="1" dirty="0"/>
              <a:t>وقوة </a:t>
            </a:r>
            <a:r>
              <a:rPr lang="ar-EG" b="1" dirty="0" smtClean="0"/>
              <a:t>البراهين</a:t>
            </a:r>
            <a:endParaRPr lang="en-US" b="1" dirty="0" smtClean="0"/>
          </a:p>
          <a:p>
            <a:r>
              <a:rPr lang="en-US" b="1" dirty="0" smtClean="0"/>
              <a:t>Vividness </a:t>
            </a:r>
            <a:r>
              <a:rPr lang="ar-EG" b="1" dirty="0"/>
              <a:t>وحيوية الرسالة </a:t>
            </a:r>
            <a:r>
              <a:rPr lang="en-US" b="1" dirty="0"/>
              <a:t>Comprehensibility</a:t>
            </a:r>
          </a:p>
          <a:p>
            <a:r>
              <a:rPr lang="ar-EG" b="1" dirty="0"/>
              <a:t>بالإضافة إلى </a:t>
            </a:r>
            <a:r>
              <a:rPr lang="ar-EG" b="1" dirty="0" smtClean="0"/>
              <a:t>متغيرات متعلقة </a:t>
            </a:r>
            <a:r>
              <a:rPr lang="ar-EG" b="1" dirty="0"/>
              <a:t>بخصائص القائم بالاتصال.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020264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964488" cy="655272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ar-EG" b="1" dirty="0" smtClean="0"/>
              <a:t>ويقصد بمتغير الحيوية هو المعلومات الحيوية التي تجذب</a:t>
            </a:r>
          </a:p>
          <a:p>
            <a:r>
              <a:rPr lang="ar-EG" b="1" dirty="0" smtClean="0"/>
              <a:t>وتحافظ على انتباه الافراد لكونها معلومات ملموسة ومثيرة للخيال</a:t>
            </a:r>
          </a:p>
          <a:p>
            <a:r>
              <a:rPr lang="ar-EG" b="1" dirty="0" smtClean="0"/>
              <a:t>وقريبة زمنيَا ومكانيا وحسيا، وبناء على ذلك فإن المعلومات</a:t>
            </a:r>
          </a:p>
          <a:p>
            <a:r>
              <a:rPr lang="ar-EG" b="1" dirty="0" smtClean="0"/>
              <a:t>المقدمة من خلال الإذاعة والتلفزيون تُعد أكثر حيوية من تلك</a:t>
            </a:r>
          </a:p>
          <a:p>
            <a:r>
              <a:rPr lang="ar-EG" b="1" dirty="0" smtClean="0"/>
              <a:t>المقدمة من خلال الصحافة المطبوعة، والمعلومات المقدمة من</a:t>
            </a:r>
          </a:p>
          <a:p>
            <a:r>
              <a:rPr lang="ar-EG" b="1" dirty="0" smtClean="0"/>
              <a:t>خلال شبكات التواصل الاجتماعي الرقمية التي أصبحت أكثر</a:t>
            </a:r>
          </a:p>
          <a:p>
            <a:r>
              <a:rPr lang="ar-EG" b="1" dirty="0" smtClean="0"/>
              <a:t>حيوية من المعلومات المقدمة من الصحافة المطبوعة والإذاعة</a:t>
            </a:r>
          </a:p>
          <a:p>
            <a:r>
              <a:rPr lang="ar-EG" b="1" dirty="0" smtClean="0"/>
              <a:t>والتلفزيون. ومن المفترض أن تكون المعلومات الأكثر حيوية هي</a:t>
            </a:r>
          </a:p>
          <a:p>
            <a:r>
              <a:rPr lang="ar-EG" b="1" dirty="0" smtClean="0"/>
              <a:t>الأكثر تأثيرا على تشكيل اتجاهات الراى العام، ذلك لأن تأثير</a:t>
            </a:r>
          </a:p>
          <a:p>
            <a:r>
              <a:rPr lang="ar-EG" b="1" dirty="0" smtClean="0"/>
              <a:t>شبكات التواصل الاجتماعي الرقمية ومن ثم التلفزيون يُعد أكبر</a:t>
            </a:r>
          </a:p>
          <a:p>
            <a:r>
              <a:rPr lang="ar-EG" b="1" dirty="0" smtClean="0"/>
              <a:t>من تأثير الإذاعة والصحيفة المطبوعة، فضلا عن تفوق هذه</a:t>
            </a:r>
          </a:p>
          <a:p>
            <a:r>
              <a:rPr lang="ar-EG" b="1" dirty="0" smtClean="0"/>
              <a:t>الشبكات على وسائل الإعلام الأخرى لكونها أدوات اتصال</a:t>
            </a:r>
          </a:p>
          <a:p>
            <a:r>
              <a:rPr lang="ar-EG" b="1" dirty="0" smtClean="0"/>
              <a:t>تفاعلي متزامنه وغير متزامنه تضمن وصول رسائلها إلى</a:t>
            </a:r>
          </a:p>
          <a:p>
            <a:r>
              <a:rPr lang="ar-EG" b="1" dirty="0" smtClean="0"/>
              <a:t>الجمهور بسرعة فائقة</a:t>
            </a:r>
            <a:r>
              <a:rPr lang="ar-EG" dirty="0" smtClean="0"/>
              <a:t>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407086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EG" sz="6000" dirty="0" smtClean="0"/>
              <a:t>نكتفى بهذا القدر</a:t>
            </a:r>
            <a:endParaRPr lang="ar-EG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19256" cy="367240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ar-EG" sz="4400" b="1" dirty="0" smtClean="0">
                <a:solidFill>
                  <a:srgbClr val="0070C0"/>
                </a:solidFill>
              </a:rPr>
              <a:t>نلتقى المحاضرة القادمة بإذن الله تعالى .</a:t>
            </a:r>
          </a:p>
          <a:p>
            <a:r>
              <a:rPr lang="ar-EG" sz="4400" b="1" dirty="0">
                <a:solidFill>
                  <a:srgbClr val="0070C0"/>
                </a:solidFill>
              </a:rPr>
              <a:t> </a:t>
            </a:r>
            <a:r>
              <a:rPr lang="ar-EG" sz="4400" b="1" dirty="0" smtClean="0">
                <a:solidFill>
                  <a:srgbClr val="0070C0"/>
                </a:solidFill>
              </a:rPr>
              <a:t>                                                   تمنياتى لكم بمزيد من التوفيق من الله.  </a:t>
            </a:r>
          </a:p>
          <a:p>
            <a:r>
              <a:rPr lang="ar-EG" sz="4400" b="1" dirty="0">
                <a:solidFill>
                  <a:srgbClr val="0070C0"/>
                </a:solidFill>
              </a:rPr>
              <a:t> </a:t>
            </a:r>
            <a:r>
              <a:rPr lang="ar-EG" sz="4400" b="1" dirty="0" smtClean="0">
                <a:solidFill>
                  <a:srgbClr val="0070C0"/>
                </a:solidFill>
              </a:rPr>
              <a:t>                               د/آمال السعدى      </a:t>
            </a:r>
            <a:endParaRPr lang="ar-EG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130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ar-EG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تقسيم الرأى العام</a:t>
            </a:r>
            <a:endParaRPr lang="ar-EG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ar-EG" b="1" dirty="0" smtClean="0"/>
              <a:t>هناك </a:t>
            </a:r>
            <a:r>
              <a:rPr lang="ar-EG" b="1" dirty="0"/>
              <a:t>تقسيمات متنوعة للرأى العام ، نذكر بعضاً منها فيما يلى:</a:t>
            </a:r>
          </a:p>
          <a:p>
            <a:r>
              <a:rPr lang="ar-EG" dirty="0" smtClean="0"/>
              <a:t>1</a:t>
            </a:r>
            <a:r>
              <a:rPr lang="ar-EG" sz="3800" b="1" dirty="0" smtClean="0">
                <a:solidFill>
                  <a:srgbClr val="FF0000"/>
                </a:solidFill>
              </a:rPr>
              <a:t>- </a:t>
            </a:r>
            <a:r>
              <a:rPr lang="ar-EG" sz="3800" b="1" dirty="0">
                <a:solidFill>
                  <a:srgbClr val="FF0000"/>
                </a:solidFill>
              </a:rPr>
              <a:t>التقسيم حسب قوة </a:t>
            </a:r>
            <a:r>
              <a:rPr lang="ar-EG" sz="3800" b="1" dirty="0" smtClean="0">
                <a:solidFill>
                  <a:srgbClr val="FF0000"/>
                </a:solidFill>
              </a:rPr>
              <a:t>التأثير:</a:t>
            </a:r>
          </a:p>
          <a:p>
            <a:r>
              <a:rPr lang="ar-EG" dirty="0"/>
              <a:t> </a:t>
            </a:r>
            <a:r>
              <a:rPr lang="ar-EG" dirty="0" smtClean="0"/>
              <a:t>    أ-</a:t>
            </a:r>
            <a:r>
              <a:rPr lang="ar-EG" dirty="0"/>
              <a:t> </a:t>
            </a:r>
            <a:r>
              <a:rPr lang="ar-EG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الرأى </a:t>
            </a:r>
            <a:r>
              <a:rPr lang="ar-EG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العام القائد </a:t>
            </a:r>
            <a:r>
              <a:rPr lang="ar-EG" dirty="0"/>
              <a:t>، وبقصد به الفئة المثقفة الواعية التى ينقاد إليها</a:t>
            </a:r>
          </a:p>
          <a:p>
            <a:r>
              <a:rPr lang="ar-EG" dirty="0"/>
              <a:t>الرأى العام فى المجتمع.</a:t>
            </a:r>
          </a:p>
          <a:p>
            <a:r>
              <a:rPr lang="ar-EG" dirty="0" smtClean="0"/>
              <a:t>    ب- </a:t>
            </a:r>
            <a:r>
              <a:rPr lang="ar-EG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والرأى العام المتعلم </a:t>
            </a:r>
            <a:r>
              <a:rPr lang="ar-EG" dirty="0"/>
              <a:t>، ويتكون من الفئة التى تقرأ وتستوعب المعلومات</a:t>
            </a:r>
          </a:p>
          <a:p>
            <a:r>
              <a:rPr lang="ar-EG" dirty="0"/>
              <a:t>والآراء وهى فئة وسط تتأثر كثيراً بآراء الفئة الأولى وتنقلها إلى الفئة</a:t>
            </a:r>
          </a:p>
          <a:p>
            <a:r>
              <a:rPr lang="ar-EG" dirty="0"/>
              <a:t>التالية.</a:t>
            </a:r>
          </a:p>
          <a:p>
            <a:r>
              <a:rPr lang="ar-EG" dirty="0" smtClean="0"/>
              <a:t>     ج- </a:t>
            </a:r>
            <a:r>
              <a:rPr lang="ar-EG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الرأى </a:t>
            </a:r>
            <a:r>
              <a:rPr lang="ar-EG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العام المنقاد </a:t>
            </a:r>
            <a:r>
              <a:rPr lang="ar-EG" dirty="0"/>
              <a:t>، ويتكون من السواد الأعظم من الشعب.</a:t>
            </a:r>
          </a:p>
        </p:txBody>
      </p:sp>
    </p:spTree>
    <p:extLst>
      <p:ext uri="{BB962C8B-B14F-4D97-AF65-F5344CB8AC3E}">
        <p14:creationId xmlns:p14="http://schemas.microsoft.com/office/powerpoint/2010/main" val="249875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ar-EG" b="1" dirty="0" smtClean="0"/>
              <a:t>الرأى العام القائد – الراى العام المنقاد</a:t>
            </a:r>
            <a:endParaRPr lang="ar-EG" b="1" dirty="0"/>
          </a:p>
        </p:txBody>
      </p:sp>
      <p:pic>
        <p:nvPicPr>
          <p:cNvPr id="3074" name="Picture 2" descr="E:\المواد التى تدرس\صور للمادة\6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208912" cy="544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91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المواد التى تدرس\صور للمادة\unname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16632"/>
            <a:ext cx="8928993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821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66936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EG" sz="2800" b="1" u="sng" dirty="0" smtClean="0">
                <a:solidFill>
                  <a:srgbClr val="FF0000"/>
                </a:solidFill>
              </a:rPr>
              <a:t>2-  </a:t>
            </a:r>
            <a:r>
              <a:rPr lang="ar-EG" sz="2800" b="1" u="sng" dirty="0">
                <a:solidFill>
                  <a:srgbClr val="FF0000"/>
                </a:solidFill>
              </a:rPr>
              <a:t>التقسيم حسب النظم السياسية المسيطرة على الحكم فى </a:t>
            </a:r>
            <a:r>
              <a:rPr lang="ar-EG" sz="2800" b="1" u="sng" dirty="0" smtClean="0">
                <a:solidFill>
                  <a:srgbClr val="FF0000"/>
                </a:solidFill>
              </a:rPr>
              <a:t>المجتمع وهى نوعان</a:t>
            </a:r>
            <a:r>
              <a:rPr lang="ar-EG" b="1" u="sng" dirty="0" smtClean="0">
                <a:solidFill>
                  <a:srgbClr val="FF0000"/>
                </a:solidFill>
              </a:rPr>
              <a:t>:</a:t>
            </a:r>
            <a:endParaRPr lang="ar-EG" b="1" u="sng" dirty="0">
              <a:solidFill>
                <a:srgbClr val="FF0000"/>
              </a:solidFill>
            </a:endParaRPr>
          </a:p>
          <a:p>
            <a:r>
              <a:rPr lang="ar-EG" sz="2800" dirty="0" smtClean="0"/>
              <a:t>أ- رأى </a:t>
            </a:r>
            <a:r>
              <a:rPr lang="ar-EG" sz="2800" dirty="0"/>
              <a:t>عام ظاهر فى الدول الديمقراطية</a:t>
            </a:r>
            <a:r>
              <a:rPr lang="ar-EG" sz="2800" dirty="0" smtClean="0"/>
              <a:t>.</a:t>
            </a:r>
            <a:endParaRPr lang="ar-EG" sz="2800" dirty="0"/>
          </a:p>
          <a:p>
            <a:r>
              <a:rPr lang="ar-EG" sz="2800" dirty="0" smtClean="0"/>
              <a:t>ب- رأى </a:t>
            </a:r>
            <a:r>
              <a:rPr lang="ar-EG" sz="2800" dirty="0"/>
              <a:t>عام باطن أو كامن فى الدول التى تفتقد إلى </a:t>
            </a:r>
            <a:r>
              <a:rPr lang="ar-EG" sz="2800" dirty="0" smtClean="0"/>
              <a:t>الديمقراطية</a:t>
            </a:r>
            <a:r>
              <a:rPr lang="ar-EG" dirty="0" smtClean="0"/>
              <a:t>.</a:t>
            </a:r>
          </a:p>
          <a:p>
            <a:r>
              <a:rPr lang="ar-EG" sz="3500" b="1" u="sng" dirty="0" smtClean="0">
                <a:solidFill>
                  <a:srgbClr val="FF0000"/>
                </a:solidFill>
              </a:rPr>
              <a:t>3-التقسيم حسب النطاق الجغرافى السياسى:</a:t>
            </a:r>
            <a:br>
              <a:rPr lang="ar-EG" sz="3500" b="1" u="sng" dirty="0" smtClean="0">
                <a:solidFill>
                  <a:srgbClr val="FF0000"/>
                </a:solidFill>
              </a:rPr>
            </a:br>
            <a:r>
              <a:rPr lang="ar-EG" sz="28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رأى عام قومى أو وطنى </a:t>
            </a:r>
            <a:r>
              <a:rPr lang="ar-EG" sz="2800" dirty="0" smtClean="0"/>
              <a:t>، ينبع عن مواطنى دولة واحدة ، أو وطن واحد ذى حدود جغرافية محددة.</a:t>
            </a:r>
          </a:p>
          <a:p>
            <a:r>
              <a:rPr lang="ar-EG" sz="2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ورأى عام إقليمى </a:t>
            </a:r>
            <a:r>
              <a:rPr lang="ar-EG" sz="2800" dirty="0" smtClean="0"/>
              <a:t>، ويشمل الرأى السائد بين مواطنى دول متجاورة</a:t>
            </a:r>
          </a:p>
          <a:p>
            <a:r>
              <a:rPr lang="ar-EG" sz="2800" dirty="0" smtClean="0"/>
              <a:t>جغرافياً فى القضايا المشتركة بينهم.</a:t>
            </a:r>
          </a:p>
          <a:p>
            <a:r>
              <a:rPr lang="ar-EG" sz="2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ورأى عام عالمى </a:t>
            </a:r>
            <a:r>
              <a:rPr lang="ar-EG" sz="2800" dirty="0" smtClean="0"/>
              <a:t>، ويشمل الرأى السائد بين مواطنى العالم أجمع</a:t>
            </a:r>
          </a:p>
          <a:p>
            <a:r>
              <a:rPr lang="ar-EG" sz="2800" dirty="0" smtClean="0"/>
              <a:t>بالنسبة للقضايا التى تمس مصالح شعوب العالم.</a:t>
            </a:r>
            <a:endParaRPr lang="ar-EG" sz="2800" dirty="0"/>
          </a:p>
        </p:txBody>
      </p:sp>
    </p:spTree>
    <p:extLst>
      <p:ext uri="{BB962C8B-B14F-4D97-AF65-F5344CB8AC3E}">
        <p14:creationId xmlns:p14="http://schemas.microsoft.com/office/powerpoint/2010/main" val="391821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ar-EG" b="1" dirty="0" smtClean="0"/>
              <a:t>شبكات التواصل الاجتماعي الرقمية وتشكيل الراى العام</a:t>
            </a:r>
            <a:endParaRPr lang="ar-EG" dirty="0"/>
          </a:p>
        </p:txBody>
      </p:sp>
      <p:pic>
        <p:nvPicPr>
          <p:cNvPr id="2050" name="Picture 2" descr="E:\المواد التى تدرس\صور للمادة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640960" cy="529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115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ar-EG" sz="3600" b="1" dirty="0" smtClean="0"/>
              <a:t>شبكات التواصل الاجتماعي الرقمية وتشكيل الراى العام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ar-EG" dirty="0" smtClean="0"/>
              <a:t>أصبحت </a:t>
            </a:r>
            <a:r>
              <a:rPr lang="ar-EG" dirty="0"/>
              <a:t>وسائل الاتصال والإعلام الرقمية من </a:t>
            </a:r>
            <a:r>
              <a:rPr lang="ar-EG" dirty="0" smtClean="0"/>
              <a:t>ضرورات</a:t>
            </a:r>
            <a:endParaRPr lang="ar-EG" dirty="0"/>
          </a:p>
          <a:p>
            <a:r>
              <a:rPr lang="ar-EG" dirty="0"/>
              <a:t>الحياة، وهي بمثابة حلقة الوصل بين كل مؤسسات، ومقومات،</a:t>
            </a:r>
          </a:p>
          <a:p>
            <a:r>
              <a:rPr lang="ar-EG" dirty="0"/>
              <a:t>ومكونات البناء الاجتماعي، وعلى عاتقها تقوم عمليات شرح</a:t>
            </a:r>
          </a:p>
          <a:p>
            <a:r>
              <a:rPr lang="ar-EG" dirty="0"/>
              <a:t>وتقديم ما لدى كل مؤسسة اجتماعية للأخرى، إذ تؤدي وسائل</a:t>
            </a:r>
          </a:p>
          <a:p>
            <a:r>
              <a:rPr lang="ar-EG" dirty="0"/>
              <a:t>الإعلام </a:t>
            </a:r>
            <a:r>
              <a:rPr lang="ar-EG" dirty="0" smtClean="0"/>
              <a:t>دوراً </a:t>
            </a:r>
            <a:r>
              <a:rPr lang="ar-EG" dirty="0"/>
              <a:t>بالغ الأهمية والخطورة في تشكيل </a:t>
            </a:r>
            <a:r>
              <a:rPr lang="ar-EG" dirty="0" smtClean="0"/>
              <a:t>الرأى العام</a:t>
            </a:r>
            <a:r>
              <a:rPr lang="ar-EG" dirty="0"/>
              <a:t>،</a:t>
            </a:r>
          </a:p>
          <a:p>
            <a:r>
              <a:rPr lang="ar-EG" dirty="0"/>
              <a:t>وفي تعبئة الجماعات، وحشدها حول أفكار وآ </a:t>
            </a:r>
            <a:r>
              <a:rPr lang="ar-EG" dirty="0" smtClean="0"/>
              <a:t>راء </a:t>
            </a:r>
            <a:r>
              <a:rPr lang="ar-EG" dirty="0"/>
              <a:t>واتجاهات</a:t>
            </a:r>
          </a:p>
          <a:p>
            <a:r>
              <a:rPr lang="ar-EG" dirty="0"/>
              <a:t>معينة، مهما كانت هذه الجماهير متباعدة </a:t>
            </a:r>
            <a:r>
              <a:rPr lang="ar-EG" dirty="0" smtClean="0"/>
              <a:t>جغرافيا</a:t>
            </a:r>
            <a:r>
              <a:rPr lang="ar-EG" dirty="0"/>
              <a:t>، أو غير</a:t>
            </a:r>
          </a:p>
          <a:p>
            <a:r>
              <a:rPr lang="ar-EG" dirty="0"/>
              <a:t>متجانسة </a:t>
            </a:r>
            <a:r>
              <a:rPr lang="ar-EG" dirty="0" smtClean="0"/>
              <a:t>ديموجرافيا..,وادت التطو را ت </a:t>
            </a:r>
            <a:r>
              <a:rPr lang="ar-EG" dirty="0"/>
              <a:t>التكنولوجية الهائلة قدرة</a:t>
            </a:r>
          </a:p>
          <a:p>
            <a:r>
              <a:rPr lang="ar-EG" dirty="0"/>
              <a:t>وسائل الاتصال الرقمية في تحقيق المزيد من التأثير على</a:t>
            </a:r>
          </a:p>
          <a:p>
            <a:r>
              <a:rPr lang="ar-EG" dirty="0"/>
              <a:t>الجماهير، وتوجيهها نحو </a:t>
            </a:r>
            <a:r>
              <a:rPr lang="ar-EG" dirty="0" smtClean="0"/>
              <a:t>آراء وأفكار </a:t>
            </a:r>
            <a:r>
              <a:rPr lang="ar-EG" dirty="0"/>
              <a:t>معينة.</a:t>
            </a:r>
          </a:p>
        </p:txBody>
      </p:sp>
    </p:spTree>
    <p:extLst>
      <p:ext uri="{BB962C8B-B14F-4D97-AF65-F5344CB8AC3E}">
        <p14:creationId xmlns:p14="http://schemas.microsoft.com/office/powerpoint/2010/main" val="325694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4807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ar-EG" dirty="0" smtClean="0"/>
              <a:t> </a:t>
            </a:r>
          </a:p>
          <a:p>
            <a:r>
              <a:rPr lang="ar-EG" b="1" dirty="0" smtClean="0"/>
              <a:t>وساهم </a:t>
            </a:r>
            <a:r>
              <a:rPr lang="ar-EG" b="1" dirty="0"/>
              <a:t>الانتشار الحر للمعلومات من خلال شبكات</a:t>
            </a:r>
          </a:p>
          <a:p>
            <a:r>
              <a:rPr lang="ar-EG" b="1" dirty="0"/>
              <a:t>التواصل الاجتماعي الرقمية، في خلق إمكانية كبيرة للتحرك</a:t>
            </a:r>
          </a:p>
          <a:p>
            <a:r>
              <a:rPr lang="ar-EG" b="1" dirty="0"/>
              <a:t>الشعبي على أساس معرفة واسعة ودقيقة بالأحداث السياسية،</a:t>
            </a:r>
          </a:p>
          <a:p>
            <a:r>
              <a:rPr lang="ar-EG" b="1" dirty="0"/>
              <a:t>وبالتالي التأثير على تصور المواطن للسياسة، وتتخذ هذه</a:t>
            </a:r>
          </a:p>
          <a:p>
            <a:r>
              <a:rPr lang="ar-EG" b="1" dirty="0"/>
              <a:t>الشبكات موقفاً فريداً في هذه العملية، إذ تمارس </a:t>
            </a:r>
            <a:r>
              <a:rPr lang="ar-EG" b="1" dirty="0" smtClean="0"/>
              <a:t>تأثيرات </a:t>
            </a:r>
            <a:r>
              <a:rPr lang="ar-EG" b="1" dirty="0"/>
              <a:t>قوية</a:t>
            </a:r>
          </a:p>
          <a:p>
            <a:r>
              <a:rPr lang="ar-EG" b="1" dirty="0"/>
              <a:t>على صانعي </a:t>
            </a:r>
            <a:r>
              <a:rPr lang="ar-EG" b="1" dirty="0" smtClean="0"/>
              <a:t>القرار وفي </a:t>
            </a:r>
            <a:r>
              <a:rPr lang="ar-EG" b="1" dirty="0"/>
              <a:t>تشكيل </a:t>
            </a:r>
            <a:r>
              <a:rPr lang="ar-EG" b="1" dirty="0" smtClean="0"/>
              <a:t>الرأى العام</a:t>
            </a:r>
            <a:r>
              <a:rPr lang="ar-EG" b="1" dirty="0"/>
              <a:t>، فوسائل الاتصال</a:t>
            </a:r>
          </a:p>
          <a:p>
            <a:r>
              <a:rPr lang="ar-EG" b="1" dirty="0"/>
              <a:t>تمثل حلقة وصل بين </a:t>
            </a:r>
            <a:r>
              <a:rPr lang="ar-EG" b="1" dirty="0" smtClean="0"/>
              <a:t>الر </a:t>
            </a:r>
            <a:r>
              <a:rPr lang="ar-EG" b="1" dirty="0"/>
              <a:t>أ </a:t>
            </a:r>
            <a:r>
              <a:rPr lang="ar-EG" b="1" dirty="0" smtClean="0"/>
              <a:t>ي </a:t>
            </a:r>
            <a:r>
              <a:rPr lang="ar-EG" b="1" dirty="0"/>
              <a:t>العام وصانعي </a:t>
            </a:r>
            <a:r>
              <a:rPr lang="ar-EG" b="1" dirty="0" smtClean="0"/>
              <a:t>القرار. </a:t>
            </a:r>
            <a:r>
              <a:rPr lang="ar-EG" b="1" dirty="0"/>
              <a:t>ويقول بعض</a:t>
            </a:r>
          </a:p>
          <a:p>
            <a:r>
              <a:rPr lang="ar-EG" b="1" dirty="0" smtClean="0"/>
              <a:t>الخبراء: </a:t>
            </a:r>
            <a:r>
              <a:rPr lang="ar-EG" b="1" dirty="0"/>
              <a:t>تؤثر وسائل الإعلام في السياسة من وجهتين يرتبط</a:t>
            </a:r>
          </a:p>
          <a:p>
            <a:r>
              <a:rPr lang="ar-EG" b="1" dirty="0"/>
              <a:t>بعضهما ببعضٍ أشد الارتباط؛ ترتكز الوجهة الأولى على تأثير</a:t>
            </a:r>
          </a:p>
          <a:p>
            <a:r>
              <a:rPr lang="ar-EG" b="1" dirty="0"/>
              <a:t>وسائل الإعلام على </a:t>
            </a:r>
            <a:r>
              <a:rPr lang="ar-EG" b="1" dirty="0" smtClean="0"/>
              <a:t>الراى العام</a:t>
            </a:r>
            <a:r>
              <a:rPr lang="ar-EG" b="1" dirty="0"/>
              <a:t>، الذي يؤثر بدوره في صانعي</a:t>
            </a:r>
          </a:p>
          <a:p>
            <a:r>
              <a:rPr lang="ar-EG" b="1" dirty="0" smtClean="0"/>
              <a:t>القرار، </a:t>
            </a:r>
            <a:r>
              <a:rPr lang="ar-EG" b="1" dirty="0"/>
              <a:t>أما الوجهة الثانية فترتكز على تأثير وسائل الإعلام</a:t>
            </a:r>
          </a:p>
          <a:p>
            <a:r>
              <a:rPr lang="ar-EG" b="1" dirty="0"/>
              <a:t>المباشر على صانعي </a:t>
            </a:r>
            <a:r>
              <a:rPr lang="ar-EG" b="1" dirty="0" smtClean="0"/>
              <a:t>القرار، </a:t>
            </a:r>
            <a:r>
              <a:rPr lang="ar-EG" b="1" dirty="0"/>
              <a:t>بتوفير المعلومات والأفكار</a:t>
            </a:r>
          </a:p>
          <a:p>
            <a:r>
              <a:rPr lang="ar-EG" b="1" dirty="0"/>
              <a:t>والصور المختلفة التي تشكل رؤيتهم للعالم.</a:t>
            </a:r>
          </a:p>
        </p:txBody>
      </p:sp>
    </p:spTree>
    <p:extLst>
      <p:ext uri="{BB962C8B-B14F-4D97-AF65-F5344CB8AC3E}">
        <p14:creationId xmlns:p14="http://schemas.microsoft.com/office/powerpoint/2010/main" val="3983049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08712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ar-EG" b="1" dirty="0"/>
              <a:t>ويختلف تأثير وسائل الإعلام في تشكيل اتجاهات ال أ ري</a:t>
            </a:r>
          </a:p>
          <a:p>
            <a:r>
              <a:rPr lang="ar-EG" b="1" dirty="0"/>
              <a:t>العام تبعاً للبيئات الاتصالية التي تتم من خلالها عمليات</a:t>
            </a:r>
          </a:p>
          <a:p>
            <a:r>
              <a:rPr lang="ar-EG" b="1" dirty="0"/>
              <a:t>التلقي، إذ تختلف باختلاف وسائل الاتصال المقروءة</a:t>
            </a:r>
          </a:p>
          <a:p>
            <a:r>
              <a:rPr lang="ar-EG" b="1" dirty="0"/>
              <a:t>والمسموعة والمرئية، فلكل وسيلة إعلامية عدد من </a:t>
            </a:r>
            <a:r>
              <a:rPr lang="ar-EG" b="1" dirty="0" smtClean="0"/>
              <a:t>المزايا التي</a:t>
            </a:r>
            <a:endParaRPr lang="ar-EG" b="1" dirty="0"/>
          </a:p>
          <a:p>
            <a:r>
              <a:rPr lang="ar-EG" b="1" dirty="0"/>
              <a:t>تجعلها تختلف من حيث التأثير عن الوسيلة الأخرى، </a:t>
            </a:r>
            <a:r>
              <a:rPr lang="ar-EG" b="1" dirty="0" smtClean="0"/>
              <a:t>وتكرار</a:t>
            </a:r>
            <a:endParaRPr lang="ar-EG" b="1" dirty="0"/>
          </a:p>
          <a:p>
            <a:r>
              <a:rPr lang="ar-EG" b="1" dirty="0"/>
              <a:t>التعرض لوسائل الاتصال يزيد من قوة تأثيرها في تشكيل</a:t>
            </a:r>
          </a:p>
          <a:p>
            <a:r>
              <a:rPr lang="ar-EG" b="1" dirty="0"/>
              <a:t>اتجاهات ال أ ري العام، وقد تميزت شبكات التواصل الاجتماعي</a:t>
            </a:r>
          </a:p>
          <a:p>
            <a:r>
              <a:rPr lang="ar-EG" b="1" dirty="0"/>
              <a:t>الرقمية بقوة التأثير لأنها جمعت كل </a:t>
            </a:r>
            <a:r>
              <a:rPr lang="ar-EG" b="1" dirty="0" smtClean="0"/>
              <a:t>مزايا وسائل </a:t>
            </a:r>
            <a:r>
              <a:rPr lang="ar-EG" b="1" dirty="0"/>
              <a:t>الاتصال</a:t>
            </a:r>
          </a:p>
          <a:p>
            <a:r>
              <a:rPr lang="ar-EG" b="1" dirty="0"/>
              <a:t>التقليدية (المقروءة والمسموعة والمرئية</a:t>
            </a:r>
            <a:r>
              <a:rPr lang="ar-EG" b="1" dirty="0" smtClean="0"/>
              <a:t>).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288636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788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المحاضرة الثانية  الفرقة الثانية (دبلومة العلاقات العامة )  اسم المقرر /الرأى العام والدعاية                                د/ آمال السعدى </vt:lpstr>
      <vt:lpstr>تقسيم الرأى العام</vt:lpstr>
      <vt:lpstr>الرأى العام القائد – الراى العام المنقاد</vt:lpstr>
      <vt:lpstr>PowerPoint Presentation</vt:lpstr>
      <vt:lpstr>PowerPoint Presentation</vt:lpstr>
      <vt:lpstr>شبكات التواصل الاجتماعي الرقمية وتشكيل الراى العام</vt:lpstr>
      <vt:lpstr>شبكات التواصل الاجتماعي الرقمية وتشكيل الراى العام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نكتفى بهذا القدر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 الفرقة الثانية (دبلومة العلاقات العامة )  اسم المقرر /الرأى العام والدعاية                                د/ آمال السعدى</dc:title>
  <dc:creator>Anas_it</dc:creator>
  <cp:lastModifiedBy>Anas_it</cp:lastModifiedBy>
  <cp:revision>17</cp:revision>
  <dcterms:created xsi:type="dcterms:W3CDTF">2020-04-01T17:29:09Z</dcterms:created>
  <dcterms:modified xsi:type="dcterms:W3CDTF">2020-04-01T19:15:35Z</dcterms:modified>
</cp:coreProperties>
</file>