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71" r:id="rId3"/>
    <p:sldId id="258" r:id="rId4"/>
    <p:sldId id="272" r:id="rId5"/>
    <p:sldId id="259" r:id="rId6"/>
    <p:sldId id="260" r:id="rId7"/>
    <p:sldId id="262" r:id="rId8"/>
    <p:sldId id="263" r:id="rId9"/>
    <p:sldId id="264" r:id="rId10"/>
    <p:sldId id="265" r:id="rId11"/>
    <p:sldId id="266" r:id="rId12"/>
    <p:sldId id="273" r:id="rId13"/>
    <p:sldId id="267" r:id="rId14"/>
    <p:sldId id="268" r:id="rId15"/>
    <p:sldId id="269" r:id="rId16"/>
    <p:sldId id="270" r:id="rId17"/>
    <p:sldId id="274" r:id="rId1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D2A000"/>
    <a:srgbClr val="66FF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48C73ADE-5764-4CED-84CD-609099A44618}" type="datetimeFigureOut">
              <a:rPr lang="ar-EG" smtClean="0"/>
              <a:t>13/08/1441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27018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8C73ADE-5764-4CED-84CD-609099A44618}" type="datetimeFigureOut">
              <a:rPr lang="ar-EG" smtClean="0"/>
              <a:t>13/08/1441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37408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8C73ADE-5764-4CED-84CD-609099A44618}" type="datetimeFigureOut">
              <a:rPr lang="ar-EG" smtClean="0"/>
              <a:t>13/08/1441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20970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8C73ADE-5764-4CED-84CD-609099A44618}" type="datetimeFigureOut">
              <a:rPr lang="ar-EG" smtClean="0"/>
              <a:t>13/08/1441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2876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C73ADE-5764-4CED-84CD-609099A44618}" type="datetimeFigureOut">
              <a:rPr lang="ar-EG" smtClean="0"/>
              <a:t>13/08/1441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744237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48C73ADE-5764-4CED-84CD-609099A44618}" type="datetimeFigureOut">
              <a:rPr lang="ar-EG" smtClean="0"/>
              <a:t>13/08/1441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424649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48C73ADE-5764-4CED-84CD-609099A44618}" type="datetimeFigureOut">
              <a:rPr lang="ar-EG" smtClean="0"/>
              <a:t>13/08/1441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08452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48C73ADE-5764-4CED-84CD-609099A44618}" type="datetimeFigureOut">
              <a:rPr lang="ar-EG" smtClean="0"/>
              <a:t>13/08/1441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813072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73ADE-5764-4CED-84CD-609099A44618}" type="datetimeFigureOut">
              <a:rPr lang="ar-EG" smtClean="0"/>
              <a:t>13/08/1441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209004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73ADE-5764-4CED-84CD-609099A44618}" type="datetimeFigureOut">
              <a:rPr lang="ar-EG" smtClean="0"/>
              <a:t>13/08/1441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14976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73ADE-5764-4CED-84CD-609099A44618}" type="datetimeFigureOut">
              <a:rPr lang="ar-EG" smtClean="0"/>
              <a:t>13/08/1441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B73728E-12E3-40E1-B296-68CA145BA71E}" type="slidenum">
              <a:rPr lang="ar-EG" smtClean="0"/>
              <a:t>‹#›</a:t>
            </a:fld>
            <a:endParaRPr lang="ar-EG"/>
          </a:p>
        </p:txBody>
      </p:sp>
    </p:spTree>
    <p:extLst>
      <p:ext uri="{BB962C8B-B14F-4D97-AF65-F5344CB8AC3E}">
        <p14:creationId xmlns:p14="http://schemas.microsoft.com/office/powerpoint/2010/main" val="1141280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8C73ADE-5764-4CED-84CD-609099A44618}" type="datetimeFigureOut">
              <a:rPr lang="ar-EG" smtClean="0"/>
              <a:t>13/08/1441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73728E-12E3-40E1-B296-68CA145BA71E}" type="slidenum">
              <a:rPr lang="ar-EG" smtClean="0"/>
              <a:t>‹#›</a:t>
            </a:fld>
            <a:endParaRPr lang="ar-EG"/>
          </a:p>
        </p:txBody>
      </p:sp>
    </p:spTree>
    <p:extLst>
      <p:ext uri="{BB962C8B-B14F-4D97-AF65-F5344CB8AC3E}">
        <p14:creationId xmlns:p14="http://schemas.microsoft.com/office/powerpoint/2010/main" val="3294719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4%D8%A5%D9%86%D8%AA%D8%B1%D9%86%D8%AA" TargetMode="External"/><Relationship Id="rId2" Type="http://schemas.openxmlformats.org/officeDocument/2006/relationships/hyperlink" Target="https://ar.wikipedia.org/wiki/%D9%88%D8%B3%D8%A7%D8%A6%D9%84_%D8%A7%D9%84%D8%A5%D8%B9%D9%84%D8%A7%D9%85" TargetMode="External"/><Relationship Id="rId1" Type="http://schemas.openxmlformats.org/officeDocument/2006/relationships/slideLayout" Target="../slideLayouts/slideLayout2.xml"/><Relationship Id="rId4" Type="http://schemas.openxmlformats.org/officeDocument/2006/relationships/hyperlink" Target="https://ar.wikipedia.org/wiki/%D8%A5%D8%B9%D9%84%D8%A7%D9%85_%D8%A5%D9%84%D9%83%D8%AA%D8%B1%D9%88%D9%86%D9%8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ki/%D9%85%D8%AC%D9%84%D8%A9_%D8%A5%D9%84%D9%83%D8%AA%D8%B1%D9%88%D9%86%D9%8A%D8%A9" TargetMode="External"/><Relationship Id="rId7" Type="http://schemas.openxmlformats.org/officeDocument/2006/relationships/hyperlink" Target="https://ar.wikipedia.org/wiki/%D8%A7%D9%84%D8%B9%D9%84%D8%A7%D9%82%D8%A7%D8%AA_%D8%A7%D9%84%D8%B9%D8%A7%D9%85%D8%A9" TargetMode="External"/><Relationship Id="rId2" Type="http://schemas.openxmlformats.org/officeDocument/2006/relationships/hyperlink" Target="http://www.sprkagency.com/" TargetMode="External"/><Relationship Id="rId1" Type="http://schemas.openxmlformats.org/officeDocument/2006/relationships/slideLayout" Target="../slideLayouts/slideLayout2.xml"/><Relationship Id="rId6" Type="http://schemas.openxmlformats.org/officeDocument/2006/relationships/hyperlink" Target="https://ar.wikipedia.org/wiki/%D8%AE%D8%AF%D9%85%D8%A7%D8%AA" TargetMode="External"/><Relationship Id="rId5" Type="http://schemas.openxmlformats.org/officeDocument/2006/relationships/hyperlink" Target="http://sprkagency.com/click-pr/" TargetMode="External"/><Relationship Id="rId4" Type="http://schemas.openxmlformats.org/officeDocument/2006/relationships/hyperlink" Target="https://ar.wikipedia.org/wiki/%D8%B9%D9%84%D8%A7%D9%82%D8%A7%D8%AA_%D8%B9%D8%A7%D9%85%D8%A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 y="0"/>
            <a:ext cx="9135818" cy="6669360"/>
          </a:xfrm>
          <a:solidFill>
            <a:schemeClr val="accent6">
              <a:lumMod val="40000"/>
              <a:lumOff val="60000"/>
            </a:schemeClr>
          </a:solidFill>
          <a:ln w="76200">
            <a:solidFill>
              <a:schemeClr val="tx1"/>
            </a:solidFill>
          </a:ln>
        </p:spPr>
        <p:txBody>
          <a:bodyPr>
            <a:normAutofit fontScale="90000"/>
          </a:bodyPr>
          <a:lstStyle/>
          <a:p>
            <a:r>
              <a:rPr lang="ar-EG" dirty="0" smtClean="0"/>
              <a:t/>
            </a:r>
            <a:br>
              <a:rPr lang="ar-EG" dirty="0" smtClean="0"/>
            </a:br>
            <a:r>
              <a:rPr lang="ar-EG" b="1" i="1" u="sng" dirty="0" smtClean="0">
                <a:solidFill>
                  <a:srgbClr val="7030A0"/>
                </a:solidFill>
                <a:effectLst>
                  <a:outerShdw blurRad="38100" dist="38100" dir="2700000" algn="tl">
                    <a:srgbClr val="000000">
                      <a:alpha val="43137"/>
                    </a:srgbClr>
                  </a:outerShdw>
                </a:effectLst>
              </a:rPr>
              <a:t>المحاضرة </a:t>
            </a:r>
            <a:r>
              <a:rPr lang="ar-EG" b="1" i="1" u="sng" dirty="0" smtClean="0">
                <a:solidFill>
                  <a:srgbClr val="7030A0"/>
                </a:solidFill>
                <a:effectLst>
                  <a:outerShdw blurRad="38100" dist="38100" dir="2700000" algn="tl">
                    <a:srgbClr val="000000">
                      <a:alpha val="43137"/>
                    </a:srgbClr>
                  </a:outerShdw>
                </a:effectLst>
              </a:rPr>
              <a:t>الثامنة</a:t>
            </a:r>
            <a:r>
              <a:rPr lang="ar-EG" dirty="0" smtClean="0"/>
              <a:t/>
            </a:r>
            <a:br>
              <a:rPr lang="ar-EG" dirty="0" smtClean="0"/>
            </a:br>
            <a:r>
              <a:rPr lang="ar-EG" dirty="0" smtClean="0"/>
              <a:t/>
            </a:r>
            <a:br>
              <a:rPr lang="ar-EG" dirty="0" smtClean="0"/>
            </a:br>
            <a:r>
              <a:rPr lang="ar-EG" b="1" dirty="0" smtClean="0">
                <a:solidFill>
                  <a:schemeClr val="accent4">
                    <a:lumMod val="50000"/>
                  </a:schemeClr>
                </a:solidFill>
              </a:rPr>
              <a:t>اسم المقرر: انتاج المواد السمعية والبصرية للعلاقات العامة</a:t>
            </a:r>
            <a:br>
              <a:rPr lang="ar-EG" b="1" dirty="0" smtClean="0">
                <a:solidFill>
                  <a:schemeClr val="accent4">
                    <a:lumMod val="50000"/>
                  </a:schemeClr>
                </a:solidFill>
              </a:rPr>
            </a:br>
            <a:r>
              <a:rPr lang="ar-EG" b="1" dirty="0" smtClean="0">
                <a:solidFill>
                  <a:schemeClr val="accent4">
                    <a:lumMod val="50000"/>
                  </a:schemeClr>
                </a:solidFill>
              </a:rPr>
              <a:t>الفرقة الرابعة قسم العلاقات العامة</a:t>
            </a:r>
            <a:br>
              <a:rPr lang="ar-EG" b="1" dirty="0" smtClean="0">
                <a:solidFill>
                  <a:schemeClr val="accent4">
                    <a:lumMod val="50000"/>
                  </a:schemeClr>
                </a:solidFill>
              </a:rPr>
            </a:br>
            <a:r>
              <a:rPr lang="ar-EG" b="1" dirty="0" smtClean="0">
                <a:solidFill>
                  <a:schemeClr val="accent4">
                    <a:lumMod val="50000"/>
                  </a:schemeClr>
                </a:solidFill>
              </a:rPr>
              <a:t/>
            </a:r>
            <a:br>
              <a:rPr lang="ar-EG" b="1" dirty="0" smtClean="0">
                <a:solidFill>
                  <a:schemeClr val="accent4">
                    <a:lumMod val="50000"/>
                  </a:schemeClr>
                </a:solidFill>
              </a:rPr>
            </a:br>
            <a:r>
              <a:rPr lang="ar-EG" b="1" dirty="0" smtClean="0">
                <a:solidFill>
                  <a:srgbClr val="00B050"/>
                </a:solidFill>
              </a:rPr>
              <a:t/>
            </a:r>
            <a:br>
              <a:rPr lang="ar-EG" b="1" dirty="0" smtClean="0">
                <a:solidFill>
                  <a:srgbClr val="00B050"/>
                </a:solidFill>
              </a:rPr>
            </a:br>
            <a:r>
              <a:rPr lang="ar-EG" dirty="0"/>
              <a:t/>
            </a:r>
            <a:br>
              <a:rPr lang="ar-EG" dirty="0"/>
            </a:br>
            <a:r>
              <a:rPr lang="ar-EG" dirty="0" smtClean="0"/>
              <a:t>                        </a:t>
            </a:r>
            <a:r>
              <a:rPr lang="ar-EG" b="1" dirty="0" smtClean="0">
                <a:solidFill>
                  <a:srgbClr val="FF0000"/>
                </a:solidFill>
              </a:rPr>
              <a:t>الدكتورة /آمــــال الســــــعدى</a:t>
            </a:r>
            <a:r>
              <a:rPr lang="ar-EG" dirty="0" smtClean="0"/>
              <a:t/>
            </a:r>
            <a:br>
              <a:rPr lang="ar-EG" dirty="0" smtClean="0"/>
            </a:br>
            <a:r>
              <a:rPr lang="ar-EG" dirty="0"/>
              <a:t/>
            </a:r>
            <a:br>
              <a:rPr lang="ar-EG" dirty="0"/>
            </a:br>
            <a:endParaRPr lang="ar-EG" dirty="0"/>
          </a:p>
        </p:txBody>
      </p:sp>
    </p:spTree>
    <p:extLst>
      <p:ext uri="{BB962C8B-B14F-4D97-AF65-F5344CB8AC3E}">
        <p14:creationId xmlns:p14="http://schemas.microsoft.com/office/powerpoint/2010/main" val="2609976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ar-EG" b="1" dirty="0" smtClean="0"/>
              <a:t/>
            </a:r>
            <a:br>
              <a:rPr lang="ar-EG" b="1" dirty="0" smtClean="0"/>
            </a:br>
            <a:r>
              <a:rPr lang="ar-EG" b="1" dirty="0" smtClean="0"/>
              <a:t>مميزات وفوائد الدوريات الإلكترونية على المستفيدين:</a:t>
            </a:r>
            <a:br>
              <a:rPr lang="ar-EG" b="1" dirty="0" smtClean="0"/>
            </a:br>
            <a:endParaRPr lang="ar-EG"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20000"/>
          </a:bodyPr>
          <a:lstStyle/>
          <a:p>
            <a:r>
              <a:rPr lang="ar-EG" dirty="0" smtClean="0"/>
              <a:t>١</a:t>
            </a:r>
            <a:r>
              <a:rPr lang="ar-EG" dirty="0"/>
              <a:t>. الاتاحة المباشرة والمتجددة والدائمة.</a:t>
            </a:r>
          </a:p>
          <a:p>
            <a:r>
              <a:rPr lang="ar-EG" dirty="0"/>
              <a:t>٢. الاتاحة لأكثر من مستفيد ولنفس المقالة والبحث في آن واحد.</a:t>
            </a:r>
          </a:p>
          <a:p>
            <a:r>
              <a:rPr lang="ar-EG" dirty="0"/>
              <a:t>٣. الاتاحة السريعة جدًا، فالعديدد من الدوريات الإلكترونية أصبحت متاحة</a:t>
            </a:r>
          </a:p>
          <a:p>
            <a:r>
              <a:rPr lang="ar-EG" dirty="0"/>
              <a:t>على الويب بمدة لا تقل عن أسبوع أو أسبوعين قبل ظهور نسختها</a:t>
            </a:r>
          </a:p>
          <a:p>
            <a:r>
              <a:rPr lang="ar-EG" dirty="0"/>
              <a:t>الورقية.</a:t>
            </a:r>
          </a:p>
          <a:p>
            <a:r>
              <a:rPr lang="ar-EG" dirty="0"/>
              <a:t>٤. المرونة العالية في التعامل معها وتغير العادات القرائية للمستفيدين.</a:t>
            </a:r>
          </a:p>
          <a:p>
            <a:r>
              <a:rPr lang="ar-EG" dirty="0"/>
              <a:t>٥. المرونة العالية في الاسترجاع وأمكانية تحقيق الدقة العالية.</a:t>
            </a:r>
          </a:p>
        </p:txBody>
      </p:sp>
    </p:spTree>
    <p:extLst>
      <p:ext uri="{BB962C8B-B14F-4D97-AF65-F5344CB8AC3E}">
        <p14:creationId xmlns:p14="http://schemas.microsoft.com/office/powerpoint/2010/main" val="2078937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ar-EG" b="1" i="1" u="sng" dirty="0" smtClean="0"/>
              <a:t>مبادئ تصميم الدوريات للعلاقات العامة</a:t>
            </a:r>
            <a:endParaRPr lang="ar-EG" b="1" i="1" u="sng" dirty="0"/>
          </a:p>
        </p:txBody>
      </p:sp>
      <p:sp>
        <p:nvSpPr>
          <p:cNvPr id="3" name="Content Placeholder 2"/>
          <p:cNvSpPr>
            <a:spLocks noGrp="1"/>
          </p:cNvSpPr>
          <p:nvPr>
            <p:ph idx="1"/>
          </p:nvPr>
        </p:nvSpPr>
        <p:spPr>
          <a:solidFill>
            <a:schemeClr val="bg2">
              <a:lumMod val="90000"/>
            </a:schemeClr>
          </a:solidFill>
        </p:spPr>
        <p:txBody>
          <a:bodyPr/>
          <a:lstStyle/>
          <a:p>
            <a:r>
              <a:rPr lang="ar-EG" dirty="0" smtClean="0"/>
              <a:t>سهولة التجول داخل الموقع.</a:t>
            </a:r>
          </a:p>
          <a:p>
            <a:r>
              <a:rPr lang="ar-EG" dirty="0" smtClean="0"/>
              <a:t>مرعاة احتياجات ورغبات المشاهدين والمتصفحين بحيث تكون المادة الاعلامية المنشورة عن المؤسسة  تشبع حاجاتهم. </a:t>
            </a:r>
          </a:p>
          <a:p>
            <a:r>
              <a:rPr lang="ar-EG" dirty="0" smtClean="0"/>
              <a:t>ان يتوافر روابط لارجاع المتصفح الى صفحة البدء</a:t>
            </a:r>
          </a:p>
          <a:p>
            <a:r>
              <a:rPr lang="ar-EG" dirty="0" smtClean="0"/>
              <a:t>وجود مؤشرات للموضوعات الهامة.</a:t>
            </a:r>
          </a:p>
          <a:p>
            <a:r>
              <a:rPr lang="ar-EG" dirty="0" smtClean="0"/>
              <a:t>توظيف الصور والرسوم بم يخدم فى سهولة فهم محتوى ومضمون الرسالة .</a:t>
            </a:r>
          </a:p>
          <a:p>
            <a:endParaRPr lang="ar-EG" dirty="0" smtClean="0"/>
          </a:p>
          <a:p>
            <a:endParaRPr lang="ar-EG" dirty="0"/>
          </a:p>
        </p:txBody>
      </p:sp>
    </p:spTree>
    <p:extLst>
      <p:ext uri="{BB962C8B-B14F-4D97-AF65-F5344CB8AC3E}">
        <p14:creationId xmlns:p14="http://schemas.microsoft.com/office/powerpoint/2010/main" val="1675297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المواد التى تدرس\صور للمادة\قبيي.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62" y="1"/>
            <a:ext cx="9120037" cy="7101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97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1665"/>
            <a:ext cx="8712968" cy="6120680"/>
          </a:xfrm>
          <a:solidFill>
            <a:srgbClr val="FFCC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ar-EG" dirty="0" smtClean="0"/>
              <a:t>التوظيف الجيد لعناصر التصميم من حيث الالوان ومعرفة ودراسة التاثيرات الوجدانية والعاطفية الاقناعية لكل لون كذلك حسن استخدام التباين والتضاد اللونى فى الرسالة الاعلامية بم يخدم الهدف.</a:t>
            </a:r>
          </a:p>
          <a:p>
            <a:r>
              <a:rPr lang="ar-EG" dirty="0" smtClean="0"/>
              <a:t>توافر امكانية النسخ والحفظ للخبر المنشور.</a:t>
            </a:r>
          </a:p>
          <a:p>
            <a:r>
              <a:rPr lang="ar-EG" dirty="0" smtClean="0"/>
              <a:t>استخدام الاشكال التوضيحية من خرائط ورسوم بيانية .</a:t>
            </a:r>
          </a:p>
          <a:p>
            <a:endParaRPr lang="ar-EG" dirty="0"/>
          </a:p>
        </p:txBody>
      </p:sp>
    </p:spTree>
    <p:extLst>
      <p:ext uri="{BB962C8B-B14F-4D97-AF65-F5344CB8AC3E}">
        <p14:creationId xmlns:p14="http://schemas.microsoft.com/office/powerpoint/2010/main" val="1417619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CCC"/>
          </a:solidFill>
          <a:effectLst>
            <a:reflection blurRad="6350" stA="50000" endA="300" endPos="90000" dir="5400000" sy="-100000" algn="bl" rotWithShape="0"/>
          </a:effectLst>
        </p:spPr>
        <p:txBody>
          <a:bodyPr/>
          <a:lstStyle/>
          <a:p>
            <a:r>
              <a:rPr lang="ar-EG" b="1" u="sng" dirty="0" smtClean="0"/>
              <a:t>المعايير الخاصة بدوريات العلاقات العامة:</a:t>
            </a:r>
            <a:endParaRPr lang="ar-EG" b="1" u="sng" dirty="0"/>
          </a:p>
        </p:txBody>
      </p:sp>
      <p:sp>
        <p:nvSpPr>
          <p:cNvPr id="3" name="Content Placeholder 2"/>
          <p:cNvSpPr>
            <a:spLocks noGrp="1"/>
          </p:cNvSpPr>
          <p:nvPr>
            <p:ph idx="1"/>
          </p:nvPr>
        </p:nvSpPr>
        <p:spPr>
          <a:solidFill>
            <a:schemeClr val="accent3">
              <a:lumMod val="40000"/>
              <a:lumOff val="60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a:lstStyle/>
          <a:p>
            <a:r>
              <a:rPr lang="ar-EG" dirty="0" smtClean="0"/>
              <a:t>أولا: المعايير مهنية تتمثل فى :</a:t>
            </a:r>
          </a:p>
          <a:p>
            <a:r>
              <a:rPr lang="ar-EG" dirty="0"/>
              <a:t> </a:t>
            </a:r>
            <a:r>
              <a:rPr lang="ar-EG" dirty="0" smtClean="0"/>
              <a:t>  1- استعمال قوالب العمل الصحفى مثل ( الخبر –التحقيق- الحوار....إلخ.</a:t>
            </a:r>
          </a:p>
          <a:p>
            <a:r>
              <a:rPr lang="ar-EG" dirty="0"/>
              <a:t> </a:t>
            </a:r>
            <a:r>
              <a:rPr lang="ar-EG" dirty="0" smtClean="0"/>
              <a:t>  2- الاحتراف.</a:t>
            </a:r>
          </a:p>
          <a:p>
            <a:r>
              <a:rPr lang="ar-EG" dirty="0"/>
              <a:t> </a:t>
            </a:r>
            <a:r>
              <a:rPr lang="ar-EG" dirty="0" smtClean="0"/>
              <a:t>  3- إنتاج موضوعات ميدانية.</a:t>
            </a:r>
            <a:endParaRPr lang="ar-EG" dirty="0"/>
          </a:p>
        </p:txBody>
      </p:sp>
    </p:spTree>
    <p:extLst>
      <p:ext uri="{BB962C8B-B14F-4D97-AF65-F5344CB8AC3E}">
        <p14:creationId xmlns:p14="http://schemas.microsoft.com/office/powerpoint/2010/main" val="3569895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a:ln w="76200">
            <a:solidFill>
              <a:schemeClr val="tx1"/>
            </a:solidFill>
          </a:ln>
        </p:spPr>
        <p:txBody>
          <a:bodyPr/>
          <a:lstStyle/>
          <a:p>
            <a:r>
              <a:rPr lang="ar-EG" b="1" dirty="0" smtClean="0"/>
              <a:t>ثانيا: المعايير الفنية:</a:t>
            </a:r>
            <a:endParaRPr lang="ar-EG" b="1" dirty="0"/>
          </a:p>
        </p:txBody>
      </p:sp>
      <p:sp>
        <p:nvSpPr>
          <p:cNvPr id="3" name="Content Placeholder 2"/>
          <p:cNvSpPr>
            <a:spLocks noGrp="1"/>
          </p:cNvSpPr>
          <p:nvPr>
            <p:ph idx="1"/>
          </p:nvPr>
        </p:nvSpPr>
        <p:spPr>
          <a:solidFill>
            <a:srgbClr val="FFCCCC"/>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a:lstStyle/>
          <a:p>
            <a:r>
              <a:rPr lang="ar-EG" dirty="0" smtClean="0"/>
              <a:t>1- وجود نظام للارشفة </a:t>
            </a:r>
          </a:p>
          <a:p>
            <a:r>
              <a:rPr lang="ar-EG" dirty="0" smtClean="0"/>
              <a:t>2 وجود سيرفر (خادم)مستقبل للموقع.</a:t>
            </a:r>
          </a:p>
          <a:p>
            <a:r>
              <a:rPr lang="ar-EG" dirty="0" smtClean="0"/>
              <a:t>3- وجود نظام تأمينى يمنع القرصنة</a:t>
            </a:r>
          </a:p>
          <a:p>
            <a:endParaRPr lang="ar-EG" dirty="0"/>
          </a:p>
        </p:txBody>
      </p:sp>
    </p:spTree>
    <p:extLst>
      <p:ext uri="{BB962C8B-B14F-4D97-AF65-F5344CB8AC3E}">
        <p14:creationId xmlns:p14="http://schemas.microsoft.com/office/powerpoint/2010/main" val="1524485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FFCCCC"/>
          </a:solidFill>
          <a:ln w="76200">
            <a:solidFill>
              <a:schemeClr val="accent1"/>
            </a:solidFill>
          </a:ln>
        </p:spPr>
        <p:txBody>
          <a:bodyPr/>
          <a:lstStyle/>
          <a:p>
            <a:r>
              <a:rPr lang="ar-EG" dirty="0" smtClean="0"/>
              <a:t>وتتمثل فى وجود نظام تمويلى واضح ومحدد للمؤسسة أو الموقع وقابل للمراجعة من قبل الجهات المختصة</a:t>
            </a:r>
            <a:endParaRPr lang="ar-EG" dirty="0"/>
          </a:p>
        </p:txBody>
      </p:sp>
      <p:sp>
        <p:nvSpPr>
          <p:cNvPr id="2" name="Title 1"/>
          <p:cNvSpPr>
            <a:spLocks noGrp="1"/>
          </p:cNvSpPr>
          <p:nvPr>
            <p:ph type="title"/>
          </p:nvPr>
        </p:nvSpPr>
        <p:spPr>
          <a:solidFill>
            <a:srgbClr val="FFFF00"/>
          </a:solidFill>
          <a:ln w="76200">
            <a:solidFill>
              <a:schemeClr val="accent1"/>
            </a:solidFill>
          </a:ln>
        </p:spPr>
        <p:txBody>
          <a:bodyPr/>
          <a:lstStyle/>
          <a:p>
            <a:r>
              <a:rPr lang="ar-EG" b="1" dirty="0" smtClean="0"/>
              <a:t>معايير مالية</a:t>
            </a:r>
            <a:endParaRPr lang="ar-EG" b="1" dirty="0"/>
          </a:p>
        </p:txBody>
      </p:sp>
    </p:spTree>
    <p:extLst>
      <p:ext uri="{BB962C8B-B14F-4D97-AF65-F5344CB8AC3E}">
        <p14:creationId xmlns:p14="http://schemas.microsoft.com/office/powerpoint/2010/main" val="7794205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a:solidFill>
            <a:schemeClr val="accent4">
              <a:lumMod val="75000"/>
            </a:schemeClr>
          </a:solidFill>
        </p:spPr>
        <p:txBody>
          <a:bodyPr/>
          <a:lstStyle/>
          <a:p>
            <a:pPr algn="ctr"/>
            <a:r>
              <a:rPr lang="ar-EG" b="1" u="sng" dirty="0" smtClean="0">
                <a:solidFill>
                  <a:srgbClr val="FFFF00"/>
                </a:solidFill>
                <a:effectLst>
                  <a:outerShdw blurRad="38100" dist="38100" dir="2700000" algn="tl">
                    <a:srgbClr val="000000">
                      <a:alpha val="43137"/>
                    </a:srgbClr>
                  </a:outerShdw>
                </a:effectLst>
              </a:rPr>
              <a:t>نكتفى بهذا القدر</a:t>
            </a:r>
          </a:p>
          <a:p>
            <a:pPr algn="ctr"/>
            <a:r>
              <a:rPr lang="ar-EG" b="1" u="sng" dirty="0" smtClean="0">
                <a:solidFill>
                  <a:srgbClr val="FFFF00"/>
                </a:solidFill>
                <a:effectLst>
                  <a:outerShdw blurRad="38100" dist="38100" dir="2700000" algn="tl">
                    <a:srgbClr val="000000">
                      <a:alpha val="43137"/>
                    </a:srgbClr>
                  </a:outerShdw>
                </a:effectLst>
              </a:rPr>
              <a:t> </a:t>
            </a:r>
          </a:p>
          <a:p>
            <a:r>
              <a:rPr lang="ar-EG" b="1" dirty="0" smtClean="0">
                <a:solidFill>
                  <a:schemeClr val="tx2">
                    <a:lumMod val="40000"/>
                    <a:lumOff val="60000"/>
                  </a:schemeClr>
                </a:solidFill>
              </a:rPr>
              <a:t>نلتقى المحاضرة القادمة بإذن الله تعالى على </a:t>
            </a:r>
            <a:r>
              <a:rPr lang="ar-EG" b="1" smtClean="0">
                <a:solidFill>
                  <a:schemeClr val="tx2">
                    <a:lumMod val="40000"/>
                    <a:lumOff val="60000"/>
                  </a:schemeClr>
                </a:solidFill>
              </a:rPr>
              <a:t>الف خير.</a:t>
            </a:r>
            <a:endParaRPr lang="ar-EG" b="1" dirty="0" smtClean="0">
              <a:solidFill>
                <a:schemeClr val="tx2">
                  <a:lumMod val="40000"/>
                  <a:lumOff val="60000"/>
                </a:schemeClr>
              </a:solidFill>
            </a:endParaRPr>
          </a:p>
          <a:p>
            <a:endParaRPr lang="ar-EG" dirty="0"/>
          </a:p>
          <a:p>
            <a:r>
              <a:rPr lang="ar-EG" b="1" dirty="0" smtClean="0">
                <a:solidFill>
                  <a:schemeClr val="accent2">
                    <a:lumMod val="40000"/>
                    <a:lumOff val="60000"/>
                  </a:schemeClr>
                </a:solidFill>
              </a:rPr>
              <a:t>مع تمنيانى لكم بالتوفيق والتيسير من الله.</a:t>
            </a:r>
          </a:p>
          <a:p>
            <a:endParaRPr lang="ar-EG" dirty="0"/>
          </a:p>
          <a:p>
            <a:pPr algn="l"/>
            <a:r>
              <a:rPr lang="ar-EG" b="1" i="1" dirty="0" smtClean="0">
                <a:solidFill>
                  <a:schemeClr val="accent4">
                    <a:lumMod val="40000"/>
                    <a:lumOff val="60000"/>
                  </a:schemeClr>
                </a:solidFill>
              </a:rPr>
              <a:t>د/آمـــــال الســــــعدى </a:t>
            </a:r>
            <a:endParaRPr lang="ar-EG" b="1" i="1" dirty="0">
              <a:solidFill>
                <a:schemeClr val="accent4">
                  <a:lumMod val="40000"/>
                  <a:lumOff val="60000"/>
                </a:schemeClr>
              </a:solidFill>
            </a:endParaRPr>
          </a:p>
        </p:txBody>
      </p:sp>
    </p:spTree>
    <p:extLst>
      <p:ext uri="{BB962C8B-B14F-4D97-AF65-F5344CB8AC3E}">
        <p14:creationId xmlns:p14="http://schemas.microsoft.com/office/powerpoint/2010/main" val="228525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المواد التى تدرس\صور للمادة\inبغفغب67de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0"/>
            <a:ext cx="8136904" cy="6261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851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a:ln>
            <a:solidFill>
              <a:schemeClr val="tx1"/>
            </a:solidFill>
            <a:prstDash val="lgDashDotDot"/>
          </a:ln>
        </p:spPr>
        <p:txBody>
          <a:bodyPr>
            <a:normAutofit/>
          </a:bodyPr>
          <a:lstStyle/>
          <a:p>
            <a:r>
              <a:rPr lang="ar-EG" sz="6000" b="1" i="1" u="sng" dirty="0" smtClean="0"/>
              <a:t>نتابع معاً الفصل الرابع</a:t>
            </a:r>
            <a:endParaRPr lang="ar-EG" sz="6000" b="1" i="1" u="sng" dirty="0"/>
          </a:p>
        </p:txBody>
      </p:sp>
      <p:sp>
        <p:nvSpPr>
          <p:cNvPr id="3" name="Content Placeholder 2"/>
          <p:cNvSpPr>
            <a:spLocks noGrp="1"/>
          </p:cNvSpPr>
          <p:nvPr>
            <p:ph idx="1"/>
          </p:nvPr>
        </p:nvSpPr>
        <p:spPr>
          <a:solidFill>
            <a:schemeClr val="tx2">
              <a:lumMod val="40000"/>
              <a:lumOff val="60000"/>
            </a:schemeClr>
          </a:solidFill>
          <a:effectLst>
            <a:innerShdw blurRad="63500" dist="50800" dir="18900000">
              <a:prstClr val="black">
                <a:alpha val="50000"/>
              </a:prstClr>
            </a:innerShdw>
          </a:effectLst>
        </p:spPr>
        <p:txBody>
          <a:bodyPr/>
          <a:lstStyle/>
          <a:p>
            <a:endParaRPr lang="ar-EG" dirty="0" smtClean="0"/>
          </a:p>
          <a:p>
            <a:endParaRPr lang="ar-EG" dirty="0"/>
          </a:p>
          <a:p>
            <a:endParaRPr lang="ar-EG" dirty="0" smtClean="0"/>
          </a:p>
          <a:p>
            <a:r>
              <a:rPr lang="ar-EG" sz="5400" dirty="0" smtClean="0"/>
              <a:t>دوريات العلاقات العامة الالكترونية</a:t>
            </a:r>
            <a:endParaRPr lang="ar-EG" sz="5400" dirty="0"/>
          </a:p>
        </p:txBody>
      </p:sp>
    </p:spTree>
    <p:extLst>
      <p:ext uri="{BB962C8B-B14F-4D97-AF65-F5344CB8AC3E}">
        <p14:creationId xmlns:p14="http://schemas.microsoft.com/office/powerpoint/2010/main" val="2315381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المواد التى تدرس\صور للمادة\iStock_000026321966_Small-1260x84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81" y="548680"/>
            <a:ext cx="9230320" cy="6153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30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507288" cy="5937523"/>
          </a:xfrm>
          <a:solidFill>
            <a:srgbClr val="66FFFF"/>
          </a:solidFill>
          <a:ln>
            <a:solidFill>
              <a:schemeClr val="tx1"/>
            </a:solidFill>
            <a:prstDash val="sysDash"/>
          </a:ln>
        </p:spPr>
        <p:txBody>
          <a:bodyPr>
            <a:normAutofit/>
          </a:bodyPr>
          <a:lstStyle/>
          <a:p>
            <a:r>
              <a:rPr lang="ar-EG" sz="4000" dirty="0" smtClean="0"/>
              <a:t>دوريات العلاقات العامة الإلكترونية أو الرقمية </a:t>
            </a:r>
            <a:r>
              <a:rPr lang="en-US" sz="4000" dirty="0" smtClean="0"/>
              <a:t>Online-PR </a:t>
            </a:r>
            <a:r>
              <a:rPr lang="ar-EG" sz="4000" dirty="0" smtClean="0"/>
              <a:t>هي استخدام </a:t>
            </a:r>
            <a:r>
              <a:rPr lang="ar-EG" sz="4000" dirty="0" smtClean="0">
                <a:hlinkClick r:id="rId2" tooltip="وسائل الإعلام"/>
              </a:rPr>
              <a:t>وسائل الإعلام</a:t>
            </a:r>
            <a:r>
              <a:rPr lang="ar-EG" sz="4000" dirty="0" smtClean="0"/>
              <a:t> المختلفة على </a:t>
            </a:r>
            <a:r>
              <a:rPr lang="ar-EG" sz="4000" dirty="0" smtClean="0">
                <a:hlinkClick r:id="rId3" tooltip="الإنترنت"/>
              </a:rPr>
              <a:t>الإنترنت</a:t>
            </a:r>
            <a:r>
              <a:rPr lang="ar-EG" sz="4000" dirty="0" smtClean="0"/>
              <a:t> لصنع ومشاركة محتوى عن المؤسسة ونشاطها، والوصول للجمهور المستهدف والتواصل معه عن طريق </a:t>
            </a:r>
            <a:r>
              <a:rPr lang="ar-EG" sz="4000" dirty="0" smtClean="0">
                <a:hlinkClick r:id="rId4" tooltip="إعلام إلكتروني"/>
              </a:rPr>
              <a:t>الإعلام الإلكتروني</a:t>
            </a:r>
            <a:r>
              <a:rPr lang="ar-EG" sz="4000" dirty="0" smtClean="0"/>
              <a:t>، أي أنها بناء وإدارة سمعة المؤسسة، وهذا لأن تشكيل الصورة الصحيحة للمؤسسة في عقل الناس يعتبر أمر هام جدًا في توصيل الماركة أو المؤسسة لهوية متميزة ورائدة</a:t>
            </a:r>
            <a:endParaRPr lang="ar-EG" sz="4000" dirty="0"/>
          </a:p>
        </p:txBody>
      </p:sp>
    </p:spTree>
    <p:extLst>
      <p:ext uri="{BB962C8B-B14F-4D97-AF65-F5344CB8AC3E}">
        <p14:creationId xmlns:p14="http://schemas.microsoft.com/office/powerpoint/2010/main" val="3869888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686800" cy="5937523"/>
          </a:xfrm>
          <a:solidFill>
            <a:schemeClr val="accent6">
              <a:lumMod val="40000"/>
              <a:lumOff val="60000"/>
            </a:schemeClr>
          </a:solidFill>
        </p:spPr>
        <p:txBody>
          <a:bodyPr>
            <a:normAutofit lnSpcReduction="10000"/>
          </a:bodyPr>
          <a:lstStyle/>
          <a:p>
            <a:r>
              <a:rPr lang="ar-EG" dirty="0" smtClean="0"/>
              <a:t>ولهذا كان من الضروري للعلاقات العامة أن تتطور، وأن تتجه لاستغلال الدوريات الالكترونية  كوسيلة للوصول للناس وتلبية احتياجات عملائها، وإن قلَّ انتشار استخدامها في البلاد العربيةإلا أن بعض المبادرات الحديثة جاءت لنشر مفهومها، ومن أبرز هذه المبادرات تلك التي قامت بها شركة </a:t>
            </a:r>
            <a:r>
              <a:rPr lang="en-US" dirty="0" err="1" smtClean="0">
                <a:hlinkClick r:id="rId2"/>
              </a:rPr>
              <a:t>sPRk</a:t>
            </a:r>
            <a:r>
              <a:rPr lang="en-US" dirty="0" smtClean="0"/>
              <a:t> </a:t>
            </a:r>
            <a:r>
              <a:rPr lang="ar-EG" dirty="0" smtClean="0"/>
              <a:t>للعلاقات العامة والتي تعد من أولى الشركات التي تهتم بالعلاقات العامة الألكترونية في مصر، حيث قامت بعمل </a:t>
            </a:r>
            <a:r>
              <a:rPr lang="ar-EG" dirty="0" smtClean="0">
                <a:hlinkClick r:id="rId3" tooltip="مجلة إلكترونية"/>
              </a:rPr>
              <a:t>مجلة إلكترونية</a:t>
            </a:r>
            <a:r>
              <a:rPr lang="ar-EG" dirty="0" smtClean="0"/>
              <a:t> تشرح العلاقات العامة بالعربي </a:t>
            </a:r>
            <a:r>
              <a:rPr lang="en-US" dirty="0" smtClean="0"/>
              <a:t> </a:t>
            </a:r>
            <a:r>
              <a:rPr lang="ar-EG" dirty="0" smtClean="0"/>
              <a:t>وتصب تركيزها على مفهوم </a:t>
            </a:r>
            <a:r>
              <a:rPr lang="ar-EG" dirty="0" smtClean="0"/>
              <a:t>العلاقات العامة </a:t>
            </a:r>
            <a:r>
              <a:rPr lang="ar-EG" dirty="0" smtClean="0"/>
              <a:t>الإلكترونية وكل ما يخصها، هذا بالإضافة لإطلاقهم لحملة اضغط </a:t>
            </a:r>
            <a:r>
              <a:rPr lang="ar-EG" dirty="0" smtClean="0">
                <a:hlinkClick r:id="rId4" tooltip="علاقات عامة"/>
              </a:rPr>
              <a:t>علاقات عامة</a:t>
            </a:r>
            <a:r>
              <a:rPr lang="ar-EG" dirty="0" smtClean="0"/>
              <a:t> -</a:t>
            </a:r>
            <a:r>
              <a:rPr lang="en-US" dirty="0" smtClean="0">
                <a:hlinkClick r:id="rId5"/>
              </a:rPr>
              <a:t>Click PR</a:t>
            </a:r>
            <a:r>
              <a:rPr lang="en-US" dirty="0" smtClean="0"/>
              <a:t>- </a:t>
            </a:r>
            <a:r>
              <a:rPr lang="ar-EG" dirty="0" smtClean="0"/>
              <a:t>التي تسعى لتسهيل عملية الحصول على خدمات </a:t>
            </a:r>
            <a:r>
              <a:rPr lang="ar-EG" dirty="0" smtClean="0">
                <a:hlinkClick r:id="rId4" tooltip="علاقات عامة"/>
              </a:rPr>
              <a:t>العلاقات العامة</a:t>
            </a:r>
            <a:r>
              <a:rPr lang="ar-EG" dirty="0" smtClean="0"/>
              <a:t> الإلكترونية، فكل ما عليك هو أن تسجل ما تريد لتحصل على </a:t>
            </a:r>
            <a:r>
              <a:rPr lang="ar-EG" dirty="0" smtClean="0">
                <a:hlinkClick r:id="rId6" tooltip="خدمات"/>
              </a:rPr>
              <a:t>خدمات</a:t>
            </a:r>
            <a:r>
              <a:rPr lang="ar-EG" dirty="0" smtClean="0"/>
              <a:t> </a:t>
            </a:r>
            <a:r>
              <a:rPr lang="ar-EG" dirty="0" smtClean="0">
                <a:hlinkClick r:id="rId7" tooltip="العلاقات العامة"/>
              </a:rPr>
              <a:t>العلاقات العامة</a:t>
            </a:r>
            <a:r>
              <a:rPr lang="ar-EG" dirty="0" smtClean="0"/>
              <a:t> التي تريدها.</a:t>
            </a:r>
            <a:endParaRPr lang="ar-EG" dirty="0"/>
          </a:p>
        </p:txBody>
      </p:sp>
    </p:spTree>
    <p:extLst>
      <p:ext uri="{BB962C8B-B14F-4D97-AF65-F5344CB8AC3E}">
        <p14:creationId xmlns:p14="http://schemas.microsoft.com/office/powerpoint/2010/main" val="1105421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ar-EG" b="1" dirty="0" smtClean="0"/>
              <a:t>تعريف الدورية الالكترونية</a:t>
            </a:r>
            <a:endParaRPr lang="ar-EG" b="1" dirty="0"/>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r>
              <a:rPr lang="ar-EG" sz="4000" dirty="0" smtClean="0"/>
              <a:t>هى منشور يصدر بشكل دورى منتظم عبر الفضاء الالكترونى وتستخدم فيها فنون وآليات ومهارات العمل فى الدوريات المطبوعة مضافا اليها مهارات وآليات وتقنيات المعلومات التى تناسب استخدام الفضاء الالكترونى كوسيط بما فى ذلك استخدان النصوص الفائقة والصور والاحركة والصوت .</a:t>
            </a:r>
            <a:endParaRPr lang="ar-EG" sz="4000" dirty="0"/>
          </a:p>
        </p:txBody>
      </p:sp>
    </p:spTree>
    <p:extLst>
      <p:ext uri="{BB962C8B-B14F-4D97-AF65-F5344CB8AC3E}">
        <p14:creationId xmlns:p14="http://schemas.microsoft.com/office/powerpoint/2010/main" val="1002665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ar-EG" b="1" dirty="0" smtClean="0"/>
              <a:t>اشكال دوريات العلاقات العامة</a:t>
            </a:r>
            <a:endParaRPr lang="ar-EG" b="1" dirty="0"/>
          </a:p>
        </p:txBody>
      </p:sp>
      <p:sp>
        <p:nvSpPr>
          <p:cNvPr id="3" name="Content Placeholder 2"/>
          <p:cNvSpPr>
            <a:spLocks noGrp="1"/>
          </p:cNvSpPr>
          <p:nvPr>
            <p:ph idx="1"/>
          </p:nvPr>
        </p:nvSpPr>
        <p:spPr>
          <a:solidFill>
            <a:schemeClr val="accent5">
              <a:lumMod val="40000"/>
              <a:lumOff val="60000"/>
            </a:schemeClr>
          </a:solidFill>
        </p:spPr>
        <p:txBody>
          <a:bodyPr/>
          <a:lstStyle/>
          <a:p>
            <a:r>
              <a:rPr lang="ar-EG" dirty="0" smtClean="0"/>
              <a:t>قد تاخد الدورية شكل أو أكثر من الاشكال التالية:</a:t>
            </a:r>
          </a:p>
          <a:p>
            <a:r>
              <a:rPr lang="ar-EG" dirty="0" smtClean="0"/>
              <a:t>- نفس نسخة الدورية الورقية.</a:t>
            </a:r>
          </a:p>
          <a:p>
            <a:r>
              <a:rPr lang="ar-EG" dirty="0" smtClean="0"/>
              <a:t>- ملخص لأهم ما ورد فى النسخة الورقية .</a:t>
            </a:r>
          </a:p>
          <a:p>
            <a:r>
              <a:rPr lang="ar-EG" dirty="0" smtClean="0"/>
              <a:t>- أرشيف لقصص اخبارية .</a:t>
            </a:r>
          </a:p>
          <a:p>
            <a:r>
              <a:rPr lang="ar-EG" dirty="0" smtClean="0"/>
              <a:t>- منابر ومساحات لللرأى .</a:t>
            </a:r>
          </a:p>
          <a:p>
            <a:r>
              <a:rPr lang="ar-EG" dirty="0" smtClean="0"/>
              <a:t>- خدمات مرجعية واتصالات مجتمعية .</a:t>
            </a:r>
          </a:p>
          <a:p>
            <a:r>
              <a:rPr lang="ar-EG" dirty="0" smtClean="0"/>
              <a:t>- دورية الكترونية ليس لها اصلا ورقى مطبوع .</a:t>
            </a:r>
            <a:endParaRPr lang="ar-EG" dirty="0"/>
          </a:p>
        </p:txBody>
      </p:sp>
    </p:spTree>
    <p:extLst>
      <p:ext uri="{BB962C8B-B14F-4D97-AF65-F5344CB8AC3E}">
        <p14:creationId xmlns:p14="http://schemas.microsoft.com/office/powerpoint/2010/main" val="868314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ar-EG" b="1" i="1" u="sng" dirty="0" smtClean="0"/>
              <a:t>سمات دوريات العلاقات العامة كشكل صحفى</a:t>
            </a:r>
            <a:endParaRPr lang="ar-EG" b="1" i="1" u="sng" dirty="0"/>
          </a:p>
        </p:txBody>
      </p:sp>
      <p:sp>
        <p:nvSpPr>
          <p:cNvPr id="3" name="Content Placeholder 2"/>
          <p:cNvSpPr>
            <a:spLocks noGrp="1"/>
          </p:cNvSpPr>
          <p:nvPr>
            <p:ph idx="1"/>
          </p:nvPr>
        </p:nvSpPr>
        <p:spPr>
          <a:solidFill>
            <a:schemeClr val="accent2">
              <a:lumMod val="20000"/>
              <a:lumOff val="80000"/>
            </a:schemeClr>
          </a:solidFill>
        </p:spPr>
        <p:txBody>
          <a:bodyPr>
            <a:normAutofit fontScale="77500" lnSpcReduction="20000"/>
          </a:bodyPr>
          <a:lstStyle/>
          <a:p>
            <a:r>
              <a:rPr lang="ar-EG" b="1" dirty="0" smtClean="0"/>
              <a:t>1- الآنية الاعلامية.</a:t>
            </a:r>
          </a:p>
          <a:p>
            <a:r>
              <a:rPr lang="ar-EG" b="1" dirty="0" smtClean="0"/>
              <a:t>2- عابرة القارات.</a:t>
            </a:r>
          </a:p>
          <a:p>
            <a:r>
              <a:rPr lang="ar-EG" b="1" dirty="0" smtClean="0"/>
              <a:t>3- سرعة </a:t>
            </a:r>
            <a:r>
              <a:rPr lang="ar-EG" b="1" dirty="0"/>
              <a:t>الصدور بحيث أمكن القضاء على الفجوة بين عمليتي التأليف</a:t>
            </a:r>
          </a:p>
          <a:p>
            <a:r>
              <a:rPr lang="ar-EG" b="1" dirty="0"/>
              <a:t>والنشر</a:t>
            </a:r>
            <a:r>
              <a:rPr lang="ar-EG" b="1" dirty="0" smtClean="0"/>
              <a:t>..</a:t>
            </a:r>
            <a:endParaRPr lang="ar-EG" b="1" dirty="0"/>
          </a:p>
          <a:p>
            <a:r>
              <a:rPr lang="ar-EG" b="1" dirty="0" smtClean="0"/>
              <a:t>4. </a:t>
            </a:r>
            <a:r>
              <a:rPr lang="ar-EG" b="1" dirty="0"/>
              <a:t>تكنولوجيا الوسائط المتعددة، حيث إدراج بيانات حية من رسوم ومعادلات</a:t>
            </a:r>
          </a:p>
          <a:p>
            <a:r>
              <a:rPr lang="ar-EG" b="1" dirty="0"/>
              <a:t>وكذلك العروض الصوتية المصاحبة </a:t>
            </a:r>
            <a:r>
              <a:rPr lang="ar-EG" b="1" dirty="0" smtClean="0"/>
              <a:t>للمادة الاعلامية الخاصة بنشاط المؤسسة  </a:t>
            </a:r>
            <a:r>
              <a:rPr lang="ar-EG" b="1" dirty="0"/>
              <a:t>أثناء عرضه.</a:t>
            </a:r>
          </a:p>
          <a:p>
            <a:r>
              <a:rPr lang="ar-EG" b="1" dirty="0" smtClean="0"/>
              <a:t>5. </a:t>
            </a:r>
            <a:r>
              <a:rPr lang="ar-EG" b="1" dirty="0"/>
              <a:t>التفاعلية، من حيث أمكان إرسال التعقبات والتعليقات على </a:t>
            </a:r>
            <a:r>
              <a:rPr lang="ar-EG" b="1" dirty="0" smtClean="0"/>
              <a:t>المواد المنشورة..</a:t>
            </a:r>
            <a:endParaRPr lang="ar-EG" b="1" dirty="0"/>
          </a:p>
          <a:p>
            <a:r>
              <a:rPr lang="ar-EG" b="1" dirty="0" smtClean="0"/>
              <a:t>6. </a:t>
            </a:r>
            <a:r>
              <a:rPr lang="ar-EG" b="1" dirty="0"/>
              <a:t>لا توجد مقيدات أو حدود لحجم </a:t>
            </a:r>
            <a:r>
              <a:rPr lang="ar-EG" b="1" dirty="0" smtClean="0"/>
              <a:t>االمادة الاعلامية في </a:t>
            </a:r>
            <a:r>
              <a:rPr lang="ar-EG" b="1" dirty="0"/>
              <a:t>الشكل الإلكتروني.</a:t>
            </a:r>
          </a:p>
          <a:p>
            <a:r>
              <a:rPr lang="ar-EG" b="1" dirty="0" smtClean="0"/>
              <a:t>7. </a:t>
            </a:r>
            <a:r>
              <a:rPr lang="ar-EG" b="1" dirty="0"/>
              <a:t>انخفاض تكاليف النشر</a:t>
            </a:r>
            <a:r>
              <a:rPr lang="ar-EG" b="1" dirty="0" smtClean="0"/>
              <a:t>.</a:t>
            </a:r>
            <a:endParaRPr lang="ar-EG" b="1" dirty="0"/>
          </a:p>
        </p:txBody>
      </p:sp>
    </p:spTree>
    <p:extLst>
      <p:ext uri="{BB962C8B-B14F-4D97-AF65-F5344CB8AC3E}">
        <p14:creationId xmlns:p14="http://schemas.microsoft.com/office/powerpoint/2010/main" val="3708342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632</Words>
  <Application>Microsoft Office PowerPoint</Application>
  <PresentationFormat>On-screen Show (4:3)</PresentationFormat>
  <Paragraphs>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المحاضرة الثامنة  اسم المقرر: انتاج المواد السمعية والبصرية للعلاقات العامة الفرقة الرابعة قسم العلاقات العامة                            الدكتورة /آمــــال الســــــعدى  </vt:lpstr>
      <vt:lpstr>PowerPoint Presentation</vt:lpstr>
      <vt:lpstr>نتابع معاً الفصل الرابع</vt:lpstr>
      <vt:lpstr>PowerPoint Presentation</vt:lpstr>
      <vt:lpstr>PowerPoint Presentation</vt:lpstr>
      <vt:lpstr>PowerPoint Presentation</vt:lpstr>
      <vt:lpstr>تعريف الدورية الالكترونية</vt:lpstr>
      <vt:lpstr>اشكال دوريات العلاقات العامة</vt:lpstr>
      <vt:lpstr>سمات دوريات العلاقات العامة كشكل صحفى</vt:lpstr>
      <vt:lpstr> مميزات وفوائد الدوريات الإلكترونية على المستفيدين: </vt:lpstr>
      <vt:lpstr>مبادئ تصميم الدوريات للعلاقات العامة</vt:lpstr>
      <vt:lpstr>PowerPoint Presentation</vt:lpstr>
      <vt:lpstr>PowerPoint Presentation</vt:lpstr>
      <vt:lpstr>المعايير الخاصة بدوريات العلاقات العامة:</vt:lpstr>
      <vt:lpstr>ثانيا: المعايير الفنية:</vt:lpstr>
      <vt:lpstr>معايير مالية</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17</cp:revision>
  <dcterms:created xsi:type="dcterms:W3CDTF">2020-04-06T13:04:18Z</dcterms:created>
  <dcterms:modified xsi:type="dcterms:W3CDTF">2020-04-06T16:14:49Z</dcterms:modified>
</cp:coreProperties>
</file>