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9" r:id="rId2"/>
    <p:sldId id="273" r:id="rId3"/>
    <p:sldId id="257" r:id="rId4"/>
    <p:sldId id="258" r:id="rId5"/>
    <p:sldId id="260" r:id="rId6"/>
    <p:sldId id="261" r:id="rId7"/>
    <p:sldId id="263" r:id="rId8"/>
    <p:sldId id="264" r:id="rId9"/>
    <p:sldId id="266" r:id="rId10"/>
    <p:sldId id="274" r:id="rId11"/>
    <p:sldId id="265" r:id="rId12"/>
    <p:sldId id="267" r:id="rId13"/>
    <p:sldId id="268" r:id="rId14"/>
    <p:sldId id="269" r:id="rId15"/>
    <p:sldId id="270" r:id="rId16"/>
    <p:sldId id="272" r:id="rId17"/>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77552236-8042-4571-B334-AD8505601D93}" type="datetimeFigureOut">
              <a:rPr lang="ar-EG" smtClean="0"/>
              <a:t>08/08/1441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CDCC524-0D26-4760-9485-952E801E6D09}" type="slidenum">
              <a:rPr lang="ar-EG" smtClean="0"/>
              <a:t>‹#›</a:t>
            </a:fld>
            <a:endParaRPr lang="ar-EG"/>
          </a:p>
        </p:txBody>
      </p:sp>
    </p:spTree>
    <p:extLst>
      <p:ext uri="{BB962C8B-B14F-4D97-AF65-F5344CB8AC3E}">
        <p14:creationId xmlns:p14="http://schemas.microsoft.com/office/powerpoint/2010/main" val="4102706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77552236-8042-4571-B334-AD8505601D93}" type="datetimeFigureOut">
              <a:rPr lang="ar-EG" smtClean="0"/>
              <a:t>08/08/1441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CDCC524-0D26-4760-9485-952E801E6D09}" type="slidenum">
              <a:rPr lang="ar-EG" smtClean="0"/>
              <a:t>‹#›</a:t>
            </a:fld>
            <a:endParaRPr lang="ar-EG"/>
          </a:p>
        </p:txBody>
      </p:sp>
    </p:spTree>
    <p:extLst>
      <p:ext uri="{BB962C8B-B14F-4D97-AF65-F5344CB8AC3E}">
        <p14:creationId xmlns:p14="http://schemas.microsoft.com/office/powerpoint/2010/main" val="1849630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77552236-8042-4571-B334-AD8505601D93}" type="datetimeFigureOut">
              <a:rPr lang="ar-EG" smtClean="0"/>
              <a:t>08/08/1441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CDCC524-0D26-4760-9485-952E801E6D09}" type="slidenum">
              <a:rPr lang="ar-EG" smtClean="0"/>
              <a:t>‹#›</a:t>
            </a:fld>
            <a:endParaRPr lang="ar-EG"/>
          </a:p>
        </p:txBody>
      </p:sp>
    </p:spTree>
    <p:extLst>
      <p:ext uri="{BB962C8B-B14F-4D97-AF65-F5344CB8AC3E}">
        <p14:creationId xmlns:p14="http://schemas.microsoft.com/office/powerpoint/2010/main" val="3340770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77552236-8042-4571-B334-AD8505601D93}" type="datetimeFigureOut">
              <a:rPr lang="ar-EG" smtClean="0"/>
              <a:t>08/08/1441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CDCC524-0D26-4760-9485-952E801E6D09}" type="slidenum">
              <a:rPr lang="ar-EG" smtClean="0"/>
              <a:t>‹#›</a:t>
            </a:fld>
            <a:endParaRPr lang="ar-EG"/>
          </a:p>
        </p:txBody>
      </p:sp>
    </p:spTree>
    <p:extLst>
      <p:ext uri="{BB962C8B-B14F-4D97-AF65-F5344CB8AC3E}">
        <p14:creationId xmlns:p14="http://schemas.microsoft.com/office/powerpoint/2010/main" val="820519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552236-8042-4571-B334-AD8505601D93}" type="datetimeFigureOut">
              <a:rPr lang="ar-EG" smtClean="0"/>
              <a:t>08/08/1441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CDCC524-0D26-4760-9485-952E801E6D09}" type="slidenum">
              <a:rPr lang="ar-EG" smtClean="0"/>
              <a:t>‹#›</a:t>
            </a:fld>
            <a:endParaRPr lang="ar-EG"/>
          </a:p>
        </p:txBody>
      </p:sp>
    </p:spTree>
    <p:extLst>
      <p:ext uri="{BB962C8B-B14F-4D97-AF65-F5344CB8AC3E}">
        <p14:creationId xmlns:p14="http://schemas.microsoft.com/office/powerpoint/2010/main" val="2062110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77552236-8042-4571-B334-AD8505601D93}" type="datetimeFigureOut">
              <a:rPr lang="ar-EG" smtClean="0"/>
              <a:t>08/08/1441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CDCC524-0D26-4760-9485-952E801E6D09}" type="slidenum">
              <a:rPr lang="ar-EG" smtClean="0"/>
              <a:t>‹#›</a:t>
            </a:fld>
            <a:endParaRPr lang="ar-EG"/>
          </a:p>
        </p:txBody>
      </p:sp>
    </p:spTree>
    <p:extLst>
      <p:ext uri="{BB962C8B-B14F-4D97-AF65-F5344CB8AC3E}">
        <p14:creationId xmlns:p14="http://schemas.microsoft.com/office/powerpoint/2010/main" val="122566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77552236-8042-4571-B334-AD8505601D93}" type="datetimeFigureOut">
              <a:rPr lang="ar-EG" smtClean="0"/>
              <a:t>08/08/1441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6CDCC524-0D26-4760-9485-952E801E6D09}" type="slidenum">
              <a:rPr lang="ar-EG" smtClean="0"/>
              <a:t>‹#›</a:t>
            </a:fld>
            <a:endParaRPr lang="ar-EG"/>
          </a:p>
        </p:txBody>
      </p:sp>
    </p:spTree>
    <p:extLst>
      <p:ext uri="{BB962C8B-B14F-4D97-AF65-F5344CB8AC3E}">
        <p14:creationId xmlns:p14="http://schemas.microsoft.com/office/powerpoint/2010/main" val="1172992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77552236-8042-4571-B334-AD8505601D93}" type="datetimeFigureOut">
              <a:rPr lang="ar-EG" smtClean="0"/>
              <a:t>08/08/1441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6CDCC524-0D26-4760-9485-952E801E6D09}" type="slidenum">
              <a:rPr lang="ar-EG" smtClean="0"/>
              <a:t>‹#›</a:t>
            </a:fld>
            <a:endParaRPr lang="ar-EG"/>
          </a:p>
        </p:txBody>
      </p:sp>
    </p:spTree>
    <p:extLst>
      <p:ext uri="{BB962C8B-B14F-4D97-AF65-F5344CB8AC3E}">
        <p14:creationId xmlns:p14="http://schemas.microsoft.com/office/powerpoint/2010/main" val="29990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552236-8042-4571-B334-AD8505601D93}" type="datetimeFigureOut">
              <a:rPr lang="ar-EG" smtClean="0"/>
              <a:t>08/08/1441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6CDCC524-0D26-4760-9485-952E801E6D09}" type="slidenum">
              <a:rPr lang="ar-EG" smtClean="0"/>
              <a:t>‹#›</a:t>
            </a:fld>
            <a:endParaRPr lang="ar-EG"/>
          </a:p>
        </p:txBody>
      </p:sp>
    </p:spTree>
    <p:extLst>
      <p:ext uri="{BB962C8B-B14F-4D97-AF65-F5344CB8AC3E}">
        <p14:creationId xmlns:p14="http://schemas.microsoft.com/office/powerpoint/2010/main" val="1413044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552236-8042-4571-B334-AD8505601D93}" type="datetimeFigureOut">
              <a:rPr lang="ar-EG" smtClean="0"/>
              <a:t>08/08/1441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CDCC524-0D26-4760-9485-952E801E6D09}" type="slidenum">
              <a:rPr lang="ar-EG" smtClean="0"/>
              <a:t>‹#›</a:t>
            </a:fld>
            <a:endParaRPr lang="ar-EG"/>
          </a:p>
        </p:txBody>
      </p:sp>
    </p:spTree>
    <p:extLst>
      <p:ext uri="{BB962C8B-B14F-4D97-AF65-F5344CB8AC3E}">
        <p14:creationId xmlns:p14="http://schemas.microsoft.com/office/powerpoint/2010/main" val="811952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552236-8042-4571-B334-AD8505601D93}" type="datetimeFigureOut">
              <a:rPr lang="ar-EG" smtClean="0"/>
              <a:t>08/08/1441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CDCC524-0D26-4760-9485-952E801E6D09}" type="slidenum">
              <a:rPr lang="ar-EG" smtClean="0"/>
              <a:t>‹#›</a:t>
            </a:fld>
            <a:endParaRPr lang="ar-EG"/>
          </a:p>
        </p:txBody>
      </p:sp>
    </p:spTree>
    <p:extLst>
      <p:ext uri="{BB962C8B-B14F-4D97-AF65-F5344CB8AC3E}">
        <p14:creationId xmlns:p14="http://schemas.microsoft.com/office/powerpoint/2010/main" val="919372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7552236-8042-4571-B334-AD8505601D93}" type="datetimeFigureOut">
              <a:rPr lang="ar-EG" smtClean="0"/>
              <a:t>08/08/1441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CDCC524-0D26-4760-9485-952E801E6D09}" type="slidenum">
              <a:rPr lang="ar-EG" smtClean="0"/>
              <a:t>‹#›</a:t>
            </a:fld>
            <a:endParaRPr lang="ar-EG"/>
          </a:p>
        </p:txBody>
      </p:sp>
    </p:spTree>
    <p:extLst>
      <p:ext uri="{BB962C8B-B14F-4D97-AF65-F5344CB8AC3E}">
        <p14:creationId xmlns:p14="http://schemas.microsoft.com/office/powerpoint/2010/main" val="505940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16632"/>
            <a:ext cx="8784976" cy="6624736"/>
          </a:xfrm>
          <a:solidFill>
            <a:schemeClr val="accent4">
              <a:lumMod val="40000"/>
              <a:lumOff val="60000"/>
            </a:schemeClr>
          </a:solidFill>
        </p:spPr>
        <p:txBody>
          <a:bodyPr>
            <a:normAutofit/>
          </a:bodyPr>
          <a:lstStyle/>
          <a:p>
            <a:r>
              <a:rPr lang="ar-EG" sz="5400" b="1" i="1" u="sng" dirty="0" smtClean="0">
                <a:solidFill>
                  <a:schemeClr val="tx2"/>
                </a:solidFill>
              </a:rPr>
              <a:t>المحاضرة </a:t>
            </a:r>
            <a:r>
              <a:rPr lang="ar-EG" sz="5400" b="1" i="1" u="sng" dirty="0" smtClean="0">
                <a:solidFill>
                  <a:schemeClr val="tx2"/>
                </a:solidFill>
              </a:rPr>
              <a:t>الثالثة</a:t>
            </a:r>
            <a:r>
              <a:rPr lang="ar-EG" sz="5400" b="1" i="1" u="sng" dirty="0" smtClean="0">
                <a:solidFill>
                  <a:schemeClr val="tx2"/>
                </a:solidFill>
              </a:rPr>
              <a:t/>
            </a:r>
            <a:br>
              <a:rPr lang="ar-EG" sz="5400" b="1" i="1" u="sng" dirty="0" smtClean="0">
                <a:solidFill>
                  <a:schemeClr val="tx2"/>
                </a:solidFill>
              </a:rPr>
            </a:br>
            <a:r>
              <a:rPr lang="ar-EG" sz="5400" b="1" dirty="0" smtClean="0">
                <a:solidFill>
                  <a:schemeClr val="tx2"/>
                </a:solidFill>
              </a:rPr>
              <a:t/>
            </a:r>
            <a:br>
              <a:rPr lang="ar-EG" sz="5400" b="1" dirty="0" smtClean="0">
                <a:solidFill>
                  <a:schemeClr val="tx2"/>
                </a:solidFill>
              </a:rPr>
            </a:br>
            <a:r>
              <a:rPr lang="ar-EG" sz="5400" b="1" dirty="0" smtClean="0">
                <a:solidFill>
                  <a:schemeClr val="tx2"/>
                </a:solidFill>
              </a:rPr>
              <a:t>الفرقة الثانية (دبلومة العلاقات العامة ) </a:t>
            </a:r>
            <a:br>
              <a:rPr lang="ar-EG" sz="5400" b="1" dirty="0" smtClean="0">
                <a:solidFill>
                  <a:schemeClr val="tx2"/>
                </a:solidFill>
              </a:rPr>
            </a:br>
            <a:r>
              <a:rPr lang="ar-EG" sz="5400" b="1" dirty="0" smtClean="0">
                <a:solidFill>
                  <a:schemeClr val="tx2"/>
                </a:solidFill>
              </a:rPr>
              <a:t>اسم المقرر /الرأى العام والدعاية</a:t>
            </a:r>
            <a:br>
              <a:rPr lang="ar-EG" sz="5400" b="1" dirty="0" smtClean="0">
                <a:solidFill>
                  <a:schemeClr val="tx2"/>
                </a:solidFill>
              </a:rPr>
            </a:br>
            <a:r>
              <a:rPr lang="ar-EG" sz="5400" b="1" dirty="0">
                <a:solidFill>
                  <a:schemeClr val="tx2"/>
                </a:solidFill>
              </a:rPr>
              <a:t/>
            </a:r>
            <a:br>
              <a:rPr lang="ar-EG" sz="5400" b="1" dirty="0">
                <a:solidFill>
                  <a:schemeClr val="tx2"/>
                </a:solidFill>
              </a:rPr>
            </a:br>
            <a:r>
              <a:rPr lang="ar-EG" sz="5400" b="1" dirty="0" smtClean="0">
                <a:solidFill>
                  <a:schemeClr val="tx2"/>
                </a:solidFill>
              </a:rPr>
              <a:t>                              د/ آمال السعدى</a:t>
            </a:r>
            <a:br>
              <a:rPr lang="ar-EG" sz="5400" b="1" dirty="0" smtClean="0">
                <a:solidFill>
                  <a:schemeClr val="tx2"/>
                </a:solidFill>
              </a:rPr>
            </a:br>
            <a:endParaRPr lang="ar-EG" sz="5400" b="1" dirty="0">
              <a:solidFill>
                <a:schemeClr val="tx2"/>
              </a:solidFill>
            </a:endParaRPr>
          </a:p>
        </p:txBody>
      </p:sp>
    </p:spTree>
    <p:extLst>
      <p:ext uri="{BB962C8B-B14F-4D97-AF65-F5344CB8AC3E}">
        <p14:creationId xmlns:p14="http://schemas.microsoft.com/office/powerpoint/2010/main" val="25280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المواد التى تدرس\صور للمادة\87.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272" y="0"/>
            <a:ext cx="9017224" cy="6669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3929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91264" cy="5793507"/>
          </a:xfrm>
          <a:solidFill>
            <a:srgbClr val="FF9999"/>
          </a:solidFill>
        </p:spPr>
        <p:txBody>
          <a:bodyPr/>
          <a:lstStyle/>
          <a:p>
            <a:r>
              <a:rPr lang="ar-EG" dirty="0"/>
              <a:t>لعل من أهم الخواص العقلية والنفسية المتصلة بعملية التفكير ركون </a:t>
            </a:r>
            <a:r>
              <a:rPr lang="ar-EG" dirty="0" smtClean="0"/>
              <a:t>العقل إلى </a:t>
            </a:r>
            <a:r>
              <a:rPr lang="ar-EG" dirty="0"/>
              <a:t>الاستعانة بالرموز والأنماط والتجسيد وميله إلى التبرير والإبدال </a:t>
            </a:r>
            <a:r>
              <a:rPr lang="ar-EG" dirty="0" smtClean="0"/>
              <a:t>والإسقاط والتحويل</a:t>
            </a:r>
            <a:r>
              <a:rPr lang="ar-EG" dirty="0"/>
              <a:t>..</a:t>
            </a:r>
          </a:p>
        </p:txBody>
      </p:sp>
    </p:spTree>
    <p:extLst>
      <p:ext uri="{BB962C8B-B14F-4D97-AF65-F5344CB8AC3E}">
        <p14:creationId xmlns:p14="http://schemas.microsoft.com/office/powerpoint/2010/main" val="2623018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9999"/>
          </a:solidFill>
        </p:spPr>
        <p:txBody>
          <a:bodyPr/>
          <a:lstStyle/>
          <a:p>
            <a:r>
              <a:rPr lang="ar-EG" dirty="0" smtClean="0"/>
              <a:t>أولا:الترميز</a:t>
            </a:r>
            <a:endParaRPr lang="ar-EG" dirty="0"/>
          </a:p>
        </p:txBody>
      </p:sp>
      <p:sp>
        <p:nvSpPr>
          <p:cNvPr id="3" name="Content Placeholder 2"/>
          <p:cNvSpPr>
            <a:spLocks noGrp="1"/>
          </p:cNvSpPr>
          <p:nvPr>
            <p:ph idx="1"/>
          </p:nvPr>
        </p:nvSpPr>
        <p:spPr>
          <a:xfrm>
            <a:off x="251520" y="1268760"/>
            <a:ext cx="8496944" cy="5472608"/>
          </a:xfrm>
          <a:solidFill>
            <a:schemeClr val="accent3">
              <a:lumMod val="40000"/>
              <a:lumOff val="60000"/>
            </a:schemeClr>
          </a:solidFill>
        </p:spPr>
        <p:txBody>
          <a:bodyPr>
            <a:normAutofit/>
          </a:bodyPr>
          <a:lstStyle/>
          <a:p>
            <a:r>
              <a:rPr lang="ar-EG" dirty="0" smtClean="0"/>
              <a:t>التفكير </a:t>
            </a:r>
            <a:r>
              <a:rPr lang="ar-EG" dirty="0"/>
              <a:t>باستخدام الرموز هو أساس عملية التفكير والاتصال بالآخرين بوجه</a:t>
            </a:r>
          </a:p>
          <a:p>
            <a:r>
              <a:rPr lang="ar-EG" dirty="0"/>
              <a:t>عام، فتبسيط مجموعات الظواهر فى شكل رموز معناه الإلغاء الصناعى للتباين</a:t>
            </a:r>
          </a:p>
          <a:p>
            <a:r>
              <a:rPr lang="ar-EG" dirty="0"/>
              <a:t>الموجود بين الأفراد فى عالم التجربة، وهنا يصبح التفاهم بين الأفراد ممكناً على</a:t>
            </a:r>
          </a:p>
          <a:p>
            <a:r>
              <a:rPr lang="ar-EG" dirty="0"/>
              <a:t>أساس هذه الرموز العامة التى حلت محل التجارب الفردية والتى أصبح لها مدلول</a:t>
            </a:r>
          </a:p>
          <a:p>
            <a:r>
              <a:rPr lang="ar-EG" dirty="0"/>
              <a:t>عام متفق عليه بين أفراد </a:t>
            </a:r>
            <a:r>
              <a:rPr lang="ar-EG" dirty="0" smtClean="0"/>
              <a:t>الجماعة.</a:t>
            </a:r>
            <a:endParaRPr lang="ar-EG" dirty="0"/>
          </a:p>
        </p:txBody>
      </p:sp>
    </p:spTree>
    <p:extLst>
      <p:ext uri="{BB962C8B-B14F-4D97-AF65-F5344CB8AC3E}">
        <p14:creationId xmlns:p14="http://schemas.microsoft.com/office/powerpoint/2010/main" val="4011541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507288" cy="5937523"/>
          </a:xfrm>
          <a:solidFill>
            <a:srgbClr val="FF9999"/>
          </a:solidFill>
        </p:spPr>
        <p:txBody>
          <a:bodyPr>
            <a:normAutofit fontScale="40000" lnSpcReduction="20000"/>
          </a:bodyPr>
          <a:lstStyle/>
          <a:p>
            <a:endParaRPr lang="ar-EG" dirty="0" smtClean="0"/>
          </a:p>
          <a:p>
            <a:r>
              <a:rPr lang="ar-EG" sz="5900" b="1" dirty="0" smtClean="0"/>
              <a:t>وتختلف </a:t>
            </a:r>
            <a:r>
              <a:rPr lang="ar-EG" sz="5900" b="1" dirty="0"/>
              <a:t>مدلولات الرموز باختلاف الحضارات والثقافات، ويتضح هذا بصفة</a:t>
            </a:r>
          </a:p>
          <a:p>
            <a:r>
              <a:rPr lang="ar-EG" sz="5900" b="1" dirty="0"/>
              <a:t>خاصة فى الرموز المجردة، فمدلول كلمة الحرية مثلاً يختلف اختلافاً كبيراً من</a:t>
            </a:r>
          </a:p>
          <a:p>
            <a:r>
              <a:rPr lang="en-US" sz="5900" b="1" dirty="0" smtClean="0"/>
              <a:t> </a:t>
            </a:r>
            <a:r>
              <a:rPr lang="ar-EG" sz="5900" b="1" dirty="0"/>
              <a:t>مجتمع إلى مجتمع آخر، وبالتالى فإن إختلاف العادات والتقاليد </a:t>
            </a:r>
            <a:r>
              <a:rPr lang="ar-EG" sz="5900" b="1" dirty="0" smtClean="0"/>
              <a:t>والأيديولوجيه</a:t>
            </a:r>
            <a:endParaRPr lang="ar-EG" sz="5900" b="1" dirty="0"/>
          </a:p>
          <a:p>
            <a:r>
              <a:rPr lang="ar-EG" sz="5900" b="1" dirty="0"/>
              <a:t>أو الأفكار المسيطرة - كما يسميها البعض - قد يؤدى إلى صعوبات كبيرة فى</a:t>
            </a:r>
          </a:p>
          <a:p>
            <a:r>
              <a:rPr lang="ar-EG" sz="5900" b="1" dirty="0"/>
              <a:t>التفاهم بين جماعة وأخرى أو فرد وآخر</a:t>
            </a:r>
            <a:r>
              <a:rPr lang="ar-EG" sz="5900" b="1" dirty="0" smtClean="0"/>
              <a:t>.</a:t>
            </a:r>
            <a:r>
              <a:rPr lang="ar-EG" sz="5900" b="1" dirty="0"/>
              <a:t> </a:t>
            </a:r>
            <a:endParaRPr lang="ar-EG" sz="5900" b="1" dirty="0" smtClean="0"/>
          </a:p>
          <a:p>
            <a:r>
              <a:rPr lang="ar-EG" sz="5900" b="1" dirty="0" smtClean="0"/>
              <a:t>وتتمثل </a:t>
            </a:r>
            <a:r>
              <a:rPr lang="ar-EG" sz="5900" b="1" dirty="0"/>
              <a:t>هذه الرموز العامة الشائعة فى عبارات وأشياء وأشخاص تحيطها</a:t>
            </a:r>
          </a:p>
          <a:p>
            <a:r>
              <a:rPr lang="ar-EG" sz="5900" b="1" dirty="0"/>
              <a:t>الجماعة بالتقديس والاحترام. ومن أمثلة هذه الرموز المبجلة: الأعلام والمناطق</a:t>
            </a:r>
          </a:p>
          <a:p>
            <a:r>
              <a:rPr lang="ar-EG" sz="5900" b="1" dirty="0"/>
              <a:t>التاريخية والأضرحة وبعض العبارات والأناشيد والأغانى والأشخاص. وتفقد </a:t>
            </a:r>
            <a:r>
              <a:rPr lang="ar-EG" sz="5900" b="1" dirty="0" smtClean="0"/>
              <a:t>هذه الرموز </a:t>
            </a:r>
            <a:r>
              <a:rPr lang="ar-EG" sz="5900" b="1" dirty="0"/>
              <a:t>الكثير من قيمتها إذا فقدت احترام الجماعة لها ، وقد تتخذ بعض</a:t>
            </a:r>
          </a:p>
          <a:p>
            <a:r>
              <a:rPr lang="ar-EG" sz="5900" b="1" dirty="0"/>
              <a:t>الجماعات الصغيرة رموزاً خاصة بها، وكذلك يفعل بعض الأصدقاء والمحبين.</a:t>
            </a:r>
          </a:p>
          <a:p>
            <a:r>
              <a:rPr lang="ar-EG" sz="5900" b="1" dirty="0"/>
              <a:t>وتتمثل هذه الرموز عادة فى كلمة أو مقطوعة موسيقية أو حادثة أو مكان يرمز </a:t>
            </a:r>
            <a:r>
              <a:rPr lang="ar-EG" sz="5900" b="1" dirty="0" smtClean="0"/>
              <a:t>إلى هذه </a:t>
            </a:r>
            <a:r>
              <a:rPr lang="ar-EG" sz="5900" b="1" dirty="0"/>
              <a:t>الصداقة أو المحبة</a:t>
            </a:r>
          </a:p>
        </p:txBody>
      </p:sp>
    </p:spTree>
    <p:extLst>
      <p:ext uri="{BB962C8B-B14F-4D97-AF65-F5344CB8AC3E}">
        <p14:creationId xmlns:p14="http://schemas.microsoft.com/office/powerpoint/2010/main" val="1782468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solidFill>
            <a:schemeClr val="bg2">
              <a:lumMod val="75000"/>
            </a:schemeClr>
          </a:solidFill>
        </p:spPr>
        <p:txBody>
          <a:bodyPr/>
          <a:lstStyle/>
          <a:p>
            <a:r>
              <a:rPr lang="ar-EG" dirty="0" smtClean="0"/>
              <a:t>2- التنميط</a:t>
            </a:r>
            <a:endParaRPr lang="ar-EG" dirty="0"/>
          </a:p>
        </p:txBody>
      </p:sp>
      <p:sp>
        <p:nvSpPr>
          <p:cNvPr id="3" name="Content Placeholder 2"/>
          <p:cNvSpPr>
            <a:spLocks noGrp="1"/>
          </p:cNvSpPr>
          <p:nvPr>
            <p:ph idx="1"/>
          </p:nvPr>
        </p:nvSpPr>
        <p:spPr>
          <a:xfrm>
            <a:off x="323528" y="1412776"/>
            <a:ext cx="8352928" cy="5445224"/>
          </a:xfrm>
          <a:solidFill>
            <a:srgbClr val="FF9999"/>
          </a:solidFill>
        </p:spPr>
        <p:txBody>
          <a:bodyPr>
            <a:normAutofit fontScale="85000" lnSpcReduction="20000"/>
          </a:bodyPr>
          <a:lstStyle/>
          <a:p>
            <a:r>
              <a:rPr lang="ar-EG" dirty="0" smtClean="0"/>
              <a:t>الأنماط </a:t>
            </a:r>
            <a:r>
              <a:rPr lang="ar-EG" dirty="0"/>
              <a:t>ليست - فى حقيقة الأمر - سوى رموز تستخدم على نطاق واسع فى</a:t>
            </a:r>
          </a:p>
          <a:p>
            <a:r>
              <a:rPr lang="ar-EG" dirty="0"/>
              <a:t>عملية تكوين الرأى العام، حيث تصبح الأمثلة الشعبية والشعارات والجمل</a:t>
            </a:r>
          </a:p>
          <a:p>
            <a:r>
              <a:rPr lang="ar-EG" dirty="0"/>
              <a:t>الشائعة والأغانى والتصاوير والتماثيل والأعلام رموزاً عامة متداولة فى</a:t>
            </a:r>
          </a:p>
          <a:p>
            <a:r>
              <a:rPr lang="ar-EG" dirty="0"/>
              <a:t>المجتمع.</a:t>
            </a:r>
          </a:p>
          <a:p>
            <a:r>
              <a:rPr lang="ar-EG" dirty="0"/>
              <a:t>وتنبع الأنماط الشائعة من خاصيتين نفسيتين أساسيتين هما: خاصية تحويل</a:t>
            </a:r>
          </a:p>
          <a:p>
            <a:r>
              <a:rPr lang="ar-EG" dirty="0"/>
              <a:t>المجردات إلى محسوسات، وخاصية التبسيط، فاستخدام الأنماط فى عملية التفكير</a:t>
            </a:r>
          </a:p>
          <a:p>
            <a:r>
              <a:rPr lang="ar-EG" dirty="0"/>
              <a:t>ضرورة يلجأ إليها العقل لتبسيط تخزين المعلومة وتنظيمها واسترجاعها عند الحاجة.</a:t>
            </a:r>
          </a:p>
          <a:p>
            <a:r>
              <a:rPr lang="ar-EG" dirty="0"/>
              <a:t>وتعبر الأنماط عادة عن مجموعة من الأفكار السابقة المكتسبة من حضارة الجماعة</a:t>
            </a:r>
          </a:p>
          <a:p>
            <a:r>
              <a:rPr lang="ar-EG" dirty="0"/>
              <a:t>والتى جمدت مع الزمن.</a:t>
            </a:r>
          </a:p>
        </p:txBody>
      </p:sp>
    </p:spTree>
    <p:extLst>
      <p:ext uri="{BB962C8B-B14F-4D97-AF65-F5344CB8AC3E}">
        <p14:creationId xmlns:p14="http://schemas.microsoft.com/office/powerpoint/2010/main" val="3782017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0"/>
            <a:ext cx="8856984" cy="6597352"/>
          </a:xfrm>
          <a:solidFill>
            <a:schemeClr val="bg2">
              <a:lumMod val="75000"/>
            </a:schemeClr>
          </a:solidFill>
        </p:spPr>
        <p:txBody>
          <a:bodyPr>
            <a:normAutofit/>
          </a:bodyPr>
          <a:lstStyle/>
          <a:p>
            <a:r>
              <a:rPr lang="ar-EG" dirty="0" smtClean="0"/>
              <a:t> </a:t>
            </a:r>
          </a:p>
          <a:p>
            <a:r>
              <a:rPr lang="ar-EG" dirty="0" smtClean="0"/>
              <a:t>وتتضح </a:t>
            </a:r>
            <a:r>
              <a:rPr lang="ar-EG" dirty="0"/>
              <a:t>خطورة هذه الخاصية العقلية فى ظاهرة تصنيف الجماعات أو </a:t>
            </a:r>
            <a:r>
              <a:rPr lang="ar-EG" dirty="0" smtClean="0"/>
              <a:t>الأفراد الغريبة </a:t>
            </a:r>
            <a:r>
              <a:rPr lang="ar-EG" dirty="0"/>
              <a:t>عنا طبقاً لهذه الأنماط الجامدة، ومعاملتهم على أساس أحكامها بدلاً </a:t>
            </a:r>
            <a:r>
              <a:rPr lang="ar-EG" dirty="0" smtClean="0"/>
              <a:t>من معامتهم </a:t>
            </a:r>
            <a:r>
              <a:rPr lang="ar-EG" dirty="0"/>
              <a:t>على أساس الحقيقة المكتسبة من المعرفة والتجربة الشخصية، أو بمعنى </a:t>
            </a:r>
            <a:r>
              <a:rPr lang="ar-EG" dirty="0" smtClean="0"/>
              <a:t>آخرعلى </a:t>
            </a:r>
            <a:r>
              <a:rPr lang="ar-EG" dirty="0"/>
              <a:t>أساس موضوعى خالص. ومن أمثلة ذلك فى مجتمعنا العديد من </a:t>
            </a:r>
            <a:r>
              <a:rPr lang="ar-EG" dirty="0" smtClean="0"/>
              <a:t>الأمثال الشعبية </a:t>
            </a:r>
            <a:r>
              <a:rPr lang="ar-EG" dirty="0"/>
              <a:t>والعبارات التى تستخدم فى غير موضعها لتشويه صورة بعض </a:t>
            </a:r>
            <a:r>
              <a:rPr lang="ar-EG" dirty="0" smtClean="0"/>
              <a:t>القوميات أو </a:t>
            </a:r>
            <a:r>
              <a:rPr lang="ar-EG" dirty="0"/>
              <a:t>الأجناس أو حتى بعض فئات المواطنين</a:t>
            </a:r>
          </a:p>
        </p:txBody>
      </p:sp>
    </p:spTree>
    <p:extLst>
      <p:ext uri="{BB962C8B-B14F-4D97-AF65-F5344CB8AC3E}">
        <p14:creationId xmlns:p14="http://schemas.microsoft.com/office/powerpoint/2010/main" val="2249949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a:solidFill>
            <a:schemeClr val="accent2">
              <a:lumMod val="60000"/>
              <a:lumOff val="40000"/>
            </a:schemeClr>
          </a:solidFill>
        </p:spPr>
        <p:txBody>
          <a:bodyPr>
            <a:normAutofit/>
          </a:bodyPr>
          <a:lstStyle/>
          <a:p>
            <a:r>
              <a:rPr lang="ar-EG" sz="6000" dirty="0" smtClean="0"/>
              <a:t>نكتفى بهذا القدر</a:t>
            </a:r>
            <a:endParaRPr lang="ar-EG" sz="6000" dirty="0"/>
          </a:p>
        </p:txBody>
      </p:sp>
      <p:sp>
        <p:nvSpPr>
          <p:cNvPr id="3" name="Content Placeholder 2"/>
          <p:cNvSpPr>
            <a:spLocks noGrp="1"/>
          </p:cNvSpPr>
          <p:nvPr>
            <p:ph idx="1"/>
          </p:nvPr>
        </p:nvSpPr>
        <p:spPr>
          <a:xfrm>
            <a:off x="457200" y="1988840"/>
            <a:ext cx="8219256" cy="3672408"/>
          </a:xfrm>
          <a:solidFill>
            <a:schemeClr val="bg1">
              <a:lumMod val="75000"/>
            </a:schemeClr>
          </a:solidFill>
        </p:spPr>
        <p:txBody>
          <a:bodyPr>
            <a:noAutofit/>
          </a:bodyPr>
          <a:lstStyle/>
          <a:p>
            <a:r>
              <a:rPr lang="ar-EG" sz="4400" b="1" dirty="0" smtClean="0">
                <a:solidFill>
                  <a:srgbClr val="0070C0"/>
                </a:solidFill>
              </a:rPr>
              <a:t>نلتقى المحاضرة القادمة بإذن الله تعالى .</a:t>
            </a:r>
          </a:p>
          <a:p>
            <a:r>
              <a:rPr lang="ar-EG" sz="4400" b="1" dirty="0">
                <a:solidFill>
                  <a:srgbClr val="0070C0"/>
                </a:solidFill>
              </a:rPr>
              <a:t> </a:t>
            </a:r>
            <a:r>
              <a:rPr lang="ar-EG" sz="4400" b="1" dirty="0" smtClean="0">
                <a:solidFill>
                  <a:srgbClr val="0070C0"/>
                </a:solidFill>
              </a:rPr>
              <a:t>                                                   تمنياتى لكم بمزيد من التوفيق من الله.  </a:t>
            </a:r>
          </a:p>
          <a:p>
            <a:r>
              <a:rPr lang="ar-EG" sz="4400" b="1" dirty="0">
                <a:solidFill>
                  <a:srgbClr val="0070C0"/>
                </a:solidFill>
              </a:rPr>
              <a:t> </a:t>
            </a:r>
            <a:r>
              <a:rPr lang="ar-EG" sz="4400" b="1" dirty="0" smtClean="0">
                <a:solidFill>
                  <a:srgbClr val="0070C0"/>
                </a:solidFill>
              </a:rPr>
              <a:t>                               د/آمال السعدى      </a:t>
            </a:r>
            <a:endParaRPr lang="ar-EG" sz="4400" b="1" dirty="0">
              <a:solidFill>
                <a:srgbClr val="0070C0"/>
              </a:solidFill>
            </a:endParaRPr>
          </a:p>
        </p:txBody>
      </p:sp>
    </p:spTree>
    <p:extLst>
      <p:ext uri="{BB962C8B-B14F-4D97-AF65-F5344CB8AC3E}">
        <p14:creationId xmlns:p14="http://schemas.microsoft.com/office/powerpoint/2010/main" val="3915132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r>
              <a:rPr lang="ar-EG" b="1" dirty="0" smtClean="0">
                <a:solidFill>
                  <a:schemeClr val="tx2">
                    <a:lumMod val="60000"/>
                    <a:lumOff val="40000"/>
                  </a:schemeClr>
                </a:solidFill>
              </a:rPr>
              <a:t>الدعاية السياسية وتشكيل الرأى العام</a:t>
            </a:r>
            <a:endParaRPr lang="ar-EG" dirty="0">
              <a:solidFill>
                <a:schemeClr val="tx2">
                  <a:lumMod val="60000"/>
                  <a:lumOff val="40000"/>
                </a:schemeClr>
              </a:solidFill>
            </a:endParaRPr>
          </a:p>
        </p:txBody>
      </p:sp>
      <p:pic>
        <p:nvPicPr>
          <p:cNvPr id="1026" name="Picture 2" descr="E:\المواد التى تدرس\صور للمادة\54.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1628800"/>
            <a:ext cx="8856984" cy="5209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7469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tx2">
              <a:lumMod val="20000"/>
              <a:lumOff val="80000"/>
            </a:schemeClr>
          </a:solidFill>
        </p:spPr>
        <p:txBody>
          <a:bodyPr/>
          <a:lstStyle/>
          <a:p>
            <a:r>
              <a:rPr lang="ar-EG" b="1" dirty="0" smtClean="0">
                <a:solidFill>
                  <a:srgbClr val="FF0000"/>
                </a:solidFill>
              </a:rPr>
              <a:t>الدعاية السياسية وتشكيل الرأى العام</a:t>
            </a:r>
            <a:endParaRPr lang="ar-EG" b="1" dirty="0">
              <a:solidFill>
                <a:srgbClr val="FF0000"/>
              </a:solidFill>
            </a:endParaRPr>
          </a:p>
        </p:txBody>
      </p:sp>
      <p:sp>
        <p:nvSpPr>
          <p:cNvPr id="3" name="Content Placeholder 2"/>
          <p:cNvSpPr>
            <a:spLocks noGrp="1"/>
          </p:cNvSpPr>
          <p:nvPr>
            <p:ph idx="1"/>
          </p:nvPr>
        </p:nvSpPr>
        <p:spPr>
          <a:xfrm>
            <a:off x="251520" y="1340768"/>
            <a:ext cx="8424936" cy="5112568"/>
          </a:xfrm>
          <a:solidFill>
            <a:schemeClr val="tx2">
              <a:lumMod val="20000"/>
              <a:lumOff val="80000"/>
            </a:schemeClr>
          </a:solidFill>
        </p:spPr>
        <p:txBody>
          <a:bodyPr>
            <a:normAutofit lnSpcReduction="10000"/>
          </a:bodyPr>
          <a:lstStyle/>
          <a:p>
            <a:r>
              <a:rPr lang="ar-EG" dirty="0"/>
              <a:t>لقد استخدمت كلمة الدعاية في حضارات العالم القديم مثلما وجدت في مصر القديمة </a:t>
            </a:r>
            <a:r>
              <a:rPr lang="ar-EG" dirty="0" smtClean="0"/>
              <a:t>والعراق </a:t>
            </a:r>
            <a:r>
              <a:rPr lang="ar-EG" dirty="0" smtClean="0"/>
              <a:t>واليونان والرومان وأماكن اخرى ،ولكن كدعاية سياسية، فأنها كانت قد بدأت في القرن العشرين والحقيقة انالدعاية لايمكن ان يحسب لها حساب ان لم يكن هناك رأي عام.لذلك فقد اعطينا اهمية للرأي العام في هذا</a:t>
            </a:r>
          </a:p>
          <a:p>
            <a:r>
              <a:rPr lang="ar-EG" dirty="0" smtClean="0"/>
              <a:t>البحث، وقد وجدنا ان القرن العشرين عرف بقرن الرأي العام بسبب تنوع ووفرة وسائل الاتصال الجماهيري</a:t>
            </a:r>
            <a:endParaRPr lang="ar-EG" dirty="0"/>
          </a:p>
          <a:p>
            <a:r>
              <a:rPr lang="ar-EG" dirty="0" smtClean="0"/>
              <a:t>والدعاية.ووجدنا </a:t>
            </a:r>
            <a:r>
              <a:rPr lang="ar-EG" dirty="0"/>
              <a:t>أيضًاإن التنشئة الاجتماعية والقيم الدينية والمواقف السياسية والأحداث الهامة والقادة ، تعد</a:t>
            </a:r>
          </a:p>
          <a:p>
            <a:r>
              <a:rPr lang="ar-EG" dirty="0"/>
              <a:t>كثيرة الاهمية والتأثير في تكوين وتحريك </a:t>
            </a:r>
            <a:r>
              <a:rPr lang="ar-EG" dirty="0" smtClean="0"/>
              <a:t>الرأي العام</a:t>
            </a:r>
            <a:endParaRPr lang="ar-EG" dirty="0"/>
          </a:p>
        </p:txBody>
      </p:sp>
    </p:spTree>
    <p:extLst>
      <p:ext uri="{BB962C8B-B14F-4D97-AF65-F5344CB8AC3E}">
        <p14:creationId xmlns:p14="http://schemas.microsoft.com/office/powerpoint/2010/main" val="2633230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507288" cy="6009531"/>
          </a:xfrm>
          <a:solidFill>
            <a:schemeClr val="accent2">
              <a:lumMod val="40000"/>
              <a:lumOff val="60000"/>
            </a:schemeClr>
          </a:solidFill>
        </p:spPr>
        <p:txBody>
          <a:bodyPr>
            <a:normAutofit fontScale="85000" lnSpcReduction="20000"/>
          </a:bodyPr>
          <a:lstStyle/>
          <a:p>
            <a:endParaRPr lang="ar-EG" dirty="0" smtClean="0"/>
          </a:p>
          <a:p>
            <a:r>
              <a:rPr lang="ar-EG" b="1" dirty="0" smtClean="0"/>
              <a:t>وصانعي الدعاية غالبًا ما يستخدمون طريقتيين لنشر</a:t>
            </a:r>
          </a:p>
          <a:p>
            <a:r>
              <a:rPr lang="ar-EG" b="1" dirty="0" smtClean="0"/>
              <a:t>دعايتهم حيث تستخدم:</a:t>
            </a:r>
          </a:p>
          <a:p>
            <a:r>
              <a:rPr lang="ar-EG" b="1" dirty="0" smtClean="0"/>
              <a:t>أ- السياقات المعرفية.</a:t>
            </a:r>
          </a:p>
          <a:p>
            <a:r>
              <a:rPr lang="ar-EG" b="1" dirty="0" smtClean="0"/>
              <a:t> ب- السياقات العاطفية .</a:t>
            </a:r>
          </a:p>
          <a:p>
            <a:r>
              <a:rPr lang="ar-EG" b="1" dirty="0" smtClean="0"/>
              <a:t>فالدعاية السياسية تنجح اذا ساندت الاتجاهات القائمة ولكن يصبح من الصعب عليها أن تصنع اتجاهات</a:t>
            </a:r>
          </a:p>
          <a:p>
            <a:r>
              <a:rPr lang="ar-EG" b="1" dirty="0" smtClean="0"/>
              <a:t>مغايرة لما هو قائم ، وأن الاوضاع السياسية والاقتصادية والاجتماعية والحضارية والاحداث الكبرى تعد اكثر</a:t>
            </a:r>
          </a:p>
          <a:p>
            <a:r>
              <a:rPr lang="ar-EG" b="1" dirty="0" smtClean="0"/>
              <a:t>فاعلية وتأثيرا" من الدعاية عندما نريد التعامل مع الرأي العام.ولقد وجدنا أيضًا أن الفرق بين الاعلام والدعاية</a:t>
            </a:r>
          </a:p>
          <a:p>
            <a:r>
              <a:rPr lang="ar-EG" b="1" dirty="0" smtClean="0"/>
              <a:t>يكمن في المحتوى وليس في الوسائل الاتصالية ونستطيع ان نلخص ذلك بنقطتين :</a:t>
            </a:r>
          </a:p>
          <a:p>
            <a:r>
              <a:rPr lang="ar-EG" b="1" dirty="0" smtClean="0"/>
              <a:t>١- في الحقائق                           2- في الموضوعية</a:t>
            </a:r>
            <a:endParaRPr lang="ar-EG" b="1" dirty="0"/>
          </a:p>
          <a:p>
            <a:pPr marL="0" indent="0">
              <a:buNone/>
            </a:pPr>
            <a:r>
              <a:rPr lang="ar-EG" b="1" dirty="0" smtClean="0"/>
              <a:t> </a:t>
            </a:r>
            <a:endParaRPr lang="ar-EG" b="1" dirty="0"/>
          </a:p>
        </p:txBody>
      </p:sp>
    </p:spTree>
    <p:extLst>
      <p:ext uri="{BB962C8B-B14F-4D97-AF65-F5344CB8AC3E}">
        <p14:creationId xmlns:p14="http://schemas.microsoft.com/office/powerpoint/2010/main" val="3982260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154"/>
          </a:xfrm>
          <a:solidFill>
            <a:schemeClr val="accent3">
              <a:lumMod val="40000"/>
              <a:lumOff val="60000"/>
            </a:schemeClr>
          </a:solidFill>
        </p:spPr>
        <p:txBody>
          <a:bodyPr>
            <a:normAutofit fontScale="90000"/>
          </a:bodyPr>
          <a:lstStyle/>
          <a:p>
            <a:r>
              <a:rPr lang="ar-EG" sz="3600" b="1" dirty="0" smtClean="0"/>
              <a:t/>
            </a:r>
            <a:br>
              <a:rPr lang="ar-EG" sz="3600" b="1" dirty="0" smtClean="0"/>
            </a:br>
            <a:r>
              <a:rPr lang="ar-EG" sz="3600" b="1" dirty="0"/>
              <a:t/>
            </a:r>
            <a:br>
              <a:rPr lang="ar-EG" sz="3600" b="1" dirty="0"/>
            </a:br>
            <a:r>
              <a:rPr lang="ar-EG" sz="3600" b="1" dirty="0" smtClean="0"/>
              <a:t>لقد وردت الكثير من التعاريف التي تخص مصطلح (الدعاية) ومنها </a:t>
            </a:r>
            <a:r>
              <a:rPr lang="ar-EG" b="1" dirty="0" smtClean="0"/>
              <a:t>:</a:t>
            </a:r>
            <a:br>
              <a:rPr lang="ar-EG" b="1" dirty="0" smtClean="0"/>
            </a:br>
            <a:endParaRPr lang="ar-EG" b="1" dirty="0"/>
          </a:p>
        </p:txBody>
      </p:sp>
      <p:sp>
        <p:nvSpPr>
          <p:cNvPr id="3" name="Content Placeholder 2"/>
          <p:cNvSpPr>
            <a:spLocks noGrp="1"/>
          </p:cNvSpPr>
          <p:nvPr>
            <p:ph idx="1"/>
          </p:nvPr>
        </p:nvSpPr>
        <p:spPr>
          <a:xfrm>
            <a:off x="251520" y="1600200"/>
            <a:ext cx="8435280" cy="5069160"/>
          </a:xfrm>
          <a:solidFill>
            <a:schemeClr val="accent4">
              <a:lumMod val="60000"/>
              <a:lumOff val="40000"/>
            </a:schemeClr>
          </a:solidFill>
        </p:spPr>
        <p:txBody>
          <a:bodyPr>
            <a:normAutofit/>
          </a:bodyPr>
          <a:lstStyle/>
          <a:p>
            <a:r>
              <a:rPr lang="ar-EG" dirty="0" smtClean="0"/>
              <a:t>١- </a:t>
            </a:r>
            <a:r>
              <a:rPr lang="ar-EG" dirty="0"/>
              <a:t>نشاط اعلامي تقوم به الدولة او اية هيئة او منظمة اجتماعية او سياسية بهدف التحكم بعقول الناس</a:t>
            </a:r>
          </a:p>
          <a:p>
            <a:r>
              <a:rPr lang="ar-EG" dirty="0"/>
              <a:t>ومشاعرهم وحملهم على دعم سياسة الجهة التي تقوم بالعمل الدعائي،ومن ثم تأييدها والاستجابة لما</a:t>
            </a:r>
          </a:p>
          <a:p>
            <a:r>
              <a:rPr lang="ar-EG" dirty="0" smtClean="0"/>
              <a:t>تطرحه </a:t>
            </a:r>
            <a:r>
              <a:rPr lang="ar-EG" dirty="0"/>
              <a:t>من افكار ومواقف وما تتطلبه من تغيير لانماط السلوك او تثبيتها </a:t>
            </a:r>
            <a:endParaRPr lang="ar-EG" dirty="0" smtClean="0"/>
          </a:p>
          <a:p>
            <a:r>
              <a:rPr lang="ar-EG" dirty="0" smtClean="0"/>
              <a:t>٢- </a:t>
            </a:r>
            <a:r>
              <a:rPr lang="ar-EG" dirty="0"/>
              <a:t>صيغة من صيغ التوجيه النفسي يترتب عليها اتخاذ موقف او ابداء رأي ما كان يمكن الوصول اليه</a:t>
            </a:r>
          </a:p>
          <a:p>
            <a:r>
              <a:rPr lang="ar-EG" dirty="0" smtClean="0"/>
              <a:t>بدونها</a:t>
            </a:r>
            <a:endParaRPr lang="ar-EG" dirty="0"/>
          </a:p>
        </p:txBody>
      </p:sp>
    </p:spTree>
    <p:extLst>
      <p:ext uri="{BB962C8B-B14F-4D97-AF65-F5344CB8AC3E}">
        <p14:creationId xmlns:p14="http://schemas.microsoft.com/office/powerpoint/2010/main" val="345914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19256" cy="5865515"/>
          </a:xfrm>
          <a:solidFill>
            <a:schemeClr val="accent4">
              <a:lumMod val="60000"/>
              <a:lumOff val="40000"/>
            </a:schemeClr>
          </a:solidFill>
        </p:spPr>
        <p:txBody>
          <a:bodyPr>
            <a:normAutofit/>
          </a:bodyPr>
          <a:lstStyle/>
          <a:p>
            <a:r>
              <a:rPr lang="ar-EG" dirty="0" smtClean="0"/>
              <a:t>٣- انها فن يسعى الى تكتيل القوى العاطفية والمصالح الفردية في اتجاه واحد وان يؤدي الى الاقتناع بفكرة او</a:t>
            </a:r>
          </a:p>
          <a:p>
            <a:r>
              <a:rPr lang="ar-EG" dirty="0" smtClean="0"/>
              <a:t>مبدأ ماكان يصل اليه الفرد لو ترك لمنطقة الذاتي يتطور بتلقائية دون ضغط او توجيه يتضح مما تقدم ان المختصين لم يتفقوا على تعريف واحد للدعاية ، الا ان جميعهم اتفقوا ان الهدف</a:t>
            </a:r>
          </a:p>
          <a:p>
            <a:r>
              <a:rPr lang="ar-EG" dirty="0" smtClean="0"/>
              <a:t>النهائي لها هو التأثير في الرأي العام والسلوك الاجتماعي للجماهير، بأستعمال رموز معينة عبر وسائل</a:t>
            </a:r>
          </a:p>
          <a:p>
            <a:r>
              <a:rPr lang="ar-EG" dirty="0" smtClean="0"/>
              <a:t>اتصال جماهيرية او بواسطة الاتصال الشخصي.</a:t>
            </a:r>
          </a:p>
          <a:p>
            <a:endParaRPr lang="ar-EG" dirty="0"/>
          </a:p>
        </p:txBody>
      </p:sp>
    </p:spTree>
    <p:extLst>
      <p:ext uri="{BB962C8B-B14F-4D97-AF65-F5344CB8AC3E}">
        <p14:creationId xmlns:p14="http://schemas.microsoft.com/office/powerpoint/2010/main" val="2503036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12968" cy="6264696"/>
          </a:xfrm>
          <a:solidFill>
            <a:schemeClr val="accent1">
              <a:lumMod val="60000"/>
              <a:lumOff val="40000"/>
            </a:schemeClr>
          </a:solidFill>
        </p:spPr>
        <p:txBody>
          <a:bodyPr>
            <a:normAutofit/>
          </a:bodyPr>
          <a:lstStyle/>
          <a:p>
            <a:r>
              <a:rPr lang="ar-EG" dirty="0"/>
              <a:t>وللدعاية من الناحية الشكلية في الحروب بعدين: بعد ايجابي وبعد سلبي فالبعد الايجابي يتحقق </a:t>
            </a:r>
            <a:r>
              <a:rPr lang="ar-EG" dirty="0" smtClean="0"/>
              <a:t>عندما يكون </a:t>
            </a:r>
            <a:r>
              <a:rPr lang="ar-EG" dirty="0"/>
              <a:t>هدف رجل الدعاية احداث تغيير في سلوك الافراد او الجماعات الذين توجه الدعاية اليهم، وهو ما </a:t>
            </a:r>
            <a:r>
              <a:rPr lang="ar-EG" dirty="0" smtClean="0"/>
              <a:t>كان يحدث </a:t>
            </a:r>
            <a:r>
              <a:rPr lang="ar-EG" dirty="0"/>
              <a:t>لولا الحملة الدعائية. اما البعد السلبي فهدفه الحيلولة دون تغيير القناعات السائدة وانماط السلوك</a:t>
            </a:r>
          </a:p>
          <a:p>
            <a:r>
              <a:rPr lang="ar-EG" dirty="0"/>
              <a:t>المتبعة، بل تثبيتها والتأكيد عليها وهذا ما يحدث اثناء الحملات الدعائية التي تشن اثناء الحروب حيث </a:t>
            </a:r>
            <a:r>
              <a:rPr lang="ar-EG" dirty="0" smtClean="0"/>
              <a:t>تعمد الدول </a:t>
            </a:r>
            <a:r>
              <a:rPr lang="ar-EG" dirty="0"/>
              <a:t>المتحاربة الى شن حملات دعائية بغية احداث بلبلة في صفوف الخصم فيرد الخصم على ذلك </a:t>
            </a:r>
            <a:r>
              <a:rPr lang="ar-EG" dirty="0" smtClean="0"/>
              <a:t>بحملة تستهدف </a:t>
            </a:r>
            <a:r>
              <a:rPr lang="ar-EG" dirty="0"/>
              <a:t>الحيلولة دون تاثير دعاية اعدائه وبالتالي تثبيت قناعات الامة وسلوكها بما يدعم سياسة الدولة </a:t>
            </a:r>
            <a:r>
              <a:rPr lang="ar-EG" dirty="0" smtClean="0"/>
              <a:t>وسلوكها.</a:t>
            </a:r>
            <a:endParaRPr lang="ar-EG" dirty="0"/>
          </a:p>
        </p:txBody>
      </p:sp>
    </p:spTree>
    <p:extLst>
      <p:ext uri="{BB962C8B-B14F-4D97-AF65-F5344CB8AC3E}">
        <p14:creationId xmlns:p14="http://schemas.microsoft.com/office/powerpoint/2010/main" val="3371785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363272" cy="5937523"/>
          </a:xfrm>
          <a:solidFill>
            <a:schemeClr val="accent6">
              <a:lumMod val="60000"/>
              <a:lumOff val="40000"/>
            </a:schemeClr>
          </a:solidFill>
        </p:spPr>
        <p:txBody>
          <a:bodyPr>
            <a:normAutofit fontScale="92500" lnSpcReduction="20000"/>
          </a:bodyPr>
          <a:lstStyle/>
          <a:p>
            <a:r>
              <a:rPr lang="ar-EG" dirty="0"/>
              <a:t>وتستخدم الدعاية السياسية كل الادوات المتاحة، وتتوغل في جميع مظاهر الحياة وتغزو كل مظاهر</a:t>
            </a:r>
          </a:p>
          <a:p>
            <a:r>
              <a:rPr lang="ar-EG" dirty="0"/>
              <a:t>الفكر، وتنسج حول الافراد والشعوب شباكًا من الضغط النفسي والاجتماعي بأشكالها المختلفة، فأذا هم ضحايا</a:t>
            </a:r>
          </a:p>
          <a:p>
            <a:r>
              <a:rPr lang="ar-EG" dirty="0"/>
              <a:t>او فرائس دون وعي او ادراك لكيفية الوقوع في الفخ. فقد تظهر الدعاية على غلاف صندوق سكائر او علبة</a:t>
            </a:r>
          </a:p>
          <a:p>
            <a:r>
              <a:rPr lang="ar-EG" dirty="0"/>
              <a:t>كبريت، او كلام يكتب على الجدران، وقد تكمن في رحلة طيران او سباق لغزو الفضاء، او في محاكمة علنية</a:t>
            </a:r>
          </a:p>
          <a:p>
            <a:r>
              <a:rPr lang="ar-EG" dirty="0"/>
              <a:t>، او في حلقة تتويج او في خطبة زعيم سياسي تخرج اخراجًا فنيًا بالموسيقى والاضواء وصياح الجماهير، او</a:t>
            </a:r>
          </a:p>
          <a:p>
            <a:r>
              <a:rPr lang="ar-EG" dirty="0"/>
              <a:t>في اعمدة الصحف ومنها عمود (حضك هذا اليوم ) اذ يدس الداعية توجيهاته من خلال هذه الاسطر البريئة</a:t>
            </a:r>
          </a:p>
          <a:p>
            <a:r>
              <a:rPr lang="ar-EG" dirty="0"/>
              <a:t>( المظهر التي يقرؤها جمهور غفير من البسطاء</a:t>
            </a:r>
          </a:p>
        </p:txBody>
      </p:sp>
    </p:spTree>
    <p:extLst>
      <p:ext uri="{BB962C8B-B14F-4D97-AF65-F5344CB8AC3E}">
        <p14:creationId xmlns:p14="http://schemas.microsoft.com/office/powerpoint/2010/main" val="350442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86610"/>
          </a:xfrm>
          <a:solidFill>
            <a:srgbClr val="FF9999"/>
          </a:solidFill>
        </p:spPr>
        <p:txBody>
          <a:bodyPr/>
          <a:lstStyle/>
          <a:p>
            <a:r>
              <a:rPr lang="ar-EG" b="1" u="sng" dirty="0"/>
              <a:t>استغلال الدعاية</a:t>
            </a:r>
            <a:br>
              <a:rPr lang="ar-EG" b="1" u="sng" dirty="0"/>
            </a:br>
            <a:r>
              <a:rPr lang="ar-EG" b="1" u="sng" dirty="0"/>
              <a:t>للخواص العقلية والنفسية لعملية التفكير</a:t>
            </a:r>
            <a:br>
              <a:rPr lang="ar-EG" b="1" u="sng" dirty="0"/>
            </a:br>
            <a:r>
              <a:rPr lang="ar-EG" b="1" u="sng" dirty="0"/>
              <a:t>للتأثير فى الرأى العام</a:t>
            </a:r>
          </a:p>
        </p:txBody>
      </p:sp>
    </p:spTree>
    <p:extLst>
      <p:ext uri="{BB962C8B-B14F-4D97-AF65-F5344CB8AC3E}">
        <p14:creationId xmlns:p14="http://schemas.microsoft.com/office/powerpoint/2010/main" val="2167741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944</Words>
  <Application>Microsoft Office PowerPoint</Application>
  <PresentationFormat>On-screen Show (4:3)</PresentationFormat>
  <Paragraphs>72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المحاضرة الثالثة  الفرقة الثانية (دبلومة العلاقات العامة )  اسم المقرر /الرأى العام والدعاية                                د/ آمال السعدى </vt:lpstr>
      <vt:lpstr>الدعاية السياسية وتشكيل الرأى العام</vt:lpstr>
      <vt:lpstr>الدعاية السياسية وتشكيل الرأى العام</vt:lpstr>
      <vt:lpstr>PowerPoint Presentation</vt:lpstr>
      <vt:lpstr>  لقد وردت الكثير من التعاريف التي تخص مصطلح (الدعاية) ومنها : </vt:lpstr>
      <vt:lpstr>PowerPoint Presentation</vt:lpstr>
      <vt:lpstr>PowerPoint Presentation</vt:lpstr>
      <vt:lpstr>PowerPoint Presentation</vt:lpstr>
      <vt:lpstr>استغلال الدعاية للخواص العقلية والنفسية لعملية التفكير للتأثير فى الرأى العام</vt:lpstr>
      <vt:lpstr>PowerPoint Presentation</vt:lpstr>
      <vt:lpstr>PowerPoint Presentation</vt:lpstr>
      <vt:lpstr>أولا:الترميز</vt:lpstr>
      <vt:lpstr>PowerPoint Presentation</vt:lpstr>
      <vt:lpstr>2- التنميط</vt:lpstr>
      <vt:lpstr>PowerPoint Presentation</vt:lpstr>
      <vt:lpstr>نكتفى بهذا القدر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Anas_it</dc:creator>
  <cp:lastModifiedBy>Anas_it</cp:lastModifiedBy>
  <cp:revision>23</cp:revision>
  <dcterms:created xsi:type="dcterms:W3CDTF">2020-04-01T19:29:57Z</dcterms:created>
  <dcterms:modified xsi:type="dcterms:W3CDTF">2020-04-01T20:38:57Z</dcterms:modified>
</cp:coreProperties>
</file>