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2"/>
  </p:notesMasterIdLst>
  <p:handoutMasterIdLst>
    <p:handoutMasterId r:id="rId13"/>
  </p:handoutMasterIdLst>
  <p:sldIdLst>
    <p:sldId id="265" r:id="rId2"/>
    <p:sldId id="307" r:id="rId3"/>
    <p:sldId id="331" r:id="rId4"/>
    <p:sldId id="308" r:id="rId5"/>
    <p:sldId id="332" r:id="rId6"/>
    <p:sldId id="333" r:id="rId7"/>
    <p:sldId id="334" r:id="rId8"/>
    <p:sldId id="335" r:id="rId9"/>
    <p:sldId id="336" r:id="rId10"/>
    <p:sldId id="330" r:id="rId11"/>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87744" autoAdjust="0"/>
  </p:normalViewPr>
  <p:slideViewPr>
    <p:cSldViewPr>
      <p:cViewPr>
        <p:scale>
          <a:sx n="50" d="100"/>
          <a:sy n="50" d="100"/>
        </p:scale>
        <p:origin x="-1476" y="-402"/>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2</a:t>
            </a:fld>
            <a:endParaRPr lang="ar-SA" dirty="0"/>
          </a:p>
        </p:txBody>
      </p:sp>
    </p:spTree>
    <p:extLst>
      <p:ext uri="{BB962C8B-B14F-4D97-AF65-F5344CB8AC3E}">
        <p14:creationId xmlns:p14="http://schemas.microsoft.com/office/powerpoint/2010/main" val="36602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10</a:t>
            </a:fld>
            <a:endParaRPr lang="ar-SA" dirty="0"/>
          </a:p>
        </p:txBody>
      </p:sp>
    </p:spTree>
    <p:extLst>
      <p:ext uri="{BB962C8B-B14F-4D97-AF65-F5344CB8AC3E}">
        <p14:creationId xmlns:p14="http://schemas.microsoft.com/office/powerpoint/2010/main" val="7825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36947" y="4293096"/>
            <a:ext cx="9144002" cy="1045096"/>
          </a:xfrm>
        </p:spPr>
        <p:txBody>
          <a:bodyPr rtlCol="1">
            <a:normAutofit/>
          </a:bodyPr>
          <a:lstStyle/>
          <a:p>
            <a:r>
              <a:rPr lang="ar-EG" sz="3000" dirty="0">
                <a:latin typeface="Tahoma" panose="020B0604030504040204" pitchFamily="34" charset="0"/>
                <a:ea typeface="Tahoma" panose="020B0604030504040204" pitchFamily="34" charset="0"/>
                <a:cs typeface="Tahoma" panose="020B0604030504040204" pitchFamily="34" charset="0"/>
              </a:rPr>
              <a:t>العلاقات العامة (دبلوم العلاقات العامة والإعلان(2))</a:t>
            </a:r>
            <a:endParaRPr lang="ar-SA" sz="30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عبدالعزيز</a:t>
            </a:r>
          </a:p>
        </p:txBody>
      </p:sp>
      <p:pic>
        <p:nvPicPr>
          <p:cNvPr id="5" name="Picture 4" descr="C:\Users\AIA C\Desktop\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 y="0"/>
            <a:ext cx="12192000" cy="456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advTm="10760">
        <p:fade/>
      </p:transition>
    </mc:Choice>
    <mc:Fallback xmlns="">
      <p:transition spd="med" advTm="1076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ows 7\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43893"/>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5591944" y="1340768"/>
            <a:ext cx="6480720" cy="53285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just"/>
            <a:r>
              <a:rPr lang="ar-EG" sz="2900" b="1" dirty="0" smtClean="0"/>
              <a:t>يمكن </a:t>
            </a:r>
            <a:r>
              <a:rPr lang="ar-EG" sz="2900" b="1" dirty="0"/>
              <a:t>تعريف </a:t>
            </a:r>
            <a:r>
              <a:rPr lang="ar-EG" sz="2900" b="1" dirty="0" smtClean="0"/>
              <a:t>برامج </a:t>
            </a:r>
            <a:r>
              <a:rPr lang="ar-EG" sz="2900" b="1" dirty="0"/>
              <a:t>العلاقات العامة </a:t>
            </a:r>
            <a:r>
              <a:rPr lang="ar-EG" sz="2900" b="1" dirty="0" smtClean="0"/>
              <a:t>بأنها </a:t>
            </a:r>
            <a:r>
              <a:rPr lang="ar-EG" sz="2900" b="1" dirty="0"/>
              <a:t>مجموع الأنشطة والجهود التي توجه نحو عمليات التدعيم وكسب التأييد وربح ثقة الجماهير وآرائهم في المؤسسة وذلك عن طريق إعلامهم وإخبارهم بأهداف وإنجازات المؤسسة سواء على مستوى النشاط الاجتماعي أو الثقافي أو </a:t>
            </a:r>
            <a:r>
              <a:rPr lang="ar-EG" sz="2900" b="1" dirty="0" smtClean="0"/>
              <a:t>الاقتصادي.</a:t>
            </a:r>
            <a:endParaRPr lang="en-US" sz="2900" b="1" dirty="0"/>
          </a:p>
        </p:txBody>
      </p:sp>
      <p:sp>
        <p:nvSpPr>
          <p:cNvPr id="4" name="Rounded Rectangle 3"/>
          <p:cNvSpPr/>
          <p:nvPr/>
        </p:nvSpPr>
        <p:spPr>
          <a:xfrm>
            <a:off x="6168008" y="116632"/>
            <a:ext cx="5616624" cy="1052736"/>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EG" sz="3600" b="1" u="sng" dirty="0"/>
              <a:t>برامج </a:t>
            </a:r>
            <a:r>
              <a:rPr lang="ar-EG" sz="3600" b="1" u="sng" dirty="0" smtClean="0"/>
              <a:t>العلاقات </a:t>
            </a:r>
            <a:r>
              <a:rPr lang="ar-EG" sz="3600" b="1" u="sng" dirty="0"/>
              <a:t>العامة</a:t>
            </a:r>
          </a:p>
        </p:txBody>
      </p:sp>
      <p:pic>
        <p:nvPicPr>
          <p:cNvPr id="1027" name="Picture 3" descr="C:\Users\Windows 7\Desktop\1-1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48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advTm="129755">
        <p:fade/>
      </p:transition>
    </mc:Choice>
    <mc:Fallback xmlns="">
      <p:transition spd="med" advTm="1297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91344" y="908720"/>
            <a:ext cx="11809312" cy="3024336"/>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just"/>
            <a:r>
              <a:rPr lang="ar-EG" sz="3000" dirty="0" smtClean="0"/>
              <a:t> </a:t>
            </a:r>
          </a:p>
          <a:p>
            <a:pPr algn="just"/>
            <a:r>
              <a:rPr lang="ar-EG" sz="3000" u="sng" dirty="0" smtClean="0"/>
              <a:t>يمر </a:t>
            </a:r>
            <a:r>
              <a:rPr lang="ar-EG" sz="3000" u="sng" dirty="0"/>
              <a:t>التخطيط لبرامج العلاقات العامة </a:t>
            </a:r>
            <a:r>
              <a:rPr lang="ar-EG" sz="3000" u="sng"/>
              <a:t>بمراحل </a:t>
            </a:r>
            <a:r>
              <a:rPr lang="ar-EG" sz="3000" u="sng" smtClean="0"/>
              <a:t>متعددة </a:t>
            </a:r>
            <a:r>
              <a:rPr lang="ar-EG" sz="3000" u="sng" dirty="0"/>
              <a:t>تتمثل في الاتي</a:t>
            </a:r>
            <a:r>
              <a:rPr lang="ar-EG" sz="3000" dirty="0" smtClean="0"/>
              <a:t>:</a:t>
            </a:r>
            <a:endParaRPr lang="ar-EG" sz="3000" dirty="0"/>
          </a:p>
          <a:p>
            <a:pPr algn="just"/>
            <a:endParaRPr lang="en-US" sz="1100" dirty="0"/>
          </a:p>
          <a:p>
            <a:pPr lvl="0" algn="just"/>
            <a:r>
              <a:rPr lang="ar-EG" sz="3000" b="1" dirty="0" smtClean="0"/>
              <a:t>1-</a:t>
            </a:r>
            <a:r>
              <a:rPr lang="ar-EG" sz="3000" b="1" u="sng" dirty="0" smtClean="0"/>
              <a:t> تحديد الأهداف</a:t>
            </a:r>
          </a:p>
          <a:p>
            <a:pPr lvl="0" algn="just"/>
            <a:endParaRPr lang="en-US" sz="1200" dirty="0"/>
          </a:p>
          <a:p>
            <a:pPr algn="just"/>
            <a:r>
              <a:rPr lang="ar-EG" sz="3000" dirty="0"/>
              <a:t>يأتي تحديد الأهداف في المرحلة الأولي عند وضع أي برنامج، سواء أكان هذا البرنامج خاص بالعلاقات العامة أم غيرها، فالأهداف هي المحور الذي تدور حوله </a:t>
            </a:r>
            <a:r>
              <a:rPr lang="ar-EG" sz="3000" dirty="0" smtClean="0"/>
              <a:t>الخطة، </a:t>
            </a:r>
            <a:r>
              <a:rPr lang="ar-EG" sz="2800" dirty="0"/>
              <a:t>ويشترط في تحديد </a:t>
            </a:r>
            <a:r>
              <a:rPr lang="ar-EG" sz="2800" dirty="0" smtClean="0"/>
              <a:t> </a:t>
            </a:r>
            <a:r>
              <a:rPr lang="ar-EG" sz="2800" dirty="0"/>
              <a:t>الأهداف أن تكون واضحة وواقعية وأن تراعي مصلحة المنظمة.</a:t>
            </a:r>
            <a:endParaRPr lang="en-US" sz="2800" dirty="0"/>
          </a:p>
          <a:p>
            <a:pPr algn="just"/>
            <a:endParaRPr lang="en-US" sz="2800" dirty="0"/>
          </a:p>
        </p:txBody>
      </p:sp>
      <p:sp>
        <p:nvSpPr>
          <p:cNvPr id="3" name="Rounded Rectangle 2"/>
          <p:cNvSpPr/>
          <p:nvPr/>
        </p:nvSpPr>
        <p:spPr>
          <a:xfrm>
            <a:off x="3503712" y="4614"/>
            <a:ext cx="6192688" cy="71546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3600" b="1" dirty="0"/>
              <a:t>تخطيط برامج العلاقات العامة</a:t>
            </a:r>
            <a:endParaRPr lang="ar-EG" sz="3600" dirty="0"/>
          </a:p>
        </p:txBody>
      </p:sp>
      <p:pic>
        <p:nvPicPr>
          <p:cNvPr id="3074" name="Picture 2" descr="C:\Users\Windows 7\Desktop\internship-blog-post-image@2x-1599x5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4149080"/>
            <a:ext cx="1094521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50413"/>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79976" y="116632"/>
            <a:ext cx="6192688" cy="648072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lvl="0"/>
            <a:r>
              <a:rPr lang="ar-EG" sz="3000" dirty="0" smtClean="0"/>
              <a:t>2-  </a:t>
            </a:r>
            <a:r>
              <a:rPr lang="ar-EG" sz="3200" b="1" u="sng" dirty="0" smtClean="0"/>
              <a:t>جمع </a:t>
            </a:r>
            <a:r>
              <a:rPr lang="ar-EG" sz="3200" b="1" u="sng" dirty="0"/>
              <a:t>البيانات </a:t>
            </a:r>
            <a:r>
              <a:rPr lang="ar-EG" sz="3200" b="1" u="sng" dirty="0" smtClean="0"/>
              <a:t>والمعلومات</a:t>
            </a:r>
          </a:p>
          <a:p>
            <a:pPr lvl="0"/>
            <a:endParaRPr lang="en-US" sz="2000" u="sng" dirty="0"/>
          </a:p>
          <a:p>
            <a:pPr algn="just"/>
            <a:r>
              <a:rPr lang="ar-EG" sz="3000" dirty="0"/>
              <a:t>والمقصود </a:t>
            </a:r>
            <a:r>
              <a:rPr lang="ar-EG" sz="3000" dirty="0" smtClean="0"/>
              <a:t>بها جمع </a:t>
            </a:r>
            <a:r>
              <a:rPr lang="ar-EG" sz="3000" dirty="0"/>
              <a:t>المعلومات اللازمة لبناء الخطة، وهي المعلومات الخاصة برأي الجمهور وتلك المتعلقة بالبيئة التي تعمل فيها المنظمة، كالعوامل والظروف الاقتصادية والاجتماعية </a:t>
            </a:r>
            <a:r>
              <a:rPr lang="ar-EG" sz="3000" dirty="0" smtClean="0"/>
              <a:t>والسياسية... </a:t>
            </a:r>
            <a:r>
              <a:rPr lang="ar-EG" sz="3000" dirty="0"/>
              <a:t>وغيرها، وتقوم مرحلة جمع المعلومات علي دعامتين هما: الاستعانة بطرق البحث والتحليل، وقياس الرأي العام.</a:t>
            </a:r>
            <a:endParaRPr lang="en-US" sz="3000" dirty="0"/>
          </a:p>
          <a:p>
            <a:pPr algn="just"/>
            <a:endParaRPr lang="en-US" sz="2800" dirty="0"/>
          </a:p>
        </p:txBody>
      </p:sp>
      <p:pic>
        <p:nvPicPr>
          <p:cNvPr id="2053" name="Picture 5" descr="C:\Users\Windows 7\Desktop\kisspng-drawing-clip-art-detective-5b20b6ca6dd892.51329820152887060244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35960"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37706"/>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951984" y="404664"/>
            <a:ext cx="6048672" cy="604867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r>
              <a:rPr lang="ar-EG" sz="3000" dirty="0" smtClean="0"/>
              <a:t>3-  </a:t>
            </a:r>
            <a:r>
              <a:rPr lang="ar-EG" sz="3200" b="1" u="sng" dirty="0" smtClean="0"/>
              <a:t>تصميم البرنامج</a:t>
            </a:r>
          </a:p>
          <a:p>
            <a:pPr lvl="0"/>
            <a:endParaRPr lang="en-US" u="sng" dirty="0"/>
          </a:p>
          <a:p>
            <a:pPr algn="just"/>
            <a:r>
              <a:rPr lang="ar-EG" sz="3200" dirty="0"/>
              <a:t> بعد تحديد الأهداف وجمع البيانات تأتي مرحلة تصميم الخطة، وإن كانت عملية التخطيط للعلاقات العامة يجب أن تكون مستمرة، وأن تتنوع الخطط إلي التخطيط طويل المدي والمتوسط المدي والقصير المدي.</a:t>
            </a:r>
            <a:endParaRPr lang="en-US" sz="2800" dirty="0"/>
          </a:p>
        </p:txBody>
      </p:sp>
      <p:pic>
        <p:nvPicPr>
          <p:cNvPr id="4099" name="Picture 3" descr="C:\Users\Windows 7\Desktop\pngtree-cartoon-minimalist-business-meeting-commercial-elements-png-image_4065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07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30137"/>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07968" y="260648"/>
            <a:ext cx="6264696" cy="626469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r>
              <a:rPr lang="ar-EG" sz="3000" dirty="0"/>
              <a:t>4</a:t>
            </a:r>
            <a:r>
              <a:rPr lang="ar-EG" sz="3000" dirty="0" smtClean="0"/>
              <a:t>- </a:t>
            </a:r>
            <a:r>
              <a:rPr lang="ar-EG" sz="3200" b="1" u="sng" dirty="0"/>
              <a:t>تحديد </a:t>
            </a:r>
            <a:r>
              <a:rPr lang="ar-EG" sz="3200" b="1" u="sng" dirty="0" smtClean="0"/>
              <a:t>الوسائل</a:t>
            </a:r>
          </a:p>
          <a:p>
            <a:pPr lvl="0"/>
            <a:endParaRPr lang="en-US" sz="1400" u="sng" dirty="0"/>
          </a:p>
          <a:p>
            <a:pPr algn="just"/>
            <a:r>
              <a:rPr lang="ar-EG" sz="3200" dirty="0"/>
              <a:t>وفيها يتم تحديد الوسائل المناسبة والملائمة لتحقيق وتنفيذ البرنامج</a:t>
            </a:r>
            <a:r>
              <a:rPr lang="ar-EG" sz="3200" dirty="0" smtClean="0"/>
              <a:t>.</a:t>
            </a:r>
          </a:p>
          <a:p>
            <a:pPr algn="just"/>
            <a:endParaRPr lang="en-US" sz="2800" dirty="0"/>
          </a:p>
          <a:p>
            <a:pPr lvl="0" algn="just"/>
            <a:r>
              <a:rPr lang="ar-EG" sz="3200" b="1" dirty="0" smtClean="0"/>
              <a:t>5- </a:t>
            </a:r>
            <a:r>
              <a:rPr lang="ar-EG" sz="3200" b="1" u="sng" dirty="0" smtClean="0"/>
              <a:t>تحديد </a:t>
            </a:r>
            <a:r>
              <a:rPr lang="ar-EG" sz="3200" b="1" u="sng" dirty="0"/>
              <a:t>الاحتياجات المالية </a:t>
            </a:r>
            <a:r>
              <a:rPr lang="ar-EG" sz="3200" b="1" u="sng" dirty="0" smtClean="0"/>
              <a:t>والبشرية</a:t>
            </a:r>
          </a:p>
          <a:p>
            <a:pPr lvl="0" algn="just"/>
            <a:endParaRPr lang="en-US" sz="1400" b="1" u="sng" dirty="0"/>
          </a:p>
          <a:p>
            <a:pPr algn="just"/>
            <a:r>
              <a:rPr lang="ar-EG" sz="3200" dirty="0"/>
              <a:t>فيلزم أن تكون الاحتياجات المالية كافية لتنفيذ الخطط الموضوعة، كما ينبغي أن يشارك كل الأطراف المعنية بالبرنامج في إعداد ووضع وتنفيذ خطة البرنامج.</a:t>
            </a:r>
            <a:endParaRPr lang="en-US" sz="2800" dirty="0"/>
          </a:p>
        </p:txBody>
      </p:sp>
      <p:pic>
        <p:nvPicPr>
          <p:cNvPr id="5124" name="Picture 4" descr="C:\Users\Windows 7\Desktop\reunionesefectivas-e15276899378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 y="260648"/>
            <a:ext cx="561784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54102"/>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07968" y="260648"/>
            <a:ext cx="6264696" cy="626469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r>
              <a:rPr lang="ar-EG" sz="3000" dirty="0" smtClean="0"/>
              <a:t>6- </a:t>
            </a:r>
            <a:r>
              <a:rPr lang="ar-EG" sz="3200" b="1" u="sng" dirty="0"/>
              <a:t>تنفيذ </a:t>
            </a:r>
            <a:r>
              <a:rPr lang="ar-EG" sz="3200" b="1" u="sng" dirty="0" smtClean="0"/>
              <a:t>البرنامج</a:t>
            </a:r>
          </a:p>
          <a:p>
            <a:pPr lvl="0"/>
            <a:endParaRPr lang="en-US" sz="1400" u="sng" dirty="0"/>
          </a:p>
          <a:p>
            <a:pPr algn="just"/>
            <a:r>
              <a:rPr lang="ar-EG" sz="3200" dirty="0"/>
              <a:t> تبقي الخطة حبراً علي ورق ما لم يتم </a:t>
            </a:r>
            <a:r>
              <a:rPr lang="ar-EG" sz="3200" dirty="0" smtClean="0"/>
              <a:t>تنفيذها، ويمكن </a:t>
            </a:r>
            <a:r>
              <a:rPr lang="ar-EG" sz="3200" dirty="0"/>
              <a:t>أن تفشل الخطة الجيدة بسبب التنفيذ، وبالمثل فإن خطة سيئة يمكن أن تنجح بسبب حسن إدارتها وتنفيذها، لذلك يكون من المهم إشراك المنفذين في عملية </a:t>
            </a:r>
            <a:r>
              <a:rPr lang="ar-EG" sz="3200" dirty="0" smtClean="0"/>
              <a:t>التخطيط، </a:t>
            </a:r>
            <a:r>
              <a:rPr lang="ar-EG" sz="3200" dirty="0"/>
              <a:t>كذلك فإن من أكثر العوامل أهمية لإتمام تنفيذ الخطة الموضوعة بسهولة ويسر هو توفر عنصر المرونة في الخطة بمعني قابلية الخطة للتطويع والتعديل في ضوء المستجدات التي تواجه عملية التنفيذ.</a:t>
            </a:r>
            <a:endParaRPr lang="en-US" sz="2800" dirty="0"/>
          </a:p>
        </p:txBody>
      </p:sp>
      <p:pic>
        <p:nvPicPr>
          <p:cNvPr id="6146" name="Picture 2" descr="C:\Users\Windows 7\Desktop\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2" y="260648"/>
            <a:ext cx="564453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4263"/>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07968" y="260648"/>
            <a:ext cx="6264696" cy="626469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r>
              <a:rPr lang="ar-EG" sz="3000" dirty="0" smtClean="0"/>
              <a:t>7- </a:t>
            </a:r>
            <a:r>
              <a:rPr lang="ar-EG" sz="3200" b="1" u="sng" dirty="0" smtClean="0"/>
              <a:t>إدارة البرنامج</a:t>
            </a:r>
          </a:p>
          <a:p>
            <a:pPr lvl="0"/>
            <a:endParaRPr lang="en-US" sz="1400" dirty="0"/>
          </a:p>
          <a:p>
            <a:pPr algn="just"/>
            <a:r>
              <a:rPr lang="ar-EG" sz="3200" dirty="0"/>
              <a:t> يقصد بإدارة برامج العلاقات العامة عملية الإشراف ومتابعة وتنفيذ البرامج التي تم تخطيطها</a:t>
            </a:r>
            <a:r>
              <a:rPr lang="ar-EG" sz="3200" dirty="0" smtClean="0"/>
              <a:t>، </a:t>
            </a:r>
            <a:r>
              <a:rPr lang="ar-EG" sz="3200" dirty="0"/>
              <a:t>وإدارة البرنامج من الأهمية لأن الخطط مهما كانت دقيقة قد تفشل بسبب سوء إدارة </a:t>
            </a:r>
            <a:r>
              <a:rPr lang="ar-EG" sz="3200" dirty="0" smtClean="0"/>
              <a:t>البرنامج</a:t>
            </a:r>
            <a:r>
              <a:rPr lang="ar-EG" sz="3200" dirty="0"/>
              <a:t>،</a:t>
            </a:r>
            <a:r>
              <a:rPr lang="ar-EG" sz="3200" dirty="0" smtClean="0"/>
              <a:t> </a:t>
            </a:r>
            <a:r>
              <a:rPr lang="ar-EG" sz="3200" dirty="0"/>
              <a:t>لذلك يلزم أن تتوافر فيما يقوم بإدارة البرنامج الخبرة الكافية في مجال العلاقات العامة، والفهم الكامل للخطة</a:t>
            </a:r>
            <a:r>
              <a:rPr lang="ar-EG" sz="3200" dirty="0" smtClean="0"/>
              <a:t>، </a:t>
            </a:r>
            <a:r>
              <a:rPr lang="ar-EG" sz="3200" dirty="0"/>
              <a:t>والقدرة علي اتخاذ القرارات وسهولة الاتصال بالإدارة العليا للبت في المشكلات التي تواجه </a:t>
            </a:r>
            <a:r>
              <a:rPr lang="ar-EG" sz="3200" dirty="0" smtClean="0"/>
              <a:t>البرنامج.</a:t>
            </a:r>
            <a:endParaRPr lang="en-US" sz="3200" dirty="0"/>
          </a:p>
        </p:txBody>
      </p:sp>
      <p:pic>
        <p:nvPicPr>
          <p:cNvPr id="7170" name="Picture 2" descr="C:\Users\Windows 7\Desktop\unname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5544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033470"/>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9336" y="260648"/>
            <a:ext cx="11953328" cy="626469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endParaRPr lang="ar-EG" sz="3200" u="sng" dirty="0" smtClean="0"/>
          </a:p>
          <a:p>
            <a:r>
              <a:rPr lang="ar-EG" sz="3200" b="1" u="sng" dirty="0" smtClean="0"/>
              <a:t>وهناك </a:t>
            </a:r>
            <a:r>
              <a:rPr lang="ar-EG" sz="3200" b="1" u="sng" dirty="0"/>
              <a:t>مجموعة من المعوقات التي تواجه التخطيط لبرامج العلاقات العامة تتمثل في:</a:t>
            </a:r>
            <a:endParaRPr lang="en-US" sz="3200" b="1" dirty="0"/>
          </a:p>
          <a:p>
            <a:pPr marL="457200" lvl="0" indent="-457200">
              <a:buFont typeface="Arial" pitchFamily="34" charset="0"/>
              <a:buChar char="•"/>
            </a:pPr>
            <a:r>
              <a:rPr lang="ar-EG" sz="3200" dirty="0" smtClean="0"/>
              <a:t>عدم </a:t>
            </a:r>
            <a:r>
              <a:rPr lang="ar-EG" sz="3200" dirty="0"/>
              <a:t>اعتراف الإدارة في بعض المنظمات بإمكانية الأخذ بالتخطيط في ممارسة أنشطة العلاقات </a:t>
            </a:r>
            <a:r>
              <a:rPr lang="ar-EG" sz="3200" dirty="0" smtClean="0"/>
              <a:t>العامة</a:t>
            </a:r>
          </a:p>
          <a:p>
            <a:pPr marL="457200" lvl="0" indent="-457200" algn="just">
              <a:buFont typeface="Arial" pitchFamily="34" charset="0"/>
              <a:buChar char="•"/>
            </a:pPr>
            <a:r>
              <a:rPr lang="ar-EG" sz="3200" dirty="0" smtClean="0"/>
              <a:t>افتقار </a:t>
            </a:r>
            <a:r>
              <a:rPr lang="ar-EG" sz="3200" dirty="0"/>
              <a:t>إدارات العلاقات العامة في بعض المنظمات إلي الموافقة الصريحة علي الأهداف التي تضعها، والتي تتطلب أنشطة محددة بإمكانات محددة في زمن محدد</a:t>
            </a:r>
            <a:r>
              <a:rPr lang="ar-EG" sz="3200" dirty="0" smtClean="0"/>
              <a:t>.</a:t>
            </a:r>
          </a:p>
          <a:p>
            <a:pPr marL="457200" lvl="0" indent="-457200">
              <a:buFont typeface="Arial" pitchFamily="34" charset="0"/>
              <a:buChar char="•"/>
            </a:pPr>
            <a:r>
              <a:rPr lang="ar-EG" sz="3200" dirty="0" smtClean="0"/>
              <a:t>الإحباط </a:t>
            </a:r>
            <a:r>
              <a:rPr lang="ar-EG" sz="3200" dirty="0"/>
              <a:t>الذي يتعرض له رجال العلاقات العامة داخل المنظمة نفسها خلال محاولاتهم لتبادل الجهود والتنسيق مع الإدارات الفرعية</a:t>
            </a:r>
            <a:r>
              <a:rPr lang="ar-EG" sz="3200" dirty="0" smtClean="0"/>
              <a:t>.</a:t>
            </a:r>
          </a:p>
          <a:p>
            <a:pPr marL="457200" lvl="0" indent="-457200">
              <a:buFont typeface="Arial" pitchFamily="34" charset="0"/>
              <a:buChar char="•"/>
            </a:pPr>
            <a:r>
              <a:rPr lang="ar-EG" sz="3200" dirty="0" smtClean="0"/>
              <a:t>عملية </a:t>
            </a:r>
            <a:r>
              <a:rPr lang="ar-EG" sz="3200" dirty="0"/>
              <a:t>التخفيض المستمر لميزانيات العلاقات العامة في كثير من المجتمعات</a:t>
            </a:r>
            <a:r>
              <a:rPr lang="ar-EG" sz="3200" dirty="0" smtClean="0"/>
              <a:t>.</a:t>
            </a:r>
          </a:p>
          <a:p>
            <a:pPr marL="457200" lvl="0" indent="-457200">
              <a:buFont typeface="Arial" pitchFamily="34" charset="0"/>
              <a:buChar char="•"/>
            </a:pPr>
            <a:r>
              <a:rPr lang="ar-EG" sz="3200" dirty="0" smtClean="0"/>
              <a:t>التغير </a:t>
            </a:r>
            <a:r>
              <a:rPr lang="ar-EG" sz="3200" dirty="0"/>
              <a:t>المستمر في الرأي العام واستعجال نتائج </a:t>
            </a:r>
            <a:r>
              <a:rPr lang="ar-EG" sz="3200" dirty="0" smtClean="0"/>
              <a:t>التخطيط</a:t>
            </a:r>
          </a:p>
          <a:p>
            <a:pPr marL="457200" lvl="0" indent="-457200">
              <a:buFont typeface="Arial" pitchFamily="34" charset="0"/>
              <a:buChar char="•"/>
            </a:pPr>
            <a:r>
              <a:rPr lang="ar-EG" sz="3200" dirty="0" smtClean="0"/>
              <a:t>صعوبة </a:t>
            </a:r>
            <a:r>
              <a:rPr lang="ar-EG" sz="3200" dirty="0"/>
              <a:t>تقويم واختيار نتيجة تأثير وسائل الإعلام المختلفة</a:t>
            </a:r>
            <a:r>
              <a:rPr lang="ar-EG" sz="3200" dirty="0" smtClean="0"/>
              <a:t>.</a:t>
            </a:r>
          </a:p>
          <a:p>
            <a:pPr lvl="0"/>
            <a:endParaRPr lang="en-US" sz="3200" dirty="0"/>
          </a:p>
          <a:p>
            <a:pPr lvl="0"/>
            <a:endParaRPr lang="en-US" sz="3200" dirty="0"/>
          </a:p>
        </p:txBody>
      </p:sp>
    </p:spTree>
    <p:extLst>
      <p:ext uri="{BB962C8B-B14F-4D97-AF65-F5344CB8AC3E}">
        <p14:creationId xmlns:p14="http://schemas.microsoft.com/office/powerpoint/2010/main" val="2215676625"/>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1147</TotalTime>
  <Words>491</Words>
  <Application>Microsoft Office PowerPoint</Application>
  <PresentationFormat>Custom</PresentationFormat>
  <Paragraphs>42</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العلاقات العامة (دبلوم العلاقات العامة والإعلان(2))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Windows 7</cp:lastModifiedBy>
  <cp:revision>202</cp:revision>
  <dcterms:created xsi:type="dcterms:W3CDTF">2019-06-05T11:17:39Z</dcterms:created>
  <dcterms:modified xsi:type="dcterms:W3CDTF">2020-04-05T04:24:45Z</dcterms:modified>
</cp:coreProperties>
</file>