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udio/wav" Extension="wav"/>
  <Default ContentType="application/vnd.openxmlformats-package.relationships+xml" Extension="rels"/>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0.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Lst>
  <p:sldSz cy="6858000" cx="9144000"/>
  <p:notesSz cx="6858000" cy="9144000"/>
  <p:defaultTextStyle>
    <a:defPPr lvl="0">
      <a:defRPr lang="ar-SA"/>
    </a:defPPr>
    <a:lvl1pPr defTabSz="914400" eaLnBrk="1" hangingPunct="1" latinLnBrk="0" lvl="0" marL="0" rtl="1" algn="r">
      <a:defRPr kern="1200" sz="1800">
        <a:solidFill>
          <a:schemeClr val="tx1"/>
        </a:solidFill>
        <a:latin typeface="+mn-lt"/>
        <a:ea typeface="+mn-ea"/>
        <a:cs typeface="+mn-cs"/>
      </a:defRPr>
    </a:lvl1pPr>
    <a:lvl2pPr defTabSz="914400" eaLnBrk="1" hangingPunct="1" latinLnBrk="0" lvl="1" marL="457200" rtl="1" algn="r">
      <a:defRPr kern="1200" sz="1800">
        <a:solidFill>
          <a:schemeClr val="tx1"/>
        </a:solidFill>
        <a:latin typeface="+mn-lt"/>
        <a:ea typeface="+mn-ea"/>
        <a:cs typeface="+mn-cs"/>
      </a:defRPr>
    </a:lvl2pPr>
    <a:lvl3pPr defTabSz="914400" eaLnBrk="1" hangingPunct="1" latinLnBrk="0" lvl="2" marL="914400" rtl="1" algn="r">
      <a:defRPr kern="1200" sz="1800">
        <a:solidFill>
          <a:schemeClr val="tx1"/>
        </a:solidFill>
        <a:latin typeface="+mn-lt"/>
        <a:ea typeface="+mn-ea"/>
        <a:cs typeface="+mn-cs"/>
      </a:defRPr>
    </a:lvl3pPr>
    <a:lvl4pPr defTabSz="914400" eaLnBrk="1" hangingPunct="1" latinLnBrk="0" lvl="3" marL="1371600" rtl="1" algn="r">
      <a:defRPr kern="1200" sz="1800">
        <a:solidFill>
          <a:schemeClr val="tx1"/>
        </a:solidFill>
        <a:latin typeface="+mn-lt"/>
        <a:ea typeface="+mn-ea"/>
        <a:cs typeface="+mn-cs"/>
      </a:defRPr>
    </a:lvl4pPr>
    <a:lvl5pPr defTabSz="914400" eaLnBrk="1" hangingPunct="1" latinLnBrk="0" lvl="4" marL="1828800" rtl="1" algn="r">
      <a:defRPr kern="1200" sz="1800">
        <a:solidFill>
          <a:schemeClr val="tx1"/>
        </a:solidFill>
        <a:latin typeface="+mn-lt"/>
        <a:ea typeface="+mn-ea"/>
        <a:cs typeface="+mn-cs"/>
      </a:defRPr>
    </a:lvl5pPr>
    <a:lvl6pPr defTabSz="914400" eaLnBrk="1" hangingPunct="1" latinLnBrk="0" lvl="5" marL="2286000" rtl="1" algn="r">
      <a:defRPr kern="1200" sz="1800">
        <a:solidFill>
          <a:schemeClr val="tx1"/>
        </a:solidFill>
        <a:latin typeface="+mn-lt"/>
        <a:ea typeface="+mn-ea"/>
        <a:cs typeface="+mn-cs"/>
      </a:defRPr>
    </a:lvl6pPr>
    <a:lvl7pPr defTabSz="914400" eaLnBrk="1" hangingPunct="1" latinLnBrk="0" lvl="6" marL="2743200" rtl="1" algn="r">
      <a:defRPr kern="1200" sz="1800">
        <a:solidFill>
          <a:schemeClr val="tx1"/>
        </a:solidFill>
        <a:latin typeface="+mn-lt"/>
        <a:ea typeface="+mn-ea"/>
        <a:cs typeface="+mn-cs"/>
      </a:defRPr>
    </a:lvl7pPr>
    <a:lvl8pPr defTabSz="914400" eaLnBrk="1" hangingPunct="1" latinLnBrk="0" lvl="7" marL="3200400" rtl="1" algn="r">
      <a:defRPr kern="1200" sz="1800">
        <a:solidFill>
          <a:schemeClr val="tx1"/>
        </a:solidFill>
        <a:latin typeface="+mn-lt"/>
        <a:ea typeface="+mn-ea"/>
        <a:cs typeface="+mn-cs"/>
      </a:defRPr>
    </a:lvl8pPr>
    <a:lvl9pPr defTabSz="914400" eaLnBrk="1" hangingPunct="1" latinLnBrk="0" lvl="8" marL="3657600" rtl="1" algn="r">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8.xml"/><Relationship Id="rId10" Type="http://schemas.openxmlformats.org/officeDocument/2006/relationships/slide" Target="slides/slide7.xml"/><Relationship Id="rId13" Type="http://schemas.openxmlformats.org/officeDocument/2006/relationships/slide" Target="slides/slide10.xml"/><Relationship Id="rId12" Type="http://schemas.openxmlformats.org/officeDocument/2006/relationships/slide" Target="slides/slide9.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08/08/1441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08/08/1441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08/08/1441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08/08/1441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08/08/1441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t>08/08/1441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B8ABB09-4A1D-463E-8065-109CC2B7EFAA}" type="datetimeFigureOut">
              <a:rPr lang="ar-SA" smtClean="0"/>
              <a:t>08/08/1441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t>08/08/1441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08/08/1441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08/08/1441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9" name="Content Placeholder 8"/>
          <p:cNvSpPr>
            <a:spLocks noGrp="1"/>
          </p:cNvSpPr>
          <p:nvPr>
            <p:ph sz="quarter" idx="13"/>
          </p:nvPr>
        </p:nvSpPr>
        <p:spPr>
          <a:xfrm>
            <a:off x="304800" y="381000"/>
            <a:ext cx="7772400" cy="494284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7"/>
          <p:cNvSpPr>
            <a:spLocks noGrp="1"/>
          </p:cNvSpPr>
          <p:nvPr>
            <p:ph type="dt" sz="half" idx="10"/>
          </p:nvPr>
        </p:nvSpPr>
        <p:spPr/>
        <p:txBody>
          <a:bodyPr/>
          <a:lstStyle/>
          <a:p>
            <a:fld id="{1B8ABB09-4A1D-463E-8065-109CC2B7EFAA}" type="datetimeFigureOut">
              <a:rPr lang="ar-SA" smtClean="0"/>
              <a:t>08/08/1441</a:t>
            </a:fld>
            <a:endParaRPr lang="ar-SA"/>
          </a:p>
        </p:txBody>
      </p:sp>
      <p:sp>
        <p:nvSpPr>
          <p:cNvPr id="9" name="Slide Number Placeholder 8"/>
          <p:cNvSpPr>
            <a:spLocks noGrp="1"/>
          </p:cNvSpPr>
          <p:nvPr>
            <p:ph type="sldNum" sz="quarter" idx="11"/>
          </p:nvPr>
        </p:nvSpPr>
        <p:spPr/>
        <p:txBody>
          <a:bodyPr/>
          <a:lstStyle/>
          <a:p>
            <a:fld id="{0B34F065-1154-456A-91E3-76DE8E75E17B}" type="slidenum">
              <a:rPr lang="ar-SA" smtClean="0"/>
              <a:t>‹#›</a:t>
            </a:fld>
            <a:endParaRPr lang="ar-SA"/>
          </a:p>
        </p:txBody>
      </p:sp>
      <p:sp>
        <p:nvSpPr>
          <p:cNvPr id="10" name="Footer Placeholder 9"/>
          <p:cNvSpPr>
            <a:spLocks noGrp="1"/>
          </p:cNvSpPr>
          <p:nvPr>
            <p:ph type="ftr" sz="quarter" idx="12"/>
          </p:nvPr>
        </p:nvSpPr>
        <p:spPr/>
        <p:txBody>
          <a:bodyPr/>
          <a:lstStyle/>
          <a:p>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34F065-1154-456A-91E3-76DE8E75E17B}" type="slidenum">
              <a:rPr lang="ar-SA" smtClean="0"/>
              <a:t>‹#›</a:t>
            </a:fld>
            <a:endParaRPr lang="ar-S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ar-S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B8ABB09-4A1D-463E-8065-109CC2B7EFAA}" type="datetimeFigureOut">
              <a:rPr lang="ar-SA" smtClean="0"/>
              <a:t>08/08/1441</a:t>
            </a:fld>
            <a:endParaRPr lang="ar-S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ربع نص 4"/>
          <p:cNvSpPr txBox="1"/>
          <p:nvPr/>
        </p:nvSpPr>
        <p:spPr>
          <a:xfrm>
            <a:off x="-684584" y="44624"/>
            <a:ext cx="6624736" cy="6974217"/>
          </a:xfrm>
          <a:prstGeom prst="rect">
            <a:avLst/>
          </a:prstGeom>
          <a:noFill/>
        </p:spPr>
        <p:txBody>
          <a:bodyPr wrap="square" rtlCol="1">
            <a:spAutoFit/>
          </a:bodyPr>
          <a:lstStyle/>
          <a:p>
            <a:pPr algn="ctr">
              <a:spcBef>
                <a:spcPct val="20000"/>
              </a:spcBef>
            </a:pPr>
            <a:r>
              <a:rPr lang="ar-EG" sz="4400" b="1" dirty="0" smtClean="0">
                <a:solidFill>
                  <a:srgbClr val="FF0000"/>
                </a:solidFill>
                <a:latin typeface="Arabic Typesetting" pitchFamily="66" charset="-78"/>
                <a:cs typeface="Arabic Typesetting" pitchFamily="66" charset="-78"/>
              </a:rPr>
              <a:t>تدريبات عملية </a:t>
            </a:r>
          </a:p>
          <a:p>
            <a:pPr algn="ctr">
              <a:spcBef>
                <a:spcPct val="20000"/>
              </a:spcBef>
            </a:pPr>
            <a:r>
              <a:rPr lang="ar-EG" sz="4400" b="1" dirty="0" smtClean="0">
                <a:solidFill>
                  <a:srgbClr val="FF0000"/>
                </a:solidFill>
                <a:latin typeface="Arabic Typesetting" pitchFamily="66" charset="-78"/>
                <a:cs typeface="Arabic Typesetting" pitchFamily="66" charset="-78"/>
              </a:rPr>
              <a:t>مادة الصحافة الاستقصائية </a:t>
            </a:r>
          </a:p>
          <a:p>
            <a:pPr algn="ctr">
              <a:spcBef>
                <a:spcPct val="20000"/>
              </a:spcBef>
            </a:pPr>
            <a:r>
              <a:rPr lang="ar-EG" sz="4400" b="1" dirty="0" smtClean="0">
                <a:solidFill>
                  <a:srgbClr val="FF0000"/>
                </a:solidFill>
                <a:latin typeface="Arabic Typesetting" pitchFamily="66" charset="-78"/>
                <a:cs typeface="Arabic Typesetting" pitchFamily="66" charset="-78"/>
              </a:rPr>
              <a:t>الفرقة الرابعة </a:t>
            </a:r>
          </a:p>
          <a:p>
            <a:pPr algn="ctr">
              <a:spcBef>
                <a:spcPct val="20000"/>
              </a:spcBef>
            </a:pPr>
            <a:r>
              <a:rPr lang="ar-EG" sz="4400" b="1" dirty="0" smtClean="0">
                <a:solidFill>
                  <a:srgbClr val="FF0000"/>
                </a:solidFill>
                <a:latin typeface="Arabic Typesetting" pitchFamily="66" charset="-78"/>
                <a:cs typeface="Arabic Typesetting" pitchFamily="66" charset="-78"/>
              </a:rPr>
              <a:t>قسم صحافة</a:t>
            </a:r>
          </a:p>
          <a:p>
            <a:pPr algn="ctr">
              <a:spcBef>
                <a:spcPct val="20000"/>
              </a:spcBef>
            </a:pPr>
            <a:endParaRPr lang="ar-EG" sz="3600" b="1" dirty="0">
              <a:solidFill>
                <a:srgbClr val="FF0000"/>
              </a:solidFill>
              <a:latin typeface="Adobe Arabic" pitchFamily="18" charset="-78"/>
              <a:cs typeface="Adobe Arabic" pitchFamily="18" charset="-78"/>
            </a:endParaRPr>
          </a:p>
          <a:p>
            <a:pPr algn="ctr">
              <a:spcBef>
                <a:spcPct val="20000"/>
              </a:spcBef>
            </a:pPr>
            <a:endParaRPr lang="ar-EG" sz="3600" b="1" dirty="0" smtClean="0">
              <a:solidFill>
                <a:srgbClr val="FF0000"/>
              </a:solidFill>
              <a:latin typeface="Adobe Arabic" pitchFamily="18" charset="-78"/>
              <a:cs typeface="Adobe Arabic" pitchFamily="18" charset="-78"/>
            </a:endParaRPr>
          </a:p>
          <a:p>
            <a:pPr algn="ctr">
              <a:spcBef>
                <a:spcPct val="20000"/>
              </a:spcBef>
            </a:pPr>
            <a:r>
              <a:rPr lang="ar-EG" sz="4400" b="1" dirty="0">
                <a:solidFill>
                  <a:srgbClr val="FF0000"/>
                </a:solidFill>
                <a:latin typeface="Arabic Typesetting" pitchFamily="66" charset="-78"/>
                <a:cs typeface="Arabic Typesetting" pitchFamily="66" charset="-78"/>
              </a:rPr>
              <a:t>اعداد </a:t>
            </a:r>
          </a:p>
          <a:p>
            <a:pPr algn="ctr">
              <a:spcBef>
                <a:spcPct val="20000"/>
              </a:spcBef>
            </a:pPr>
            <a:r>
              <a:rPr lang="ar-EG" sz="4400" b="1" dirty="0">
                <a:solidFill>
                  <a:srgbClr val="FF0000"/>
                </a:solidFill>
                <a:latin typeface="Arabic Typesetting" pitchFamily="66" charset="-78"/>
                <a:cs typeface="Arabic Typesetting" pitchFamily="66" charset="-78"/>
              </a:rPr>
              <a:t>م . سمر خالد عبد الحميد </a:t>
            </a:r>
          </a:p>
          <a:p>
            <a:pPr algn="ctr">
              <a:spcBef>
                <a:spcPct val="20000"/>
              </a:spcBef>
            </a:pPr>
            <a:r>
              <a:rPr lang="ar-EG" sz="4400" b="1" dirty="0">
                <a:solidFill>
                  <a:srgbClr val="FF0000"/>
                </a:solidFill>
                <a:latin typeface="Arabic Typesetting" pitchFamily="66" charset="-78"/>
                <a:cs typeface="Arabic Typesetting" pitchFamily="66" charset="-78"/>
              </a:rPr>
              <a:t>معيدة بقسم الصحافة</a:t>
            </a:r>
          </a:p>
        </p:txBody>
      </p:sp>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5364480"/>
      </p:ext>
    </p:extLst>
  </p:cSld>
  <p:clrMapOvr>
    <a:masterClrMapping/>
  </p:clrMapOvr>
  <mc:AlternateContent xmlns:mc="http://schemas.openxmlformats.org/markup-compatibility/2006">
    <mc:Choice xmlns:p14="http://schemas.microsoft.com/office/powerpoint/2010/main" Requires="p14">
      <p:transition spd="slow" p14:dur="1500" advTm="12306">
        <p14:window dir="vert"/>
      </p:transition>
    </mc:Choice>
    <mc:Fallback>
      <p:transition spd="slow" advTm="12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364721" y="356589"/>
            <a:ext cx="4538588" cy="5032147"/>
          </a:xfrm>
          <a:prstGeom prst="rect">
            <a:avLst/>
          </a:prstGeom>
          <a:noFill/>
        </p:spPr>
        <p:txBody>
          <a:bodyPr wrap="square" rtlCol="1">
            <a:spAutoFit/>
          </a:bodyPr>
          <a:lstStyle/>
          <a:p>
            <a:pPr>
              <a:lnSpc>
                <a:spcPct val="150000"/>
              </a:lnSpc>
            </a:pPr>
            <a:r>
              <a:rPr lang="ar-EG" sz="2400" b="1" dirty="0" smtClean="0">
                <a:latin typeface="Adobe Arabic" pitchFamily="18" charset="-78"/>
                <a:cs typeface="Adobe Arabic" pitchFamily="18" charset="-78"/>
              </a:rPr>
              <a:t>جاء </a:t>
            </a:r>
            <a:r>
              <a:rPr lang="ar-EG" sz="2400" b="1" dirty="0">
                <a:latin typeface="Adobe Arabic" pitchFamily="18" charset="-78"/>
                <a:cs typeface="Adobe Arabic" pitchFamily="18" charset="-78"/>
              </a:rPr>
              <a:t>بالتحقيق أصدر المستشار جودت الملط رئيس الجهاز </a:t>
            </a:r>
            <a:r>
              <a:rPr lang="ar-EG" sz="2400" b="1" dirty="0" err="1">
                <a:latin typeface="Adobe Arabic" pitchFamily="18" charset="-78"/>
                <a:cs typeface="Adobe Arabic" pitchFamily="18" charset="-78"/>
              </a:rPr>
              <a:t>المركزى</a:t>
            </a:r>
            <a:r>
              <a:rPr lang="ar-EG" sz="2400" b="1" dirty="0">
                <a:latin typeface="Adobe Arabic" pitchFamily="18" charset="-78"/>
                <a:cs typeface="Adobe Arabic" pitchFamily="18" charset="-78"/>
              </a:rPr>
              <a:t> للمحاسبات بتشكيل لجنة لإعداد تقرير شامل عن أوضاع الصرف </a:t>
            </a:r>
            <a:r>
              <a:rPr lang="ar-EG" sz="2400" b="1" dirty="0" err="1">
                <a:latin typeface="Adobe Arabic" pitchFamily="18" charset="-78"/>
                <a:cs typeface="Adobe Arabic" pitchFamily="18" charset="-78"/>
              </a:rPr>
              <a:t>الصحى</a:t>
            </a:r>
            <a:r>
              <a:rPr lang="ar-EG" sz="2400" b="1" dirty="0">
                <a:latin typeface="Adobe Arabic" pitchFamily="18" charset="-78"/>
                <a:cs typeface="Adobe Arabic" pitchFamily="18" charset="-78"/>
              </a:rPr>
              <a:t> وتلوث مياه النيل ومياه الشرب في المدينة، وجمع بيانات ميدانية، وسحب عينات، وتوثيق ما يلزم من شهادات حول تأثير التلوث على الأوضاع الصحية، ولقد استحق التحقيق الفوز بجائزة الصحافة العربية فئة الصحافة التخصصية، كما نال جائزة أريج الدولية للصحافة الاستقصائية عام 2009</a:t>
            </a:r>
            <a:r>
              <a:rPr lang="ar-EG" sz="2400" b="1" dirty="0">
                <a:latin typeface="Adobe Arabic" pitchFamily="18" charset="-78"/>
                <a:cs typeface="Adobe Arabic" pitchFamily="18" charset="-78"/>
              </a:rPr>
              <a:t>.</a:t>
            </a:r>
            <a:endParaRPr lang="ar-EG" sz="2400" b="1" dirty="0">
              <a:latin typeface="Adobe Arabic" pitchFamily="18" charset="-78"/>
              <a:cs typeface="Adobe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7157328"/>
      </p:ext>
    </p:extLst>
  </p:cSld>
  <p:clrMapOvr>
    <a:masterClrMapping/>
  </p:clrMapOvr>
  <mc:AlternateContent xmlns:mc="http://schemas.openxmlformats.org/markup-compatibility/2006">
    <mc:Choice xmlns:p14="http://schemas.microsoft.com/office/powerpoint/2010/main" Requires="p14">
      <p:transition spd="slow" p14:dur="1500" advTm="35851">
        <p14:window dir="vert"/>
      </p:transition>
    </mc:Choice>
    <mc:Fallback>
      <p:transition spd="slow" advTm="35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353542"/>
            <a:ext cx="6912768" cy="3914918"/>
          </a:xfrm>
          <a:prstGeom prst="rect">
            <a:avLst/>
          </a:prstGeom>
          <a:noFill/>
        </p:spPr>
        <p:txBody>
          <a:bodyPr wrap="square" rtlCol="1">
            <a:spAutoFit/>
          </a:bodyPr>
          <a:lstStyle/>
          <a:p>
            <a:pPr algn="ctr">
              <a:spcBef>
                <a:spcPct val="20000"/>
              </a:spcBef>
            </a:pPr>
            <a:r>
              <a:rPr lang="ar-EG" sz="5400" b="1" dirty="0" smtClean="0">
                <a:latin typeface="Adobe Arabic" pitchFamily="18" charset="-78"/>
                <a:cs typeface="Adobe Arabic" pitchFamily="18" charset="-78"/>
              </a:rPr>
              <a:t>شكرا للمتابعة</a:t>
            </a:r>
          </a:p>
          <a:p>
            <a:pPr algn="ctr">
              <a:spcBef>
                <a:spcPct val="20000"/>
              </a:spcBef>
            </a:pPr>
            <a:r>
              <a:rPr lang="ar-EG" sz="5400" b="1" dirty="0" smtClean="0">
                <a:latin typeface="Adobe Arabic" pitchFamily="18" charset="-78"/>
                <a:cs typeface="Adobe Arabic" pitchFamily="18" charset="-78"/>
              </a:rPr>
              <a:t>دمتم في أمان الله</a:t>
            </a:r>
          </a:p>
          <a:p>
            <a:pPr algn="ctr">
              <a:spcBef>
                <a:spcPct val="20000"/>
              </a:spcBef>
            </a:pPr>
            <a:r>
              <a:rPr lang="ar-EG" sz="5400" b="1" dirty="0" smtClean="0">
                <a:latin typeface="Adobe Arabic" pitchFamily="18" charset="-78"/>
                <a:cs typeface="Adobe Arabic" pitchFamily="18" charset="-78"/>
              </a:rPr>
              <a:t>مع خالص تحياتي...</a:t>
            </a:r>
          </a:p>
          <a:p>
            <a:pPr algn="ctr">
              <a:spcBef>
                <a:spcPct val="20000"/>
              </a:spcBef>
            </a:pPr>
            <a:endParaRPr lang="ar-EG" sz="5400" b="1" dirty="0">
              <a:latin typeface="Adobe Arabic" pitchFamily="18" charset="-78"/>
              <a:cs typeface="Adobe Arabic" pitchFamily="18"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9756875"/>
      </p:ext>
    </p:extLst>
  </p:cSld>
  <p:clrMapOvr>
    <a:masterClrMapping/>
  </p:clrMapOvr>
  <mc:AlternateContent xmlns:mc="http://schemas.openxmlformats.org/markup-compatibility/2006">
    <mc:Choice xmlns:p14="http://schemas.microsoft.com/office/powerpoint/2010/main" Requires="p14">
      <p:transition spd="slow" p14:dur="1500" advTm="32927">
        <p14:window dir="vert"/>
      </p:transition>
    </mc:Choice>
    <mc:Fallback>
      <p:transition spd="slow" advTm="32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957391"/>
          </a:xfrm>
          <a:prstGeom prst="rect">
            <a:avLst/>
          </a:prstGeom>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1712154"/>
      </p:ext>
    </p:extLst>
  </p:cSld>
  <p:clrMapOvr>
    <a:masterClrMapping/>
  </p:clrMapOvr>
  <mc:AlternateContent xmlns:mc="http://schemas.openxmlformats.org/markup-compatibility/2006">
    <mc:Choice xmlns:p14="http://schemas.microsoft.com/office/powerpoint/2010/main" Requires="p14">
      <p:transition spd="slow" p14:dur="1500" advTm="32920">
        <p14:window dir="vert"/>
      </p:transition>
    </mc:Choice>
    <mc:Fallback>
      <p:transition spd="slow" advTm="32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051720" y="4124106"/>
            <a:ext cx="5049434" cy="1631216"/>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r>
              <a:rPr lang="ar-EG" sz="3600" dirty="0" smtClean="0">
                <a:solidFill>
                  <a:schemeClr val="bg1"/>
                </a:solidFill>
                <a:latin typeface="Arabic Typesetting" pitchFamily="66" charset="-78"/>
                <a:cs typeface="Akhbar MT" pitchFamily="2" charset="-78"/>
              </a:rPr>
              <a:t>محمد القزاز</a:t>
            </a:r>
          </a:p>
          <a:p>
            <a:endParaRPr lang="ar-EG" sz="3200" dirty="0">
              <a:latin typeface="Arabic Typesetting" pitchFamily="66" charset="-78"/>
              <a:cs typeface="Arabic Typesetting" pitchFamily="66"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3635896" y="1052736"/>
            <a:ext cx="4987404" cy="3877985"/>
          </a:xfrm>
          <a:prstGeom prst="rect">
            <a:avLst/>
          </a:prstGeom>
          <a:noFill/>
        </p:spPr>
        <p:txBody>
          <a:bodyPr wrap="square" rtlCol="1">
            <a:spAutoFit/>
          </a:bodyPr>
          <a:lstStyle/>
          <a:p>
            <a:pPr algn="ctr">
              <a:lnSpc>
                <a:spcPct val="150000"/>
              </a:lnSpc>
            </a:pPr>
            <a:r>
              <a:rPr lang="ar-EG" sz="2800" b="1" dirty="0" smtClean="0">
                <a:solidFill>
                  <a:srgbClr val="C00000"/>
                </a:solidFill>
                <a:cs typeface="PT Bold Heading" pitchFamily="2" charset="-78"/>
              </a:rPr>
              <a:t>أشهر </a:t>
            </a:r>
            <a:r>
              <a:rPr lang="ar-EG" sz="2800" b="1" dirty="0">
                <a:solidFill>
                  <a:srgbClr val="C00000"/>
                </a:solidFill>
                <a:cs typeface="PT Bold Heading" pitchFamily="2" charset="-78"/>
              </a:rPr>
              <a:t>مصنع لحوم </a:t>
            </a:r>
            <a:r>
              <a:rPr lang="ar-EG" sz="2800" b="1" dirty="0" smtClean="0">
                <a:solidFill>
                  <a:srgbClr val="C00000"/>
                </a:solidFill>
                <a:cs typeface="PT Bold Heading" pitchFamily="2" charset="-78"/>
              </a:rPr>
              <a:t>في </a:t>
            </a:r>
            <a:r>
              <a:rPr lang="ar-EG" sz="2800" b="1" dirty="0">
                <a:solidFill>
                  <a:srgbClr val="C00000"/>
                </a:solidFill>
                <a:cs typeface="PT Bold Heading" pitchFamily="2" charset="-78"/>
              </a:rPr>
              <a:t>مصر ينتج "لانشون" يحتوى على مواد </a:t>
            </a:r>
            <a:r>
              <a:rPr lang="ar-EG" sz="2800" b="1" dirty="0" smtClean="0">
                <a:solidFill>
                  <a:srgbClr val="C00000"/>
                </a:solidFill>
                <a:cs typeface="PT Bold Heading" pitchFamily="2" charset="-78"/>
              </a:rPr>
              <a:t>مسرطِنة</a:t>
            </a:r>
          </a:p>
          <a:p>
            <a:endParaRPr lang="ar-EG" sz="2400" dirty="0"/>
          </a:p>
          <a:p>
            <a:endParaRPr lang="ar-EG" sz="2400" dirty="0" smtClean="0"/>
          </a:p>
          <a:p>
            <a:pPr algn="ctr"/>
            <a:r>
              <a:rPr lang="ar-EG" sz="3200" dirty="0" smtClean="0">
                <a:solidFill>
                  <a:srgbClr val="C00000"/>
                </a:solidFill>
              </a:rPr>
              <a:t>إعداد </a:t>
            </a:r>
          </a:p>
          <a:p>
            <a:endParaRPr lang="ar-EG" sz="2400" dirty="0"/>
          </a:p>
          <a:p>
            <a:pPr algn="ctr"/>
            <a:r>
              <a:rPr lang="ar-EG" sz="4000" dirty="0">
                <a:latin typeface="Arabic Typesetting" pitchFamily="66" charset="-78"/>
                <a:cs typeface="Akhbar MT" pitchFamily="2" charset="-78"/>
              </a:rPr>
              <a:t>مها </a:t>
            </a:r>
            <a:r>
              <a:rPr lang="ar-EG" sz="4000" dirty="0" err="1">
                <a:latin typeface="Arabic Typesetting" pitchFamily="66" charset="-78"/>
                <a:cs typeface="Akhbar MT" pitchFamily="2" charset="-78"/>
              </a:rPr>
              <a:t>البهنساوي</a:t>
            </a:r>
            <a:r>
              <a:rPr lang="ar-EG" sz="4000" dirty="0">
                <a:latin typeface="Arabic Typesetting" pitchFamily="66" charset="-78"/>
                <a:cs typeface="Akhbar MT" pitchFamily="2" charset="-78"/>
              </a:rPr>
              <a:t> ومروى </a:t>
            </a:r>
            <a:r>
              <a:rPr lang="ar-EG" sz="4000" dirty="0">
                <a:latin typeface="Arabic Typesetting" pitchFamily="66" charset="-78"/>
                <a:cs typeface="Akhbar MT" pitchFamily="2" charset="-78"/>
              </a:rPr>
              <a:t>ياسين</a:t>
            </a:r>
            <a:endParaRPr lang="ar-EG" sz="4000" dirty="0">
              <a:latin typeface="Arabic Typesetting" pitchFamily="66" charset="-78"/>
              <a:cs typeface="Akhbar MT" pitchFamily="2" charset="-78"/>
            </a:endParaRPr>
          </a:p>
          <a:p>
            <a:endParaRPr lang="ar-EG"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3097329"/>
      </p:ext>
    </p:extLst>
  </p:cSld>
  <p:clrMapOvr>
    <a:masterClrMapping/>
  </p:clrMapOvr>
  <mc:AlternateContent xmlns:mc="http://schemas.openxmlformats.org/markup-compatibility/2006">
    <mc:Choice xmlns:p14="http://schemas.microsoft.com/office/powerpoint/2010/main" Requires="p14">
      <p:transition spd="slow" p14:dur="1500" advTm="81700">
        <p14:window dir="vert"/>
      </p:transition>
    </mc:Choice>
    <mc:Fallback>
      <p:transition spd="slow" advTm="81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1300" y="1052736"/>
            <a:ext cx="4876800" cy="4154984"/>
          </a:xfrm>
          <a:prstGeom prst="rect">
            <a:avLst/>
          </a:prstGeom>
        </p:spPr>
        <p:txBody>
          <a:bodyPr wrap="square">
            <a:spAutoFit/>
          </a:bodyPr>
          <a:lstStyle/>
          <a:p>
            <a:r>
              <a:rPr lang="ar-EG" sz="2400" b="1" dirty="0" smtClean="0">
                <a:latin typeface="Adobe Arabic" pitchFamily="18" charset="-78"/>
                <a:cs typeface="Adobe Arabic" pitchFamily="18" charset="-78"/>
              </a:rPr>
              <a:t>كشفت </a:t>
            </a:r>
            <a:r>
              <a:rPr lang="ar-EG" sz="2400" b="1" dirty="0">
                <a:latin typeface="Adobe Arabic" pitchFamily="18" charset="-78"/>
                <a:cs typeface="Adobe Arabic" pitchFamily="18" charset="-78"/>
              </a:rPr>
              <a:t>تحاليل </a:t>
            </a:r>
            <a:r>
              <a:rPr lang="ar-EG" sz="2400" b="1" dirty="0" err="1">
                <a:latin typeface="Adobe Arabic" pitchFamily="18" charset="-78"/>
                <a:cs typeface="Adobe Arabic" pitchFamily="18" charset="-78"/>
              </a:rPr>
              <a:t>الميكروبيولوجى</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التى</a:t>
            </a:r>
            <a:r>
              <a:rPr lang="ar-EG" sz="2400" b="1" dirty="0">
                <a:latin typeface="Adobe Arabic" pitchFamily="18" charset="-78"/>
                <a:cs typeface="Adobe Arabic" pitchFamily="18" charset="-78"/>
              </a:rPr>
              <a:t> أجرتها مها ومروى على عينة من اللانشون عن احتواء ثلاث عينات من اللانشون على سم فطرى مسرطن، وهو «</a:t>
            </a:r>
            <a:r>
              <a:rPr lang="ar-EG" sz="2400" b="1" dirty="0" err="1">
                <a:latin typeface="Adobe Arabic" pitchFamily="18" charset="-78"/>
                <a:cs typeface="Adobe Arabic" pitchFamily="18" charset="-78"/>
              </a:rPr>
              <a:t>الأفلاتوكسين</a:t>
            </a:r>
            <a:r>
              <a:rPr lang="ar-EG" sz="2400" b="1" dirty="0">
                <a:latin typeface="Adobe Arabic" pitchFamily="18" charset="-78"/>
                <a:cs typeface="Adobe Arabic" pitchFamily="18" charset="-78"/>
              </a:rPr>
              <a:t>»، الناتج من فطر «</a:t>
            </a:r>
            <a:r>
              <a:rPr lang="ar-EG" sz="2400" b="1" dirty="0" err="1">
                <a:latin typeface="Adobe Arabic" pitchFamily="18" charset="-78"/>
                <a:cs typeface="Adobe Arabic" pitchFamily="18" charset="-78"/>
              </a:rPr>
              <a:t>الإسبيراجيليس</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و«الإسبيراجيليس</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فلافس</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و«الإسبيراجيليس</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فيوميجاتس</a:t>
            </a:r>
            <a:r>
              <a:rPr lang="ar-EG" sz="2400" b="1" dirty="0">
                <a:latin typeface="Adobe Arabic" pitchFamily="18" charset="-78"/>
                <a:cs typeface="Adobe Arabic" pitchFamily="18" charset="-78"/>
              </a:rPr>
              <a:t>»، وتجاوزت المستعمرات الفطرية بالعينات الحد الأدنى المسموح به طبقا للمواصفة القياسية المصرية، لتصل نسبتها </a:t>
            </a:r>
            <a:r>
              <a:rPr lang="ar-EG" sz="2400" b="1" dirty="0" err="1">
                <a:latin typeface="Adobe Arabic" pitchFamily="18" charset="-78"/>
                <a:cs typeface="Adobe Arabic" pitchFamily="18" charset="-78"/>
              </a:rPr>
              <a:t>فى</a:t>
            </a:r>
            <a:r>
              <a:rPr lang="ar-EG" sz="2400" b="1" dirty="0">
                <a:latin typeface="Adobe Arabic" pitchFamily="18" charset="-78"/>
                <a:cs typeface="Adobe Arabic" pitchFamily="18" charset="-78"/>
              </a:rPr>
              <a:t> كل جرام 120 مستعمرة بدلا من 5 مستعمرات كحد أقصى، وذكرت التحاليل أسماء البكتيريا الموجودة باللانشون، كان «</a:t>
            </a:r>
            <a:r>
              <a:rPr lang="ar-EG" sz="2400" b="1" dirty="0" err="1">
                <a:latin typeface="Adobe Arabic" pitchFamily="18" charset="-78"/>
                <a:cs typeface="Adobe Arabic" pitchFamily="18" charset="-78"/>
              </a:rPr>
              <a:t>الكوليفورم</a:t>
            </a:r>
            <a:r>
              <a:rPr lang="ar-EG" sz="2400" b="1" dirty="0">
                <a:latin typeface="Adobe Arabic" pitchFamily="18" charset="-78"/>
                <a:cs typeface="Adobe Arabic" pitchFamily="18" charset="-78"/>
              </a:rPr>
              <a:t>» أكثرها خطورة، لأنه ناتج عن وجود فضلات </a:t>
            </a:r>
            <a:r>
              <a:rPr lang="ar-EG" sz="2400" b="1" dirty="0" err="1">
                <a:latin typeface="Adobe Arabic" pitchFamily="18" charset="-78"/>
                <a:cs typeface="Adobe Arabic" pitchFamily="18" charset="-78"/>
              </a:rPr>
              <a:t>برازية</a:t>
            </a:r>
            <a:r>
              <a:rPr lang="ar-EG" sz="2400" b="1" dirty="0">
                <a:latin typeface="Adobe Arabic" pitchFamily="18" charset="-78"/>
                <a:cs typeface="Adobe Arabic" pitchFamily="18" charset="-78"/>
              </a:rPr>
              <a:t>، وهو ما نص عليه </a:t>
            </a:r>
            <a:r>
              <a:rPr lang="ar-EG" sz="2400" b="1" dirty="0" smtClean="0">
                <a:latin typeface="Adobe Arabic" pitchFamily="18" charset="-78"/>
                <a:cs typeface="Adobe Arabic" pitchFamily="18" charset="-78"/>
              </a:rPr>
              <a:t>التقرير</a:t>
            </a:r>
            <a:r>
              <a:rPr lang="ar-EG" sz="2400" b="1" dirty="0">
                <a:latin typeface="Adobe Arabic" pitchFamily="18" charset="-78"/>
                <a:cs typeface="Adobe Arabic" pitchFamily="18" charset="-78"/>
              </a:rPr>
              <a:t>.</a:t>
            </a:r>
            <a:endParaRPr lang="ar-EG" sz="2400" b="1" dirty="0">
              <a:latin typeface="Adobe Arabic" pitchFamily="18" charset="-78"/>
              <a:cs typeface="Adobe Arabic" pitchFamily="18" charset="-78"/>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0074491"/>
      </p:ext>
    </p:extLst>
  </p:cSld>
  <p:clrMapOvr>
    <a:masterClrMapping/>
  </p:clrMapOvr>
  <mc:AlternateContent xmlns:mc="http://schemas.openxmlformats.org/markup-compatibility/2006">
    <mc:Choice xmlns:p14="http://schemas.microsoft.com/office/powerpoint/2010/main" Requires="p14">
      <p:transition spd="slow" p14:dur="1500" advTm="50451">
        <p14:window dir="vert"/>
      </p:transition>
    </mc:Choice>
    <mc:Fallback>
      <p:transition spd="slow" advTm="50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7791" y="1052736"/>
            <a:ext cx="4876800" cy="3046988"/>
          </a:xfrm>
          <a:prstGeom prst="rect">
            <a:avLst/>
          </a:prstGeom>
        </p:spPr>
        <p:txBody>
          <a:bodyPr wrap="square">
            <a:spAutoFit/>
          </a:bodyPr>
          <a:lstStyle/>
          <a:p>
            <a:r>
              <a:rPr lang="ar-EG" sz="2400" b="1" dirty="0" smtClean="0">
                <a:latin typeface="Adobe Arabic" pitchFamily="18" charset="-78"/>
                <a:cs typeface="Adobe Arabic" pitchFamily="18" charset="-78"/>
              </a:rPr>
              <a:t>كما </a:t>
            </a:r>
            <a:r>
              <a:rPr lang="ar-EG" sz="2400" b="1" dirty="0">
                <a:latin typeface="Adobe Arabic" pitchFamily="18" charset="-78"/>
                <a:cs typeface="Adobe Arabic" pitchFamily="18" charset="-78"/>
              </a:rPr>
              <a:t>كشفت النتائج عن وجود بكتيريا «</a:t>
            </a:r>
            <a:r>
              <a:rPr lang="ar-EG" sz="2400" b="1" dirty="0" err="1">
                <a:latin typeface="Adobe Arabic" pitchFamily="18" charset="-78"/>
                <a:cs typeface="Adobe Arabic" pitchFamily="18" charset="-78"/>
              </a:rPr>
              <a:t>إى.كولاى</a:t>
            </a:r>
            <a:r>
              <a:rPr lang="ar-EG" sz="2400" b="1" dirty="0">
                <a:latin typeface="Adobe Arabic" pitchFamily="18" charset="-78"/>
                <a:cs typeface="Adobe Arabic" pitchFamily="18" charset="-78"/>
              </a:rPr>
              <a:t>» الممرضة، </a:t>
            </a:r>
            <a:r>
              <a:rPr lang="ar-EG" sz="2400" b="1" dirty="0" err="1">
                <a:latin typeface="Adobe Arabic" pitchFamily="18" charset="-78"/>
                <a:cs typeface="Adobe Arabic" pitchFamily="18" charset="-78"/>
              </a:rPr>
              <a:t>والتى</a:t>
            </a:r>
            <a:r>
              <a:rPr lang="ar-EG" sz="2400" b="1" dirty="0">
                <a:latin typeface="Adobe Arabic" pitchFamily="18" charset="-78"/>
                <a:cs typeface="Adobe Arabic" pitchFamily="18" charset="-78"/>
              </a:rPr>
              <a:t> تسبب التسمم </a:t>
            </a:r>
            <a:r>
              <a:rPr lang="ar-EG" sz="2400" b="1" dirty="0" err="1">
                <a:latin typeface="Adobe Arabic" pitchFamily="18" charset="-78"/>
                <a:cs typeface="Adobe Arabic" pitchFamily="18" charset="-78"/>
              </a:rPr>
              <a:t>الغذائى</a:t>
            </a:r>
            <a:r>
              <a:rPr lang="ar-EG" sz="2400" b="1" dirty="0">
                <a:latin typeface="Adobe Arabic" pitchFamily="18" charset="-78"/>
                <a:cs typeface="Adobe Arabic" pitchFamily="18" charset="-78"/>
              </a:rPr>
              <a:t>، بالإضافة إلى توفر البكتيريا العنقودية </a:t>
            </a:r>
            <a:r>
              <a:rPr lang="ar-EG" sz="2400" b="1" dirty="0" err="1">
                <a:latin typeface="Adobe Arabic" pitchFamily="18" charset="-78"/>
                <a:cs typeface="Adobe Arabic" pitchFamily="18" charset="-78"/>
              </a:rPr>
              <a:t>التى</a:t>
            </a:r>
            <a:r>
              <a:rPr lang="ar-EG" sz="2400" b="1" dirty="0">
                <a:latin typeface="Adobe Arabic" pitchFamily="18" charset="-78"/>
                <a:cs typeface="Adobe Arabic" pitchFamily="18" charset="-78"/>
              </a:rPr>
              <a:t> تدل على احتواء المنتج على أحشاء لحوم بدرجة تجعله غير مطابق للمواصفات، وقد تم إحالة مخالفات مصنع صلاح وعبدالفتاح للحوم المحفوظة للنيابة العامة، لكن المصنع مازال يُنتج، ويوزع منتجاته </a:t>
            </a:r>
            <a:r>
              <a:rPr lang="ar-EG" sz="2400" b="1" dirty="0" err="1">
                <a:latin typeface="Adobe Arabic" pitchFamily="18" charset="-78"/>
                <a:cs typeface="Adobe Arabic" pitchFamily="18" charset="-78"/>
              </a:rPr>
              <a:t>فى</a:t>
            </a:r>
            <a:r>
              <a:rPr lang="ar-EG" sz="2400" b="1" dirty="0">
                <a:latin typeface="Adobe Arabic" pitchFamily="18" charset="-78"/>
                <a:cs typeface="Adobe Arabic" pitchFamily="18" charset="-78"/>
              </a:rPr>
              <a:t> السوق المصرية، بل وأنتج أنواع أخرى تحت اسم (دايم)، وكثف حملاته الإعلانية </a:t>
            </a:r>
            <a:r>
              <a:rPr lang="ar-EG" sz="2400" b="1" dirty="0" err="1">
                <a:latin typeface="Adobe Arabic" pitchFamily="18" charset="-78"/>
                <a:cs typeface="Adobe Arabic" pitchFamily="18" charset="-78"/>
              </a:rPr>
              <a:t>فى</a:t>
            </a:r>
            <a:r>
              <a:rPr lang="ar-EG" sz="2400" b="1" dirty="0">
                <a:latin typeface="Adobe Arabic" pitchFamily="18" charset="-78"/>
                <a:cs typeface="Adobe Arabic" pitchFamily="18" charset="-78"/>
              </a:rPr>
              <a:t> التلفزيون. </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1277893"/>
      </p:ext>
    </p:extLst>
  </p:cSld>
  <p:clrMapOvr>
    <a:masterClrMapping/>
  </p:clrMapOvr>
  <mc:AlternateContent xmlns:mc="http://schemas.openxmlformats.org/markup-compatibility/2006">
    <mc:Choice xmlns:p14="http://schemas.microsoft.com/office/powerpoint/2010/main" Requires="p14">
      <p:transition spd="slow" p14:dur="1500" advTm="16657">
        <p14:window dir="vert"/>
      </p:transition>
    </mc:Choice>
    <mc:Fallback>
      <p:transition spd="slow" advTm="16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7791" y="1052736"/>
            <a:ext cx="4876800" cy="5663089"/>
          </a:xfrm>
          <a:prstGeom prst="rect">
            <a:avLst/>
          </a:prstGeom>
        </p:spPr>
        <p:txBody>
          <a:bodyPr wrap="square">
            <a:spAutoFit/>
          </a:bodyPr>
          <a:lstStyle/>
          <a:p>
            <a:pPr algn="ctr">
              <a:lnSpc>
                <a:spcPct val="150000"/>
              </a:lnSpc>
            </a:pPr>
            <a:r>
              <a:rPr lang="ar-EG" sz="2800" b="1" dirty="0">
                <a:solidFill>
                  <a:srgbClr val="C00000"/>
                </a:solidFill>
                <a:cs typeface="PT Bold Heading" pitchFamily="2" charset="-78"/>
              </a:rPr>
              <a:t>القصــة </a:t>
            </a:r>
            <a:r>
              <a:rPr lang="ar-EG" sz="2800" b="1" dirty="0">
                <a:solidFill>
                  <a:srgbClr val="C00000"/>
                </a:solidFill>
                <a:cs typeface="PT Bold Heading" pitchFamily="2" charset="-78"/>
              </a:rPr>
              <a:t>الكـاملــة لتهريب عنـاصـر «حمــاس» </a:t>
            </a:r>
            <a:r>
              <a:rPr lang="ar-EG" sz="2800" b="1" dirty="0" err="1">
                <a:solidFill>
                  <a:srgbClr val="C00000"/>
                </a:solidFill>
                <a:cs typeface="PT Bold Heading" pitchFamily="2" charset="-78"/>
              </a:rPr>
              <a:t>و«حــزب</a:t>
            </a:r>
            <a:r>
              <a:rPr lang="ar-EG" sz="2800" b="1" dirty="0">
                <a:solidFill>
                  <a:srgbClr val="C00000"/>
                </a:solidFill>
                <a:cs typeface="PT Bold Heading" pitchFamily="2" charset="-78"/>
              </a:rPr>
              <a:t> الله» من سجن </a:t>
            </a:r>
            <a:r>
              <a:rPr lang="ar-EG" sz="2800" b="1" dirty="0">
                <a:solidFill>
                  <a:srgbClr val="C00000"/>
                </a:solidFill>
                <a:cs typeface="PT Bold Heading" pitchFamily="2" charset="-78"/>
              </a:rPr>
              <a:t>المرج</a:t>
            </a:r>
          </a:p>
          <a:p>
            <a:endParaRPr lang="ar-EG" sz="2400" b="1" dirty="0">
              <a:latin typeface="Adobe Arabic" pitchFamily="18" charset="-78"/>
              <a:cs typeface="Adobe Arabic" pitchFamily="18" charset="-78"/>
            </a:endParaRPr>
          </a:p>
          <a:p>
            <a:endParaRPr lang="ar-EG" sz="2400" b="1" dirty="0" smtClean="0">
              <a:latin typeface="Adobe Arabic" pitchFamily="18" charset="-78"/>
              <a:cs typeface="Adobe Arabic" pitchFamily="18" charset="-78"/>
            </a:endParaRPr>
          </a:p>
          <a:p>
            <a:pPr algn="ctr"/>
            <a:r>
              <a:rPr lang="ar-EG" sz="3200" b="1" dirty="0" smtClean="0">
                <a:latin typeface="Adobe Arabic" pitchFamily="18" charset="-78"/>
                <a:cs typeface="Adobe Arabic" pitchFamily="18" charset="-78"/>
              </a:rPr>
              <a:t>اعداد</a:t>
            </a:r>
          </a:p>
          <a:p>
            <a:pPr algn="ctr"/>
            <a:endParaRPr lang="ar-EG" sz="2400" b="1" dirty="0" smtClean="0">
              <a:latin typeface="Adobe Arabic" pitchFamily="18" charset="-78"/>
              <a:cs typeface="Adobe Arabic" pitchFamily="18" charset="-78"/>
            </a:endParaRPr>
          </a:p>
          <a:p>
            <a:r>
              <a:rPr lang="ar-EG" sz="3600" b="1" dirty="0" smtClean="0">
                <a:latin typeface="Adobe Arabic" pitchFamily="18" charset="-78"/>
                <a:cs typeface="Adobe Arabic" pitchFamily="18" charset="-78"/>
              </a:rPr>
              <a:t>        أحمد </a:t>
            </a:r>
            <a:r>
              <a:rPr lang="ar-EG" sz="3600" b="1" dirty="0">
                <a:latin typeface="Adobe Arabic" pitchFamily="18" charset="-78"/>
                <a:cs typeface="Adobe Arabic" pitchFamily="18" charset="-78"/>
              </a:rPr>
              <a:t>محمد </a:t>
            </a:r>
            <a:r>
              <a:rPr lang="ar-EG" sz="3600" b="1" dirty="0" smtClean="0">
                <a:latin typeface="Adobe Arabic" pitchFamily="18" charset="-78"/>
                <a:cs typeface="Adobe Arabic" pitchFamily="18" charset="-78"/>
              </a:rPr>
              <a:t>رجب</a:t>
            </a:r>
            <a:r>
              <a:rPr lang="ar-EG" sz="3600" b="1" dirty="0">
                <a:latin typeface="Adobe Arabic" pitchFamily="18" charset="-78"/>
                <a:cs typeface="Adobe Arabic" pitchFamily="18" charset="-78"/>
              </a:rPr>
              <a:t> </a:t>
            </a:r>
            <a:r>
              <a:rPr lang="ar-EG" sz="3600" b="1" dirty="0" smtClean="0">
                <a:latin typeface="Adobe Arabic" pitchFamily="18" charset="-78"/>
                <a:cs typeface="Adobe Arabic" pitchFamily="18" charset="-78"/>
              </a:rPr>
              <a:t>وهشام علام</a:t>
            </a:r>
          </a:p>
          <a:p>
            <a:endParaRPr lang="ar-EG" sz="2400" b="1" dirty="0">
              <a:latin typeface="Adobe Arabic" pitchFamily="18" charset="-78"/>
              <a:cs typeface="Adobe Arabic" pitchFamily="18" charset="-78"/>
            </a:endParaRPr>
          </a:p>
          <a:p>
            <a:endParaRPr lang="ar-EG" sz="2400" b="1" dirty="0" smtClean="0">
              <a:latin typeface="Adobe Arabic" pitchFamily="18" charset="-78"/>
              <a:cs typeface="Adobe Arabic" pitchFamily="18" charset="-78"/>
            </a:endParaRPr>
          </a:p>
          <a:p>
            <a:endParaRPr lang="ar-EG" sz="2400" b="1" dirty="0">
              <a:latin typeface="Adobe Arabic" pitchFamily="18" charset="-78"/>
              <a:cs typeface="Adobe Arabic" pitchFamily="18" charset="-78"/>
            </a:endParaRPr>
          </a:p>
          <a:p>
            <a:endParaRPr lang="ar-EG" sz="2400" b="1" dirty="0">
              <a:latin typeface="Adobe Arabic" pitchFamily="18" charset="-78"/>
              <a:cs typeface="Adobe Arabic" pitchFamily="18" charset="-78"/>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4772439"/>
      </p:ext>
    </p:extLst>
  </p:cSld>
  <p:clrMapOvr>
    <a:masterClrMapping/>
  </p:clrMapOvr>
  <mc:AlternateContent xmlns:mc="http://schemas.openxmlformats.org/markup-compatibility/2006">
    <mc:Choice xmlns:p14="http://schemas.microsoft.com/office/powerpoint/2010/main" Requires="p14">
      <p:transition spd="slow" p14:dur="1500" advTm="19445">
        <p14:window dir="vert"/>
      </p:transition>
    </mc:Choice>
    <mc:Fallback>
      <p:transition spd="slow" advTm="19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1300" y="548680"/>
            <a:ext cx="4876800" cy="4893647"/>
          </a:xfrm>
          <a:prstGeom prst="rect">
            <a:avLst/>
          </a:prstGeom>
        </p:spPr>
        <p:txBody>
          <a:bodyPr wrap="square">
            <a:spAutoFit/>
          </a:bodyPr>
          <a:lstStyle/>
          <a:p>
            <a:r>
              <a:rPr lang="ar-EG" sz="2400" b="1" dirty="0" smtClean="0">
                <a:latin typeface="Adobe Arabic" pitchFamily="18" charset="-78"/>
                <a:cs typeface="Adobe Arabic" pitchFamily="18" charset="-78"/>
              </a:rPr>
              <a:t>استطاع  </a:t>
            </a:r>
            <a:r>
              <a:rPr lang="ar-EG" sz="2400" b="1" dirty="0">
                <a:latin typeface="Adobe Arabic" pitchFamily="18" charset="-78"/>
                <a:cs typeface="Adobe Arabic" pitchFamily="18" charset="-78"/>
              </a:rPr>
              <a:t>هشام علام وأحمد رجب أن يكشفا في هذا التحقيق الغموض الذي أحاط عملية سقوط آخر السجون المصرية، وهو سجن المرج، الذي ضم بين جنباته من صنفتهم ملفات جهاز أمن الدولة «المنحل» أنهم «خطر على الأمن </a:t>
            </a:r>
            <a:r>
              <a:rPr lang="ar-EG" sz="2400" b="1" dirty="0" err="1">
                <a:latin typeface="Adobe Arabic" pitchFamily="18" charset="-78"/>
                <a:cs typeface="Adobe Arabic" pitchFamily="18" charset="-78"/>
              </a:rPr>
              <a:t>القومى</a:t>
            </a:r>
            <a:r>
              <a:rPr lang="ar-EG" sz="2400" b="1" dirty="0">
                <a:latin typeface="Adobe Arabic" pitchFamily="18" charset="-78"/>
                <a:cs typeface="Adobe Arabic" pitchFamily="18" charset="-78"/>
              </a:rPr>
              <a:t>»، ويضع سيناريو الاقتحام، من خلال شهادات موثقة لأشخاص عاشوا تلك اللحظات، كشفوا طرق الهرب، وأثر الهاربين، وطريقة خروجهم من البلاد جنوباً وشرقاً، وشرح كيف سقط ضباط الشرطة، والمجندون عن أبراج حراستهم هاربين بعدما أيقنوا أن السجان يوشك أن يصبح سجيناً، ولقد استحق التحقيق الفوز بالجائزة الكبرى لمسابقة أريج الدولية للصحافة الاستقصائية، التي حملت اسم «جائزة الربيع العربي»، كما نشر موقع الجائزة نفسه مذكرات الصحفيين عن التحقيق، وكيف بدأت فكرته. </a:t>
            </a:r>
            <a:endParaRPr lang="ar-EG" sz="2400" b="1" dirty="0">
              <a:latin typeface="Adobe Arabic" pitchFamily="18" charset="-78"/>
              <a:cs typeface="Adobe Arabic" pitchFamily="18" charset="-78"/>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8312977"/>
      </p:ext>
    </p:extLst>
  </p:cSld>
  <p:clrMapOvr>
    <a:masterClrMapping/>
  </p:clrMapOvr>
  <mc:AlternateContent xmlns:mc="http://schemas.openxmlformats.org/markup-compatibility/2006">
    <mc:Choice xmlns:p14="http://schemas.microsoft.com/office/powerpoint/2010/main" Requires="p14">
      <p:transition spd="slow" p14:dur="1500" advTm="38243">
        <p14:window dir="vert"/>
      </p:transition>
    </mc:Choice>
    <mc:Fallback>
      <p:transition spd="slow" advTm="3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ربع نص 6"/>
          <p:cNvSpPr txBox="1"/>
          <p:nvPr/>
        </p:nvSpPr>
        <p:spPr>
          <a:xfrm>
            <a:off x="3852748" y="980728"/>
            <a:ext cx="5049434" cy="4832092"/>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lnSpc>
                <a:spcPct val="150000"/>
              </a:lnSpc>
            </a:pPr>
            <a:r>
              <a:rPr lang="ar-EG" sz="2800" b="1" dirty="0">
                <a:solidFill>
                  <a:srgbClr val="C00000"/>
                </a:solidFill>
                <a:cs typeface="PT Bold Heading" pitchFamily="2" charset="-78"/>
              </a:rPr>
              <a:t>«</a:t>
            </a:r>
            <a:r>
              <a:rPr lang="ar-EG" sz="2800" b="1" dirty="0" err="1">
                <a:solidFill>
                  <a:srgbClr val="C00000"/>
                </a:solidFill>
                <a:cs typeface="PT Bold Heading" pitchFamily="2" charset="-78"/>
              </a:rPr>
              <a:t>المصرى</a:t>
            </a:r>
            <a:r>
              <a:rPr lang="ar-EG" sz="2800" b="1" dirty="0">
                <a:solidFill>
                  <a:srgbClr val="C00000"/>
                </a:solidFill>
                <a:cs typeface="PT Bold Heading" pitchFamily="2" charset="-78"/>
              </a:rPr>
              <a:t> اليوم» تجرى أول تحقيق </a:t>
            </a:r>
            <a:r>
              <a:rPr lang="ar-EG" sz="2800" b="1" dirty="0" err="1">
                <a:solidFill>
                  <a:srgbClr val="C00000"/>
                </a:solidFill>
                <a:cs typeface="PT Bold Heading" pitchFamily="2" charset="-78"/>
              </a:rPr>
              <a:t>استقصائى</a:t>
            </a:r>
            <a:r>
              <a:rPr lang="ar-EG" sz="2800" b="1" dirty="0">
                <a:solidFill>
                  <a:srgbClr val="C00000"/>
                </a:solidFill>
                <a:cs typeface="PT Bold Heading" pitchFamily="2" charset="-78"/>
              </a:rPr>
              <a:t> يثبت تلوث مياه النيل .. أربعة أشهر من البحث.. والتحاليل تؤكد: الموت </a:t>
            </a:r>
            <a:r>
              <a:rPr lang="ar-EG" sz="2800" b="1" dirty="0" err="1">
                <a:solidFill>
                  <a:srgbClr val="C00000"/>
                </a:solidFill>
                <a:cs typeface="PT Bold Heading" pitchFamily="2" charset="-78"/>
              </a:rPr>
              <a:t>فى</a:t>
            </a:r>
            <a:r>
              <a:rPr lang="ar-EG" sz="2800" b="1" dirty="0">
                <a:solidFill>
                  <a:srgbClr val="C00000"/>
                </a:solidFill>
                <a:cs typeface="PT Bold Heading" pitchFamily="2" charset="-78"/>
              </a:rPr>
              <a:t> «شربة </a:t>
            </a:r>
            <a:r>
              <a:rPr lang="ar-EG" sz="2800" b="1" dirty="0">
                <a:solidFill>
                  <a:srgbClr val="C00000"/>
                </a:solidFill>
                <a:cs typeface="PT Bold Heading" pitchFamily="2" charset="-78"/>
              </a:rPr>
              <a:t>ميه»</a:t>
            </a:r>
          </a:p>
          <a:p>
            <a:pPr algn="ctr"/>
            <a:endParaRPr lang="ar-EG" sz="3600" dirty="0">
              <a:solidFill>
                <a:srgbClr val="FF0000"/>
              </a:solidFill>
              <a:latin typeface="Arabic Typesetting" pitchFamily="66" charset="-78"/>
              <a:cs typeface="Akhbar MT" pitchFamily="2" charset="-78"/>
            </a:endParaRPr>
          </a:p>
          <a:p>
            <a:pPr algn="ctr"/>
            <a:r>
              <a:rPr lang="ar-EG" sz="3600" dirty="0">
                <a:latin typeface="Arabic Typesetting" pitchFamily="66" charset="-78"/>
                <a:cs typeface="Akhbar MT" pitchFamily="2" charset="-78"/>
              </a:rPr>
              <a:t>هشام علام ودارين فرغلي </a:t>
            </a:r>
            <a:endParaRPr lang="ar-EG" sz="3600" dirty="0" smtClean="0">
              <a:latin typeface="Arabic Typesetting" pitchFamily="66" charset="-78"/>
              <a:cs typeface="Akhbar MT" pitchFamily="2" charset="-78"/>
            </a:endParaRPr>
          </a:p>
          <a:p>
            <a:pPr algn="ctr"/>
            <a:endParaRPr lang="ar-EG" sz="3600" dirty="0" smtClean="0">
              <a:solidFill>
                <a:srgbClr val="FF0000"/>
              </a:solidFill>
              <a:latin typeface="Arabic Typesetting" pitchFamily="66" charset="-78"/>
              <a:cs typeface="Akhbar MT" pitchFamily="2" charset="-78"/>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2879913"/>
      </p:ext>
    </p:extLst>
  </p:cSld>
  <p:clrMapOvr>
    <a:masterClrMapping/>
  </p:clrMapOvr>
  <mc:AlternateContent xmlns:mc="http://schemas.openxmlformats.org/markup-compatibility/2006">
    <mc:Choice xmlns:p14="http://schemas.microsoft.com/office/powerpoint/2010/main" Requires="p14">
      <p:transition spd="slow" p14:dur="1500" advTm="32132">
        <p14:window dir="vert"/>
      </p:transition>
    </mc:Choice>
    <mc:Fallback>
      <p:transition spd="slow" advTm="32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302720" y="404664"/>
            <a:ext cx="4538588" cy="5262979"/>
          </a:xfrm>
          <a:prstGeom prst="rect">
            <a:avLst/>
          </a:prstGeom>
          <a:noFill/>
        </p:spPr>
        <p:txBody>
          <a:bodyPr wrap="square" rtlCol="1">
            <a:spAutoFit/>
          </a:bodyPr>
          <a:lstStyle/>
          <a:p>
            <a:r>
              <a:rPr lang="ar-EG" sz="2400" b="1" dirty="0">
                <a:latin typeface="Adobe Arabic" pitchFamily="18" charset="-78"/>
                <a:cs typeface="Adobe Arabic" pitchFamily="18" charset="-78"/>
              </a:rPr>
              <a:t>على مدار أربعة شهور متواصلة من البحث والتحليل، تمكن الصحفيان هشام علام ودارين </a:t>
            </a:r>
            <a:r>
              <a:rPr lang="ar-EG" sz="2400" b="1" dirty="0" err="1">
                <a:latin typeface="Adobe Arabic" pitchFamily="18" charset="-78"/>
                <a:cs typeface="Adobe Arabic" pitchFamily="18" charset="-78"/>
              </a:rPr>
              <a:t>فرغلى</a:t>
            </a:r>
            <a:r>
              <a:rPr lang="ar-EG" sz="2400" b="1" dirty="0">
                <a:latin typeface="Adobe Arabic" pitchFamily="18" charset="-78"/>
                <a:cs typeface="Adobe Arabic" pitchFamily="18" charset="-78"/>
              </a:rPr>
              <a:t> من معرفة السبب </a:t>
            </a:r>
            <a:r>
              <a:rPr lang="ar-EG" sz="2400" b="1" dirty="0" err="1">
                <a:latin typeface="Adobe Arabic" pitchFamily="18" charset="-78"/>
                <a:cs typeface="Adobe Arabic" pitchFamily="18" charset="-78"/>
              </a:rPr>
              <a:t>الحقيقى</a:t>
            </a:r>
            <a:r>
              <a:rPr lang="ar-EG" sz="2400" b="1" dirty="0">
                <a:latin typeface="Adobe Arabic" pitchFamily="18" charset="-78"/>
                <a:cs typeface="Adobe Arabic" pitchFamily="18" charset="-78"/>
              </a:rPr>
              <a:t> وراء ارتفاع نسبة الإصابة بمرض الفشل </a:t>
            </a:r>
            <a:r>
              <a:rPr lang="ar-EG" sz="2400" b="1" dirty="0" err="1">
                <a:latin typeface="Adobe Arabic" pitchFamily="18" charset="-78"/>
                <a:cs typeface="Adobe Arabic" pitchFamily="18" charset="-78"/>
              </a:rPr>
              <a:t>الكلوى</a:t>
            </a:r>
            <a:r>
              <a:rPr lang="ar-EG" sz="2400" b="1" dirty="0">
                <a:latin typeface="Adobe Arabic" pitchFamily="18" charset="-78"/>
                <a:cs typeface="Adobe Arabic" pitchFamily="18" charset="-78"/>
              </a:rPr>
              <a:t> بين </a:t>
            </a:r>
            <a:r>
              <a:rPr lang="ar-EG" sz="2400" b="1" dirty="0" err="1">
                <a:latin typeface="Adobe Arabic" pitchFamily="18" charset="-78"/>
                <a:cs typeface="Adobe Arabic" pitchFamily="18" charset="-78"/>
              </a:rPr>
              <a:t>أهالى</a:t>
            </a:r>
            <a:r>
              <a:rPr lang="ar-EG" sz="2400" b="1" dirty="0">
                <a:latin typeface="Adobe Arabic" pitchFamily="18" charset="-78"/>
                <a:cs typeface="Adobe Arabic" pitchFamily="18" charset="-78"/>
              </a:rPr>
              <a:t> مدينة </a:t>
            </a:r>
            <a:r>
              <a:rPr lang="ar-EG" sz="2400" b="1" dirty="0" err="1">
                <a:latin typeface="Adobe Arabic" pitchFamily="18" charset="-78"/>
                <a:cs typeface="Adobe Arabic" pitchFamily="18" charset="-78"/>
              </a:rPr>
              <a:t>الحوامدية</a:t>
            </a:r>
            <a:r>
              <a:rPr lang="ar-EG" sz="2400" b="1" dirty="0">
                <a:latin typeface="Adobe Arabic" pitchFamily="18" charset="-78"/>
                <a:cs typeface="Adobe Arabic" pitchFamily="18" charset="-78"/>
              </a:rPr>
              <a:t>، مقارنة بالمدن المحيطة بها، لدرجة وصلت إلى إصابة عائلات بأكملها بهذا المرض دون وجود عامل </a:t>
            </a:r>
            <a:r>
              <a:rPr lang="ar-EG" sz="2400" b="1" dirty="0" err="1">
                <a:latin typeface="Adobe Arabic" pitchFamily="18" charset="-78"/>
                <a:cs typeface="Adobe Arabic" pitchFamily="18" charset="-78"/>
              </a:rPr>
              <a:t>وراثى</a:t>
            </a:r>
            <a:r>
              <a:rPr lang="ar-EG" sz="2400" b="1" dirty="0">
                <a:latin typeface="Adobe Arabic" pitchFamily="18" charset="-78"/>
                <a:cs typeface="Adobe Arabic" pitchFamily="18" charset="-78"/>
              </a:rPr>
              <a:t> لذلك، أو سبب مباشر للإصابة، وتوصل الصحفيان من خلال رحلة بحثهما إلى أن محطة معالجة مياه الشرب لتلك المنطقة </a:t>
            </a:r>
            <a:r>
              <a:rPr lang="ar-EG" sz="2400" b="1" dirty="0" err="1">
                <a:latin typeface="Adobe Arabic" pitchFamily="18" charset="-78"/>
                <a:cs typeface="Adobe Arabic" pitchFamily="18" charset="-78"/>
              </a:rPr>
              <a:t>التى</a:t>
            </a:r>
            <a:r>
              <a:rPr lang="ar-EG" sz="2400" b="1" dirty="0">
                <a:latin typeface="Adobe Arabic" pitchFamily="18" charset="-78"/>
                <a:cs typeface="Adobe Arabic" pitchFamily="18" charset="-78"/>
              </a:rPr>
              <a:t> تقع بالقرب من مصنع السكر، </a:t>
            </a:r>
            <a:r>
              <a:rPr lang="ar-EG" sz="2400" b="1" dirty="0">
                <a:latin typeface="Adobe Arabic" pitchFamily="18" charset="-78"/>
                <a:cs typeface="Adobe Arabic" pitchFamily="18" charset="-78"/>
              </a:rPr>
              <a:t>وأن الشركة تلقى بمخلفاتها الصناعية، والعناصر الكيميائية لمصانعها في النهر، الأمر الذي لا يمكن تنقيته في محطة المعالجة، خاصة أن المحطة تعتمد في تنقية المياه على الشبَّة والكلور، الذي توقف استعماله في غالبية الدول لأضراره الموثقة علمياً. وفى رد فعل على ما </a:t>
            </a:r>
            <a:endParaRPr lang="ar-EG"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4646712"/>
      </p:ext>
    </p:extLst>
  </p:cSld>
  <p:clrMapOvr>
    <a:masterClrMapping/>
  </p:clrMapOvr>
  <mc:AlternateContent xmlns:mc="http://schemas.openxmlformats.org/markup-compatibility/2006">
    <mc:Choice xmlns:p14="http://schemas.microsoft.com/office/powerpoint/2010/main" Requires="p14">
      <p:transition spd="slow" p14:dur="1500" advTm="48250">
        <p14:window dir="vert"/>
      </p:transition>
    </mc:Choice>
    <mc:Fallback>
      <p:transition spd="slow" advTm="48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جاور">
  <a:themeElements>
    <a:clrScheme name="تجاور">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جاور">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