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4" r:id="rId1"/>
  </p:sldMasterIdLst>
  <p:notesMasterIdLst>
    <p:notesMasterId r:id="rId12"/>
  </p:notesMasterIdLst>
  <p:handoutMasterIdLst>
    <p:handoutMasterId r:id="rId13"/>
  </p:handoutMasterIdLst>
  <p:sldIdLst>
    <p:sldId id="265" r:id="rId2"/>
    <p:sldId id="307" r:id="rId3"/>
    <p:sldId id="328" r:id="rId4"/>
    <p:sldId id="308" r:id="rId5"/>
    <p:sldId id="329" r:id="rId6"/>
    <p:sldId id="330" r:id="rId7"/>
    <p:sldId id="332" r:id="rId8"/>
    <p:sldId id="331" r:id="rId9"/>
    <p:sldId id="333" r:id="rId10"/>
    <p:sldId id="325" r:id="rId11"/>
  </p:sldIdLst>
  <p:sldSz cx="12192000" cy="6858000"/>
  <p:notesSz cx="6858000" cy="9144000"/>
  <p:defaultTextStyle>
    <a:defPPr algn="r" rtl="1">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pos="3840" userDrawn="1">
          <p15:clr>
            <a:srgbClr val="A4A3A4"/>
          </p15:clr>
        </p15:guide>
        <p15:guide id="2" pos="6816" userDrawn="1">
          <p15:clr>
            <a:srgbClr val="A4A3A4"/>
          </p15:clr>
        </p15:guide>
        <p15:guide id="3" pos="816" userDrawn="1">
          <p15:clr>
            <a:srgbClr val="A4A3A4"/>
          </p15:clr>
        </p15:guide>
        <p15:guide id="4" orient="horz" pos="216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8"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793D81CF-94F2-401A-BA57-92F5A7B2D0C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75" autoAdjust="0"/>
    <p:restoredTop sz="92355" autoAdjust="0"/>
  </p:normalViewPr>
  <p:slideViewPr>
    <p:cSldViewPr>
      <p:cViewPr>
        <p:scale>
          <a:sx n="50" d="100"/>
          <a:sy n="50" d="100"/>
        </p:scale>
        <p:origin x="-1476" y="-480"/>
      </p:cViewPr>
      <p:guideLst>
        <p:guide orient="horz" pos="2160"/>
        <p:guide pos="3840"/>
        <p:guide pos="6816"/>
        <p:guide pos="816"/>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00" d="100"/>
          <a:sy n="100" d="100"/>
        </p:scale>
        <p:origin x="280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8788"/>
          </a:xfrm>
          <a:prstGeom prst="rect">
            <a:avLst/>
          </a:prstGeom>
        </p:spPr>
        <p:txBody>
          <a:bodyPr vert="horz" lIns="91440" tIns="45720" rIns="91440" bIns="45720" rtlCol="1"/>
          <a:lstStyle>
            <a:lvl1pPr algn="r" rtl="1">
              <a:defRPr sz="1200"/>
            </a:lvl1pPr>
          </a:lstStyle>
          <a:p>
            <a:pPr rtl="1"/>
            <a:endParaRPr lang="ar-SA" dirty="0"/>
          </a:p>
        </p:txBody>
      </p:sp>
      <p:sp>
        <p:nvSpPr>
          <p:cNvPr id="3" name="عنصر نائب للتاريخ 2"/>
          <p:cNvSpPr>
            <a:spLocks noGrp="1"/>
          </p:cNvSpPr>
          <p:nvPr>
            <p:ph type="dt" sz="quarter" idx="1"/>
          </p:nvPr>
        </p:nvSpPr>
        <p:spPr>
          <a:xfrm>
            <a:off x="0" y="0"/>
            <a:ext cx="2973600" cy="458788"/>
          </a:xfrm>
          <a:prstGeom prst="rect">
            <a:avLst/>
          </a:prstGeom>
        </p:spPr>
        <p:txBody>
          <a:bodyPr vert="horz" lIns="91440" tIns="45720" rIns="91440" bIns="45720" rtlCol="1"/>
          <a:lstStyle>
            <a:lvl1pPr algn="r" rtl="1">
              <a:defRPr sz="1200"/>
            </a:lvl1pPr>
          </a:lstStyle>
          <a:p>
            <a:pPr algn="l" rtl="1"/>
            <a:fld id="{94C80C32-0A6B-48A0-8F59-3673BC11B0EB}" type="uaqdatetime1">
              <a:rPr lang="ar-SA" smtClean="0"/>
              <a:pPr algn="l" rtl="1"/>
              <a:t>18/02/38</a:t>
            </a:fld>
            <a:endParaRPr lang="ar-SA" dirty="0"/>
          </a:p>
        </p:txBody>
      </p:sp>
      <p:sp>
        <p:nvSpPr>
          <p:cNvPr id="4" name="عنصر نائب للتذييل 3"/>
          <p:cNvSpPr>
            <a:spLocks noGrp="1"/>
          </p:cNvSpPr>
          <p:nvPr>
            <p:ph type="ftr" sz="quarter" idx="2"/>
          </p:nvPr>
        </p:nvSpPr>
        <p:spPr>
          <a:xfrm>
            <a:off x="3884400" y="8685213"/>
            <a:ext cx="2971800" cy="458787"/>
          </a:xfrm>
          <a:prstGeom prst="rect">
            <a:avLst/>
          </a:prstGeom>
        </p:spPr>
        <p:txBody>
          <a:bodyPr vert="horz" lIns="91440" tIns="45720" rIns="91440" bIns="45720" rtlCol="1" anchor="b"/>
          <a:lstStyle>
            <a:lvl1pPr algn="r" rtl="1">
              <a:defRPr sz="1200"/>
            </a:lvl1pPr>
          </a:lstStyle>
          <a:p>
            <a:pPr rtl="1"/>
            <a:endParaRPr lang="ar-SA" dirty="0"/>
          </a:p>
        </p:txBody>
      </p:sp>
      <p:sp>
        <p:nvSpPr>
          <p:cNvPr id="5" name="عنصر نائب لرقم الشريحة 4"/>
          <p:cNvSpPr>
            <a:spLocks noGrp="1"/>
          </p:cNvSpPr>
          <p:nvPr>
            <p:ph type="sldNum" sz="quarter" idx="3"/>
          </p:nvPr>
        </p:nvSpPr>
        <p:spPr>
          <a:xfrm>
            <a:off x="0" y="8685213"/>
            <a:ext cx="2973600" cy="458787"/>
          </a:xfrm>
          <a:prstGeom prst="rect">
            <a:avLst/>
          </a:prstGeom>
        </p:spPr>
        <p:txBody>
          <a:bodyPr vert="horz" lIns="91440" tIns="45720" rIns="91440" bIns="45720" rtlCol="1" anchor="b"/>
          <a:lstStyle>
            <a:lvl1pPr algn="r" rtl="1">
              <a:defRPr sz="1200"/>
            </a:lvl1pPr>
          </a:lstStyle>
          <a:p>
            <a:pPr algn="l" rtl="1"/>
            <a:fld id="{7BAE14B8-3CC9-472D-9BC5-A84D80684DE2}" type="slidenum">
              <a:rPr lang="ar-SA"/>
              <a:pPr algn="l" rtl="1"/>
              <a:t>‹#›</a:t>
            </a:fld>
            <a:endParaRPr lang="ar-SA"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8788"/>
          </a:xfrm>
          <a:prstGeom prst="rect">
            <a:avLst/>
          </a:prstGeom>
        </p:spPr>
        <p:txBody>
          <a:bodyPr vert="horz" lIns="91440" tIns="45720" rIns="91440" bIns="45720" rtlCol="1"/>
          <a:lstStyle>
            <a:lvl1pPr algn="r" rtl="1">
              <a:defRPr sz="1200"/>
            </a:lvl1pPr>
          </a:lstStyle>
          <a:p>
            <a:pPr rtl="1"/>
            <a:endParaRPr lang="ar-SA" dirty="0"/>
          </a:p>
        </p:txBody>
      </p:sp>
      <p:sp>
        <p:nvSpPr>
          <p:cNvPr id="3" name="عنصر نائب للتاريخ 2"/>
          <p:cNvSpPr>
            <a:spLocks noGrp="1"/>
          </p:cNvSpPr>
          <p:nvPr>
            <p:ph type="dt" idx="1"/>
          </p:nvPr>
        </p:nvSpPr>
        <p:spPr>
          <a:xfrm>
            <a:off x="0" y="0"/>
            <a:ext cx="2590800" cy="458788"/>
          </a:xfrm>
          <a:prstGeom prst="rect">
            <a:avLst/>
          </a:prstGeom>
        </p:spPr>
        <p:txBody>
          <a:bodyPr vert="horz" lIns="91440" tIns="45720" rIns="91440" bIns="45720" rtlCol="1"/>
          <a:lstStyle>
            <a:lvl1pPr algn="l" rtl="1">
              <a:defRPr sz="1200"/>
            </a:lvl1pPr>
          </a:lstStyle>
          <a:p>
            <a:fld id="{2FCA23F9-0301-4BFA-9670-CD6E4D54C841}" type="uaqdatetime1">
              <a:rPr lang="ar-SA" smtClean="0"/>
              <a:pPr/>
              <a:t>18/02/38</a:t>
            </a:fld>
            <a:endParaRPr lang="ar-SA" dirty="0"/>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ar-SA" dirty="0"/>
          </a:p>
        </p:txBody>
      </p:sp>
      <p:sp>
        <p:nvSpPr>
          <p:cNvPr id="5" name="عنصر نائب للملاحظات 4"/>
          <p:cNvSpPr>
            <a:spLocks noGrp="1"/>
          </p:cNvSpPr>
          <p:nvPr>
            <p:ph type="body" sz="quarter" idx="3"/>
          </p:nvPr>
        </p:nvSpPr>
        <p:spPr>
          <a:xfrm>
            <a:off x="685800" y="4400550"/>
            <a:ext cx="5486400" cy="3086100"/>
          </a:xfrm>
          <a:prstGeom prst="rect">
            <a:avLst/>
          </a:prstGeom>
        </p:spPr>
        <p:txBody>
          <a:bodyPr vert="horz" lIns="91440" tIns="45720" rIns="91440" bIns="45720" rtlCol="1"/>
          <a:lstStyle/>
          <a:p>
            <a:pPr lvl="0" rtl="1"/>
            <a:r>
              <a:rPr lang="ar-SA" dirty="0"/>
              <a:t>انقر لتحرير أنماط النص الرئيسي</a:t>
            </a:r>
          </a:p>
          <a:p>
            <a:pPr lvl="1" rtl="1"/>
            <a:r>
              <a:rPr lang="ar-SA" dirty="0"/>
              <a:t>المستوى الثاني</a:t>
            </a:r>
          </a:p>
          <a:p>
            <a:pPr lvl="2" rtl="1"/>
            <a:r>
              <a:rPr lang="ar-SA" dirty="0"/>
              <a:t>المستوى الثالث</a:t>
            </a:r>
          </a:p>
          <a:p>
            <a:pPr lvl="3" rtl="1"/>
            <a:r>
              <a:rPr lang="ar-SA" dirty="0"/>
              <a:t>المستوى الرابع</a:t>
            </a:r>
          </a:p>
          <a:p>
            <a:pPr lvl="4" rtl="1"/>
            <a:r>
              <a:rPr lang="ar-SA" dirty="0"/>
              <a:t>المستوى الخامس</a:t>
            </a:r>
          </a:p>
        </p:txBody>
      </p:sp>
      <p:sp>
        <p:nvSpPr>
          <p:cNvPr id="6" name="عنصر نائب للتذييل 5"/>
          <p:cNvSpPr>
            <a:spLocks noGrp="1"/>
          </p:cNvSpPr>
          <p:nvPr>
            <p:ph type="ftr" sz="quarter" idx="4"/>
          </p:nvPr>
        </p:nvSpPr>
        <p:spPr>
          <a:xfrm>
            <a:off x="3884400" y="8685213"/>
            <a:ext cx="2971800" cy="458787"/>
          </a:xfrm>
          <a:prstGeom prst="rect">
            <a:avLst/>
          </a:prstGeom>
        </p:spPr>
        <p:txBody>
          <a:bodyPr vert="horz" lIns="91440" tIns="45720" rIns="91440" bIns="45720" rtlCol="1" anchor="b"/>
          <a:lstStyle>
            <a:lvl1pPr algn="r" rtl="1">
              <a:defRPr sz="1200"/>
            </a:lvl1pPr>
          </a:lstStyle>
          <a:p>
            <a:pPr rtl="1"/>
            <a:endParaRPr lang="ar-SA" dirty="0"/>
          </a:p>
        </p:txBody>
      </p:sp>
      <p:sp>
        <p:nvSpPr>
          <p:cNvPr id="7" name="عنصر نائب لرقم الشريحة 6"/>
          <p:cNvSpPr>
            <a:spLocks noGrp="1"/>
          </p:cNvSpPr>
          <p:nvPr>
            <p:ph type="sldNum" sz="quarter" idx="5"/>
          </p:nvPr>
        </p:nvSpPr>
        <p:spPr>
          <a:xfrm>
            <a:off x="0" y="8685213"/>
            <a:ext cx="2590800" cy="458787"/>
          </a:xfrm>
          <a:prstGeom prst="rect">
            <a:avLst/>
          </a:prstGeom>
        </p:spPr>
        <p:txBody>
          <a:bodyPr vert="horz" lIns="91440" tIns="45720" rIns="91440" bIns="45720" rtlCol="1" anchor="b"/>
          <a:lstStyle>
            <a:lvl1pPr algn="l" rtl="1">
              <a:defRPr sz="1200"/>
            </a:lvl1pPr>
          </a:lstStyle>
          <a:p>
            <a:fld id="{7FB667E1-E601-4AAF-B95C-B25720D70A60}" type="slidenum">
              <a:rPr lang="ar-SA" smtClean="0"/>
              <a:pPr/>
              <a:t>‹#›</a:t>
            </a:fld>
            <a:endParaRPr lang="ar-SA"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cs typeface="+mj-cs"/>
            </a:endParaRPr>
          </a:p>
        </p:txBody>
      </p:sp>
      <p:sp>
        <p:nvSpPr>
          <p:cNvPr id="4" name="عنصر نائب لرقم الشريحة 3"/>
          <p:cNvSpPr>
            <a:spLocks noGrp="1"/>
          </p:cNvSpPr>
          <p:nvPr>
            <p:ph type="sldNum" sz="quarter" idx="10"/>
          </p:nvPr>
        </p:nvSpPr>
        <p:spPr/>
        <p:txBody>
          <a:bodyPr/>
          <a:lstStyle/>
          <a:p>
            <a:pPr rtl="1"/>
            <a:fld id="{7FB667E1-E601-4AAF-B95C-B25720D70A60}" type="slidenum">
              <a:rPr lang="ar-SA" smtClean="0"/>
              <a:t>1</a:t>
            </a:fld>
            <a:endParaRPr lang="ar-SA"/>
          </a:p>
        </p:txBody>
      </p:sp>
    </p:spTree>
    <p:extLst>
      <p:ext uri="{BB962C8B-B14F-4D97-AF65-F5344CB8AC3E}">
        <p14:creationId xmlns:p14="http://schemas.microsoft.com/office/powerpoint/2010/main" val="958522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10"/>
          </p:nvPr>
        </p:nvSpPr>
        <p:spPr/>
        <p:txBody>
          <a:bodyPr/>
          <a:lstStyle/>
          <a:p>
            <a:fld id="{7FB667E1-E601-4AAF-B95C-B25720D70A60}" type="slidenum">
              <a:rPr lang="ar-SA" smtClean="0"/>
              <a:pPr/>
              <a:t>2</a:t>
            </a:fld>
            <a:endParaRPr lang="ar-SA" dirty="0"/>
          </a:p>
        </p:txBody>
      </p:sp>
    </p:spTree>
    <p:extLst>
      <p:ext uri="{BB962C8B-B14F-4D97-AF65-F5344CB8AC3E}">
        <p14:creationId xmlns:p14="http://schemas.microsoft.com/office/powerpoint/2010/main" val="3660259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10"/>
          </p:nvPr>
        </p:nvSpPr>
        <p:spPr/>
        <p:txBody>
          <a:bodyPr/>
          <a:lstStyle/>
          <a:p>
            <a:fld id="{7FB667E1-E601-4AAF-B95C-B25720D70A60}" type="slidenum">
              <a:rPr lang="ar-SA" smtClean="0"/>
              <a:pPr/>
              <a:t>3</a:t>
            </a:fld>
            <a:endParaRPr lang="ar-SA" dirty="0"/>
          </a:p>
        </p:txBody>
      </p:sp>
    </p:spTree>
    <p:extLst>
      <p:ext uri="{BB962C8B-B14F-4D97-AF65-F5344CB8AC3E}">
        <p14:creationId xmlns:p14="http://schemas.microsoft.com/office/powerpoint/2010/main" val="3660259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10"/>
          </p:nvPr>
        </p:nvSpPr>
        <p:spPr/>
        <p:txBody>
          <a:bodyPr/>
          <a:lstStyle/>
          <a:p>
            <a:fld id="{7FB667E1-E601-4AAF-B95C-B25720D70A60}" type="slidenum">
              <a:rPr lang="ar-SA" smtClean="0"/>
              <a:pPr/>
              <a:t>5</a:t>
            </a:fld>
            <a:endParaRPr lang="ar-SA" dirty="0"/>
          </a:p>
        </p:txBody>
      </p:sp>
    </p:spTree>
    <p:extLst>
      <p:ext uri="{BB962C8B-B14F-4D97-AF65-F5344CB8AC3E}">
        <p14:creationId xmlns:p14="http://schemas.microsoft.com/office/powerpoint/2010/main" val="3660259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10"/>
          </p:nvPr>
        </p:nvSpPr>
        <p:spPr/>
        <p:txBody>
          <a:bodyPr/>
          <a:lstStyle/>
          <a:p>
            <a:fld id="{7FB667E1-E601-4AAF-B95C-B25720D70A60}" type="slidenum">
              <a:rPr lang="ar-SA" smtClean="0"/>
              <a:pPr/>
              <a:t>6</a:t>
            </a:fld>
            <a:endParaRPr lang="ar-SA" dirty="0"/>
          </a:p>
        </p:txBody>
      </p:sp>
    </p:spTree>
    <p:extLst>
      <p:ext uri="{BB962C8B-B14F-4D97-AF65-F5344CB8AC3E}">
        <p14:creationId xmlns:p14="http://schemas.microsoft.com/office/powerpoint/2010/main" val="3660259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10"/>
          </p:nvPr>
        </p:nvSpPr>
        <p:spPr/>
        <p:txBody>
          <a:bodyPr/>
          <a:lstStyle/>
          <a:p>
            <a:fld id="{7FB667E1-E601-4AAF-B95C-B25720D70A60}" type="slidenum">
              <a:rPr lang="ar-SA" smtClean="0"/>
              <a:pPr/>
              <a:t>8</a:t>
            </a:fld>
            <a:endParaRPr lang="ar-SA" dirty="0"/>
          </a:p>
        </p:txBody>
      </p:sp>
    </p:spTree>
    <p:extLst>
      <p:ext uri="{BB962C8B-B14F-4D97-AF65-F5344CB8AC3E}">
        <p14:creationId xmlns:p14="http://schemas.microsoft.com/office/powerpoint/2010/main" val="366025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10"/>
          </p:nvPr>
        </p:nvSpPr>
        <p:spPr/>
        <p:txBody>
          <a:bodyPr/>
          <a:lstStyle/>
          <a:p>
            <a:fld id="{7FB667E1-E601-4AAF-B95C-B25720D70A60}" type="slidenum">
              <a:rPr lang="ar-SA" smtClean="0"/>
              <a:pPr/>
              <a:t>9</a:t>
            </a:fld>
            <a:endParaRPr lang="ar-SA" dirty="0"/>
          </a:p>
        </p:txBody>
      </p:sp>
    </p:spTree>
    <p:extLst>
      <p:ext uri="{BB962C8B-B14F-4D97-AF65-F5344CB8AC3E}">
        <p14:creationId xmlns:p14="http://schemas.microsoft.com/office/powerpoint/2010/main" val="3660259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10"/>
          </p:nvPr>
        </p:nvSpPr>
        <p:spPr/>
        <p:txBody>
          <a:bodyPr/>
          <a:lstStyle/>
          <a:p>
            <a:fld id="{7FB667E1-E601-4AAF-B95C-B25720D70A60}" type="slidenum">
              <a:rPr lang="ar-SA" smtClean="0"/>
              <a:pPr/>
              <a:t>10</a:t>
            </a:fld>
            <a:endParaRPr lang="ar-SA" dirty="0"/>
          </a:p>
        </p:txBody>
      </p:sp>
    </p:spTree>
    <p:extLst>
      <p:ext uri="{BB962C8B-B14F-4D97-AF65-F5344CB8AC3E}">
        <p14:creationId xmlns:p14="http://schemas.microsoft.com/office/powerpoint/2010/main" val="782566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562707" y="1371600"/>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17" name="Footer Placeholder 16"/>
          <p:cNvSpPr>
            <a:spLocks noGrp="1"/>
          </p:cNvSpPr>
          <p:nvPr>
            <p:ph type="ftr" sz="quarter" idx="11"/>
          </p:nvPr>
        </p:nvSpPr>
        <p:spPr/>
        <p:txBody>
          <a:bodyPr/>
          <a:lstStyle/>
          <a:p>
            <a:endParaRPr lang="ar-SA" dirty="0"/>
          </a:p>
        </p:txBody>
      </p:sp>
      <p:sp>
        <p:nvSpPr>
          <p:cNvPr id="29" name="Slide Number Placeholder 28"/>
          <p:cNvSpPr>
            <a:spLocks noGrp="1"/>
          </p:cNvSpPr>
          <p:nvPr>
            <p:ph type="sldNum" sz="quarter" idx="12"/>
          </p:nvPr>
        </p:nvSpPr>
        <p:spPr/>
        <p:txBody>
          <a:bodyPr/>
          <a:lstStyle/>
          <a:p>
            <a:fld id="{CA8D9AD5-F248-4919-864A-CFD76CC027D6}" type="slidenum">
              <a:rPr lang="ar-SA" smtClean="0"/>
              <a:pPr/>
              <a:t>‹#›</a:t>
            </a:fld>
            <a:endParaRPr lang="ar-SA" dirty="0"/>
          </a:p>
        </p:txBody>
      </p:sp>
      <p:sp>
        <p:nvSpPr>
          <p:cNvPr id="9" name="Subtitle 8"/>
          <p:cNvSpPr>
            <a:spLocks noGrp="1"/>
          </p:cNvSpPr>
          <p:nvPr>
            <p:ph type="subTitle" idx="1"/>
          </p:nvPr>
        </p:nvSpPr>
        <p:spPr>
          <a:xfrm>
            <a:off x="1828800" y="3331698"/>
            <a:ext cx="85344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94488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133600" y="2507786"/>
            <a:ext cx="94488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a:xfrm>
            <a:off x="10566400" y="6416676"/>
            <a:ext cx="1016000" cy="365125"/>
          </a:xfrm>
        </p:spPr>
        <p:txBody>
          <a:bodyPr/>
          <a:lstStyle/>
          <a:p>
            <a:fld id="{CA8D9AD5-F248-4919-864A-CFD76CC027D6}" type="slidenum">
              <a:rPr lang="ar-SA" smtClean="0"/>
              <a:pPr/>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362201"/>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362201"/>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8" name="Footer Placeholder 7"/>
          <p:cNvSpPr>
            <a:spLocks noGrp="1"/>
          </p:cNvSpPr>
          <p:nvPr>
            <p:ph type="ftr" sz="quarter" idx="11"/>
          </p:nvPr>
        </p:nvSpPr>
        <p:spPr/>
        <p:txBody>
          <a:bodyPr/>
          <a:lstStyle/>
          <a:p>
            <a:endParaRPr lang="ar-SA" dirty="0"/>
          </a:p>
        </p:txBody>
      </p:sp>
      <p:sp>
        <p:nvSpPr>
          <p:cNvPr id="9" name="Slide Number Placeholder 8"/>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4" name="Footer Placeholder 3"/>
          <p:cNvSpPr>
            <a:spLocks noGrp="1"/>
          </p:cNvSpPr>
          <p:nvPr>
            <p:ph type="ftr" sz="quarter" idx="11"/>
          </p:nvPr>
        </p:nvSpPr>
        <p:spPr/>
        <p:txBody>
          <a:bodyPr/>
          <a:lstStyle/>
          <a:p>
            <a:endParaRPr lang="ar-SA" dirty="0"/>
          </a:p>
        </p:txBody>
      </p:sp>
      <p:sp>
        <p:nvSpPr>
          <p:cNvPr id="5" name="Slide Number Placeholder 4"/>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3" name="Footer Placeholder 2"/>
          <p:cNvSpPr>
            <a:spLocks noGrp="1"/>
          </p:cNvSpPr>
          <p:nvPr>
            <p:ph type="ftr" sz="quarter" idx="11"/>
          </p:nvPr>
        </p:nvSpPr>
        <p:spPr/>
        <p:txBody>
          <a:bodyPr/>
          <a:lstStyle/>
          <a:p>
            <a:endParaRPr lang="ar-SA" dirty="0"/>
          </a:p>
        </p:txBody>
      </p:sp>
      <p:sp>
        <p:nvSpPr>
          <p:cNvPr id="4" name="Slide Number Placeholder 3"/>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09601" y="1524001"/>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2438400" y="1831975"/>
            <a:ext cx="73152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109728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 y="6416676"/>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lgn="l"/>
            <a:fld id="{A63994C7-AF98-40D1-8C96-4DF61EC7D614}" type="uaqdatetime1">
              <a:rPr lang="ar-SA" smtClean="0"/>
              <a:pPr algn="l"/>
              <a:t>18/02/38</a:t>
            </a:fld>
            <a:endParaRPr lang="ar-SA" dirty="0"/>
          </a:p>
        </p:txBody>
      </p:sp>
      <p:sp>
        <p:nvSpPr>
          <p:cNvPr id="3" name="Footer Placeholder 2"/>
          <p:cNvSpPr>
            <a:spLocks noGrp="1"/>
          </p:cNvSpPr>
          <p:nvPr>
            <p:ph type="ftr" sz="quarter" idx="3"/>
          </p:nvPr>
        </p:nvSpPr>
        <p:spPr>
          <a:xfrm>
            <a:off x="4165600" y="6416676"/>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SA" dirty="0"/>
          </a:p>
        </p:txBody>
      </p:sp>
      <p:sp>
        <p:nvSpPr>
          <p:cNvPr id="23" name="Slide Number Placeholder 22"/>
          <p:cNvSpPr>
            <a:spLocks noGrp="1"/>
          </p:cNvSpPr>
          <p:nvPr>
            <p:ph type="sldNum" sz="quarter" idx="4"/>
          </p:nvPr>
        </p:nvSpPr>
        <p:spPr>
          <a:xfrm>
            <a:off x="10566400" y="6416676"/>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A8D9AD5-F248-4919-864A-CFD76CC027D6}" type="slidenum">
              <a:rPr lang="ar-SA" smtClean="0"/>
              <a:pPr/>
              <a:t>‹#›</a:t>
            </a:fld>
            <a:endParaRPr lang="ar-SA" dirty="0"/>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ctrTitle"/>
          </p:nvPr>
        </p:nvSpPr>
        <p:spPr>
          <a:xfrm>
            <a:off x="1523999" y="4509120"/>
            <a:ext cx="9144002" cy="901080"/>
          </a:xfrm>
        </p:spPr>
        <p:txBody>
          <a:bodyPr rtlCol="1">
            <a:normAutofit/>
          </a:bodyPr>
          <a:lstStyle/>
          <a:p>
            <a:pPr rtl="1"/>
            <a:r>
              <a:rPr lang="ar-EG" sz="2500" b="1" smtClean="0">
                <a:latin typeface="Tahoma" panose="020B0604030504040204" pitchFamily="34" charset="0"/>
                <a:ea typeface="Tahoma" panose="020B0604030504040204" pitchFamily="34" charset="0"/>
                <a:cs typeface="Tahoma" panose="020B0604030504040204" pitchFamily="34" charset="0"/>
              </a:rPr>
              <a:t>الإعلام وإدارة الصورة </a:t>
            </a:r>
            <a:r>
              <a:rPr lang="ar-EG" sz="2500" b="1" dirty="0" smtClean="0">
                <a:latin typeface="Tahoma" panose="020B0604030504040204" pitchFamily="34" charset="0"/>
                <a:ea typeface="Tahoma" panose="020B0604030504040204" pitchFamily="34" charset="0"/>
                <a:cs typeface="Tahoma" panose="020B0604030504040204" pitchFamily="34" charset="0"/>
              </a:rPr>
              <a:t>الذهنية</a:t>
            </a:r>
            <a:endParaRPr lang="ar-SA" sz="2500" b="1" dirty="0">
              <a:latin typeface="Tahoma" panose="020B0604030504040204" pitchFamily="34" charset="0"/>
              <a:ea typeface="Tahoma" panose="020B0604030504040204" pitchFamily="34" charset="0"/>
              <a:cs typeface="Tahoma" panose="020B0604030504040204" pitchFamily="34" charset="0"/>
            </a:endParaRPr>
          </a:p>
        </p:txBody>
      </p:sp>
      <p:sp>
        <p:nvSpPr>
          <p:cNvPr id="4" name="العنوان الفرعي 3"/>
          <p:cNvSpPr>
            <a:spLocks noGrp="1"/>
          </p:cNvSpPr>
          <p:nvPr>
            <p:ph type="subTitle" idx="1"/>
          </p:nvPr>
        </p:nvSpPr>
        <p:spPr>
          <a:xfrm>
            <a:off x="1522413" y="5445224"/>
            <a:ext cx="9144002" cy="1260376"/>
          </a:xfrm>
        </p:spPr>
        <p:txBody>
          <a:bodyPr rtlCol="1">
            <a:normAutofit/>
          </a:bodyPr>
          <a:lstStyle/>
          <a:p>
            <a:pPr rtl="1"/>
            <a:r>
              <a:rPr lang="ar-EG" sz="2500" b="1" dirty="0" smtClean="0">
                <a:latin typeface="Tahoma" panose="020B0604030504040204" pitchFamily="34" charset="0"/>
                <a:ea typeface="Tahoma" panose="020B0604030504040204" pitchFamily="34" charset="0"/>
                <a:cs typeface="Tahoma" panose="020B0604030504040204" pitchFamily="34" charset="0"/>
              </a:rPr>
              <a:t>إعداد</a:t>
            </a:r>
          </a:p>
          <a:p>
            <a:pPr rtl="1"/>
            <a:r>
              <a:rPr lang="ar-EG" sz="2500" b="1" dirty="0" smtClean="0">
                <a:latin typeface="Tahoma" panose="020B0604030504040204" pitchFamily="34" charset="0"/>
                <a:ea typeface="Tahoma" panose="020B0604030504040204" pitchFamily="34" charset="0"/>
                <a:cs typeface="Tahoma" panose="020B0604030504040204" pitchFamily="34" charset="0"/>
              </a:rPr>
              <a:t>د/إيناس حسن عبدالعزيز</a:t>
            </a:r>
          </a:p>
        </p:txBody>
      </p:sp>
      <p:pic>
        <p:nvPicPr>
          <p:cNvPr id="3074" name="Picture 2" descr="C:\Users\AIA C\Desktop\5855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4941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8809327"/>
      </p:ext>
    </p:extLst>
  </p:cSld>
  <p:clrMapOvr>
    <a:masterClrMapping/>
  </p:clrMapOvr>
  <mc:AlternateContent xmlns:mc="http://schemas.openxmlformats.org/markup-compatibility/2006" xmlns:p14="http://schemas.microsoft.com/office/powerpoint/2010/main">
    <mc:Choice Requires="p14">
      <p:transition spd="med" p14:dur="700" advTm="10760">
        <p:fade/>
      </p:transition>
    </mc:Choice>
    <mc:Fallback xmlns="">
      <p:transition spd="med" advTm="1076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Windows 7\Desktop\images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9933250"/>
      </p:ext>
    </p:extLst>
  </p:cSld>
  <p:clrMapOvr>
    <a:masterClrMapping/>
  </p:clrMapOvr>
  <mc:AlternateContent xmlns:mc="http://schemas.openxmlformats.org/markup-compatibility/2006" xmlns:p14="http://schemas.microsoft.com/office/powerpoint/2010/main">
    <mc:Choice Requires="p14">
      <p:transition spd="med" p14:dur="700" advTm="13656">
        <p:fade/>
      </p:transition>
    </mc:Choice>
    <mc:Fallback xmlns="">
      <p:transition spd="med" advTm="13656">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Callout 4"/>
          <p:cNvSpPr/>
          <p:nvPr/>
        </p:nvSpPr>
        <p:spPr>
          <a:xfrm>
            <a:off x="7248128" y="0"/>
            <a:ext cx="4644504" cy="1200522"/>
          </a:xfrm>
          <a:prstGeom prst="wedgeEllipseCallou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Y" sz="3600" b="1" dirty="0" smtClean="0"/>
              <a:t>بحوث ا</a:t>
            </a:r>
            <a:r>
              <a:rPr lang="ar-SA" sz="3600" b="1" dirty="0" smtClean="0"/>
              <a:t>لصورة</a:t>
            </a:r>
            <a:endParaRPr lang="en-US" sz="3600" dirty="0"/>
          </a:p>
        </p:txBody>
      </p:sp>
      <p:sp>
        <p:nvSpPr>
          <p:cNvPr id="2" name="مستطيل مستدير الزوايا 1"/>
          <p:cNvSpPr/>
          <p:nvPr/>
        </p:nvSpPr>
        <p:spPr>
          <a:xfrm>
            <a:off x="5807968" y="1484784"/>
            <a:ext cx="6384032" cy="5157316"/>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just"/>
            <a:endParaRPr lang="ar-EG" sz="2800" dirty="0" smtClean="0"/>
          </a:p>
          <a:p>
            <a:pPr algn="just"/>
            <a:r>
              <a:rPr lang="ar-EG" sz="2900" b="1" dirty="0"/>
              <a:t>ظهرت أهمية بحوث الصورة عندما تزايد الأخذ بالتخطيط العلمي لتكوين الصورة للفرد أو المنظمة أو الدولة بين الجماهير النوعية أو العامة داخل الدولة أو خارجها، ، وتعتمد بحوث الصورة علي نفس المناهج والأدوات التي يستخدمها علماء النفس والاجتماع والاتصال لقياس الاتجاهات ومعرفة الدوافع المؤيدة والمعارضة ومن ثم تحديد أبعاد الصورة الحالية للفرد أو المنظمة أو الدولة. </a:t>
            </a:r>
            <a:endParaRPr lang="en-US" sz="2900" b="1" dirty="0"/>
          </a:p>
          <a:p>
            <a:pPr algn="just"/>
            <a:endParaRPr lang="en-US" sz="2800" b="1" dirty="0"/>
          </a:p>
        </p:txBody>
      </p:sp>
      <p:pic>
        <p:nvPicPr>
          <p:cNvPr id="1026" name="Picture 2" descr="C:\Users\Windows 7\Desktop\Investigación_de_mercado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66395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2245443"/>
      </p:ext>
    </p:extLst>
  </p:cSld>
  <p:clrMapOvr>
    <a:masterClrMapping/>
  </p:clrMapOvr>
  <mc:AlternateContent xmlns:mc="http://schemas.openxmlformats.org/markup-compatibility/2006" xmlns:p14="http://schemas.microsoft.com/office/powerpoint/2010/main">
    <mc:Choice Requires="p14">
      <p:transition spd="med" p14:dur="700" advTm="129755">
        <p:fade/>
      </p:transition>
    </mc:Choice>
    <mc:Fallback xmlns="">
      <p:transition spd="med" advTm="129755">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Windows 7\Desktop\أنواع_البحوث_العلمية.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0"/>
            <a:ext cx="592874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p:nvPr/>
        </p:nvSpPr>
        <p:spPr>
          <a:xfrm>
            <a:off x="6168008" y="908720"/>
            <a:ext cx="5832648" cy="504056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just"/>
            <a:r>
              <a:rPr lang="ar-EG" sz="2900" b="1" dirty="0"/>
              <a:t>ويتوقف استخدام منهج معين أو أداة بعينها علي طبيعة البحث المطلوب وأهدافه والظروف المحيطة بإجرائه وما إذا كانت حدود البحث بسيطة وأهدافه محدودة أو العكس</a:t>
            </a:r>
            <a:r>
              <a:rPr lang="ar-EG" sz="3200" dirty="0"/>
              <a:t>.</a:t>
            </a:r>
            <a:endParaRPr lang="en-US" sz="3200" b="1" dirty="0"/>
          </a:p>
        </p:txBody>
      </p:sp>
    </p:spTree>
    <p:extLst>
      <p:ext uri="{BB962C8B-B14F-4D97-AF65-F5344CB8AC3E}">
        <p14:creationId xmlns:p14="http://schemas.microsoft.com/office/powerpoint/2010/main" val="2325068519"/>
      </p:ext>
    </p:extLst>
  </p:cSld>
  <p:clrMapOvr>
    <a:masterClrMapping/>
  </p:clrMapOvr>
  <mc:AlternateContent xmlns:mc="http://schemas.openxmlformats.org/markup-compatibility/2006" xmlns:p14="http://schemas.microsoft.com/office/powerpoint/2010/main">
    <mc:Choice Requires="p14">
      <p:transition spd="med" p14:dur="700" advTm="129755">
        <p:fade/>
      </p:transition>
    </mc:Choice>
    <mc:Fallback xmlns="">
      <p:transition spd="med" advTm="129755">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Callout 6"/>
          <p:cNvSpPr/>
          <p:nvPr/>
        </p:nvSpPr>
        <p:spPr>
          <a:xfrm>
            <a:off x="6816080" y="116632"/>
            <a:ext cx="5292588" cy="1052736"/>
          </a:xfrm>
          <a:prstGeom prst="wedgeEllipseCallou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EG" sz="3600" b="1" dirty="0"/>
              <a:t>أهمية بحوث الصورة</a:t>
            </a:r>
            <a:endParaRPr lang="en-US" sz="3600" dirty="0"/>
          </a:p>
        </p:txBody>
      </p:sp>
      <p:sp>
        <p:nvSpPr>
          <p:cNvPr id="2" name="مستطيل مستدير الزوايا 1"/>
          <p:cNvSpPr/>
          <p:nvPr/>
        </p:nvSpPr>
        <p:spPr>
          <a:xfrm>
            <a:off x="5663952" y="1412776"/>
            <a:ext cx="6444716" cy="5445224"/>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just"/>
            <a:r>
              <a:rPr lang="ar-EG" sz="2900" b="1" dirty="0" smtClean="0"/>
              <a:t>إذا </a:t>
            </a:r>
            <a:r>
              <a:rPr lang="ar-EG" sz="2900" b="1" dirty="0"/>
              <a:t>كانت بحوث الصورة القومية قد لقيت اهتماماً متزايداً من جانب المهتمين بالعلاقات الدولية والمشتغلين فيها، فإن المنظمات الدولية والشركات التي تعمل علي نطاق دولي أصبحت هي الأخرى حريصة علي معرفة صورتها السائدة بالنسبة للجماهير ذات الصلة الوثيقة بها في المجتمعات المختلفة.</a:t>
            </a:r>
            <a:endParaRPr lang="en-US" sz="2900" b="1" dirty="0"/>
          </a:p>
        </p:txBody>
      </p:sp>
      <p:pic>
        <p:nvPicPr>
          <p:cNvPr id="2050" name="Picture 2" descr="C:\Users\Windows 7\Desktop\079cee29-a5c5-4dfe-a20a-444ce2a63b45-300x18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51993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3837706"/>
      </p:ext>
    </p:extLst>
  </p:cSld>
  <p:clrMapOvr>
    <a:masterClrMapping/>
  </p:clrMapOvr>
  <mc:AlternateContent xmlns:mc="http://schemas.openxmlformats.org/markup-compatibility/2006" xmlns:p14="http://schemas.microsoft.com/office/powerpoint/2010/main">
    <mc:Choice Requires="p14">
      <p:transition spd="med" p14:dur="700" advTm="119747">
        <p:fade/>
      </p:transition>
    </mc:Choice>
    <mc:Fallback xmlns="">
      <p:transition spd="med" advTm="119747">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023992" y="836712"/>
            <a:ext cx="5688632" cy="504056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just"/>
            <a:r>
              <a:rPr lang="ar-EG" sz="2900" b="1" dirty="0"/>
              <a:t>كما أصبحت دراسة صورة </a:t>
            </a:r>
            <a:r>
              <a:rPr lang="ar-EG" sz="2900" b="1"/>
              <a:t>الفرد </a:t>
            </a:r>
            <a:r>
              <a:rPr lang="ar-EG" sz="2900" b="1" smtClean="0"/>
              <a:t>لها </a:t>
            </a:r>
            <a:r>
              <a:rPr lang="ar-EG" sz="2900" b="1" dirty="0"/>
              <a:t>أهمية كبري مع تزايد أهمية بعض الأفراد ذوي الصفة العامة في المجتمع سواء كانوا مرشحين سياسيين أو ممثلين أو قادة فكر في أي مجال.</a:t>
            </a:r>
            <a:endParaRPr lang="ar-EG" sz="2900" dirty="0"/>
          </a:p>
        </p:txBody>
      </p:sp>
      <p:pic>
        <p:nvPicPr>
          <p:cNvPr id="3074" name="Picture 2" descr="C:\Users\Windows 7\Desktop\59602307-cartoon-businessman-or-politician-in-suit-at-tribune-with-microphones-making-a-speech-orator-or-nar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344" y="0"/>
            <a:ext cx="547260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6311359"/>
      </p:ext>
    </p:extLst>
  </p:cSld>
  <p:clrMapOvr>
    <a:masterClrMapping/>
  </p:clrMapOvr>
  <mc:AlternateContent xmlns:mc="http://schemas.openxmlformats.org/markup-compatibility/2006" xmlns:p14="http://schemas.microsoft.com/office/powerpoint/2010/main">
    <mc:Choice Requires="p14">
      <p:transition spd="med" p14:dur="700" advTm="129755">
        <p:fade/>
      </p:transition>
    </mc:Choice>
    <mc:Fallback xmlns="">
      <p:transition spd="med" advTm="129755">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663952" y="260648"/>
            <a:ext cx="6312148" cy="6381452"/>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just"/>
            <a:endParaRPr lang="ar-EG" sz="2800" dirty="0" smtClean="0"/>
          </a:p>
          <a:p>
            <a:pPr algn="just"/>
            <a:r>
              <a:rPr lang="ar-EG" sz="3000" b="1" dirty="0"/>
              <a:t>كما تزايدت أيضاً أهمية بحوث الصورة بالنسبة لبعض المهن والعلوم وقطاعات المجتمع المختلفة في وسائل الاتصال الجماهيرية وكذلك عند الجمهور العام أو الجماهير النوعية، كصورة مهنة العلاقات العامة مثلاً عند رجال الإدارة أو المشتغلين بها أو المتأثرين بنشاطها وذلك بهدف دراسة المعالم السلبية في هذه الصورة والعمل علي تلافيها والأخذ بالأسلوب العلمي في ممارستها.</a:t>
            </a:r>
            <a:endParaRPr lang="en-US" sz="3000" b="1" dirty="0"/>
          </a:p>
          <a:p>
            <a:pPr algn="just"/>
            <a:endParaRPr lang="en-US" sz="2800" b="1" dirty="0"/>
          </a:p>
        </p:txBody>
      </p:sp>
      <p:pic>
        <p:nvPicPr>
          <p:cNvPr id="1026" name="Picture 2" descr="C:\Users\Windows 7\Desktop\images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51993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987293"/>
      </p:ext>
    </p:extLst>
  </p:cSld>
  <p:clrMapOvr>
    <a:masterClrMapping/>
  </p:clrMapOvr>
  <mc:AlternateContent xmlns:mc="http://schemas.openxmlformats.org/markup-compatibility/2006" xmlns:p14="http://schemas.microsoft.com/office/powerpoint/2010/main">
    <mc:Choice Requires="p14">
      <p:transition spd="med" p14:dur="700" advTm="129755">
        <p:fade/>
      </p:transition>
    </mc:Choice>
    <mc:Fallback xmlns="">
      <p:transition spd="med" advTm="129755">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Callout 6"/>
          <p:cNvSpPr/>
          <p:nvPr/>
        </p:nvSpPr>
        <p:spPr>
          <a:xfrm>
            <a:off x="6816080" y="116632"/>
            <a:ext cx="5292588" cy="1052736"/>
          </a:xfrm>
          <a:prstGeom prst="wedgeEllipseCallou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EG" sz="3600" b="1" dirty="0" smtClean="0"/>
              <a:t>أدوات دراسة الصورة</a:t>
            </a:r>
            <a:endParaRPr lang="en-US" sz="3600" dirty="0"/>
          </a:p>
        </p:txBody>
      </p:sp>
      <p:sp>
        <p:nvSpPr>
          <p:cNvPr id="2" name="مستطيل مستدير الزوايا 1"/>
          <p:cNvSpPr/>
          <p:nvPr/>
        </p:nvSpPr>
        <p:spPr>
          <a:xfrm>
            <a:off x="5663952" y="1556792"/>
            <a:ext cx="6444716" cy="5112568"/>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just"/>
            <a:r>
              <a:rPr lang="ar-EG" sz="3000" b="1" dirty="0" smtClean="0"/>
              <a:t>تبين </a:t>
            </a:r>
            <a:r>
              <a:rPr lang="ar-EG" sz="3000" b="1" dirty="0"/>
              <a:t>من دراسة عدد كبير من البحوث التي أجريت في مجال الصورة الذهنية أن أكثر المناهج التي تلجأ إليها العلاقات العامة في دراسة الصورة الحالية للفرد أو المنظمة هو المنهج المسحي، وأن الأكثر الأدوات شيوعاً هي الاستبيان والمقابلة وتحليل المضمون.</a:t>
            </a:r>
            <a:endParaRPr lang="en-US" sz="3000" b="1" dirty="0"/>
          </a:p>
        </p:txBody>
      </p:sp>
      <p:pic>
        <p:nvPicPr>
          <p:cNvPr id="3" name="Picture 2" descr="C:\Users\Windows 7\Desktop\tahtit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51993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3931758"/>
      </p:ext>
    </p:extLst>
  </p:cSld>
  <p:clrMapOvr>
    <a:masterClrMapping/>
  </p:clrMapOvr>
  <mc:AlternateContent xmlns:mc="http://schemas.openxmlformats.org/markup-compatibility/2006" xmlns:p14="http://schemas.microsoft.com/office/powerpoint/2010/main">
    <mc:Choice Requires="p14">
      <p:transition spd="med" p14:dur="700" advTm="119747">
        <p:fade/>
      </p:transition>
    </mc:Choice>
    <mc:Fallback xmlns="">
      <p:transition spd="med" advTm="119747">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807968" y="836712"/>
            <a:ext cx="6168132" cy="5472608"/>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just"/>
            <a:endParaRPr lang="ar-EG" sz="2800" dirty="0" smtClean="0"/>
          </a:p>
          <a:p>
            <a:pPr algn="just"/>
            <a:r>
              <a:rPr lang="ar-EG" sz="3000" b="1" dirty="0" smtClean="0"/>
              <a:t>ويستخدم </a:t>
            </a:r>
            <a:r>
              <a:rPr lang="ar-EG" sz="3000" b="1" dirty="0"/>
              <a:t>الاستبيان أو المقابلة لمعرفة صورة الفرد أو المنظمة في أذهان الجماهير من خلال توجيه الأسئلة المباشرة وغير المباشرة التي تستهدف التعرف علي سمات هذه الصورة، وتندرج هذه الأدوات تحت الوسائل الفردية لجمع المعلومات ودراسة الصورة في أذهان </a:t>
            </a:r>
            <a:r>
              <a:rPr lang="ar-EG" sz="3000" b="1" dirty="0" smtClean="0"/>
              <a:t>الأفراد</a:t>
            </a:r>
            <a:r>
              <a:rPr lang="ar-EG" sz="3000" b="1" dirty="0"/>
              <a:t>.</a:t>
            </a:r>
            <a:endParaRPr lang="en-US" sz="2800" b="1" dirty="0"/>
          </a:p>
        </p:txBody>
      </p:sp>
      <p:pic>
        <p:nvPicPr>
          <p:cNvPr id="3074" name="Picture 2" descr="C:\Users\Windows 7\Desktop\job-interview-ceo-hr-officer-candidate-new-employee-boss-meeting-executive-manager-sitting-desk-holding-hands-raised-9159363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66395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8382692"/>
      </p:ext>
    </p:extLst>
  </p:cSld>
  <p:clrMapOvr>
    <a:masterClrMapping/>
  </p:clrMapOvr>
  <mc:AlternateContent xmlns:mc="http://schemas.openxmlformats.org/markup-compatibility/2006" xmlns:p14="http://schemas.microsoft.com/office/powerpoint/2010/main">
    <mc:Choice Requires="p14">
      <p:transition spd="med" p14:dur="700" advTm="129755">
        <p:fade/>
      </p:transition>
    </mc:Choice>
    <mc:Fallback xmlns="">
      <p:transition spd="med" advTm="129755">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6168008" y="620688"/>
            <a:ext cx="5760640" cy="5760640"/>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just"/>
            <a:endParaRPr lang="ar-EG" sz="2800" dirty="0" smtClean="0"/>
          </a:p>
          <a:p>
            <a:pPr algn="just"/>
            <a:r>
              <a:rPr lang="ar-EG" sz="3000" b="1" dirty="0" smtClean="0"/>
              <a:t>في </a:t>
            </a:r>
            <a:r>
              <a:rPr lang="ar-EG" sz="3000" b="1" dirty="0"/>
              <a:t>حين أن تحليل المضمون يدرس الصورة من خلال وسائل التعبير الجماعية التي تتمثل في الصحف والمجلات والأفلام وبرامج الراديو والتليفزيون وغيرها من الوسائل التي تعكس اتجاهات الجماهير وتعبر عن </a:t>
            </a:r>
            <a:r>
              <a:rPr lang="ar-EG" sz="3000" b="1" dirty="0" smtClean="0"/>
              <a:t>آرائها.</a:t>
            </a:r>
            <a:endParaRPr lang="en-US" sz="3000" b="1" dirty="0"/>
          </a:p>
          <a:p>
            <a:pPr algn="just"/>
            <a:endParaRPr lang="en-US" sz="2800" b="1" dirty="0"/>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023992"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4459687"/>
      </p:ext>
    </p:extLst>
  </p:cSld>
  <p:clrMapOvr>
    <a:masterClrMapping/>
  </p:clrMapOvr>
  <mc:AlternateContent xmlns:mc="http://schemas.openxmlformats.org/markup-compatibility/2006" xmlns:p14="http://schemas.microsoft.com/office/powerpoint/2010/main">
    <mc:Choice Requires="p14">
      <p:transition spd="med" p14:dur="700" advTm="129755">
        <p:fade/>
      </p:transition>
    </mc:Choice>
    <mc:Fallback xmlns="">
      <p:transition spd="med" advTm="129755">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نسق Offic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939</TotalTime>
  <Words>355</Words>
  <Application>Microsoft Office PowerPoint</Application>
  <PresentationFormat>Custom</PresentationFormat>
  <Paragraphs>26</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Apex</vt:lpstr>
      <vt:lpstr>الإعلام وإدارة الصورة الذهنية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تاريخ أوروبا في العصور الوسطي من القرن الــ11 إلى الــ16</dc:title>
  <dc:creator>AIA</dc:creator>
  <cp:lastModifiedBy>Windows 7</cp:lastModifiedBy>
  <cp:revision>125</cp:revision>
  <dcterms:created xsi:type="dcterms:W3CDTF">2019-06-05T11:17:39Z</dcterms:created>
  <dcterms:modified xsi:type="dcterms:W3CDTF">2020-04-05T03:54:10Z</dcterms:modified>
</cp:coreProperties>
</file>