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323" r:id="rId2"/>
    <p:sldId id="335" r:id="rId3"/>
    <p:sldId id="341" r:id="rId4"/>
    <p:sldId id="340" r:id="rId5"/>
    <p:sldId id="343" r:id="rId6"/>
    <p:sldId id="332" r:id="rId7"/>
    <p:sldId id="345" r:id="rId8"/>
    <p:sldId id="344" r:id="rId9"/>
    <p:sldId id="346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C4E59F"/>
    <a:srgbClr val="A7D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60" autoAdjust="0"/>
  </p:normalViewPr>
  <p:slideViewPr>
    <p:cSldViewPr>
      <p:cViewPr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CF9354-3BC5-45DF-8226-E231FCB380CE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4EEF63-9C64-4CB2-90A3-015461FAE42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200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smtClean="0">
                <a:ea typeface="Monotype Koufi" pitchFamily="2" charset="-78"/>
                <a:cs typeface="Monotype Koufi" pitchFamily="2" charset="-78"/>
              </a:rPr>
              <a:t>Translation</a:t>
            </a:r>
            <a:r>
              <a:rPr lang="en-US" sz="4800" b="1" dirty="0">
                <a:ea typeface="Monotype Koufi" pitchFamily="2" charset="-78"/>
                <a:cs typeface="Monotype Koufi" pitchFamily="2" charset="-78"/>
              </a:rPr>
              <a:t/>
            </a:r>
            <a:br>
              <a:rPr lang="en-US" sz="4800" b="1" dirty="0">
                <a:ea typeface="Monotype Koufi" pitchFamily="2" charset="-78"/>
                <a:cs typeface="Monotype Koufi" pitchFamily="2" charset="-78"/>
              </a:rPr>
            </a:br>
            <a:endParaRPr lang="ar-EG" sz="4800" dirty="0"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14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Components of Communication 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sender, as the initiator of the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communication can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 a  formal  or  an  informal  source.  A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 source 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 likely  to  represent  either  a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for-profit (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commercial)  or  a  not-for-profit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an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 can be a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parent or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friend who gives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information or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advice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Components of Communication 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0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 shows  that  consumers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prefer personal information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sources  when  they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buy services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because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 have  greater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confidence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sources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receiver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 formal  communications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likely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 a  targeted  prospect  or  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customer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(e.g.,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 marketer’s target audience).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08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00811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Components of Communication 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24936" cy="54726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0">
              <a:lnSpc>
                <a:spcPct val="150000"/>
              </a:lnSpc>
              <a:spcBef>
                <a:spcPts val="3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also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many  intermediary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unintended audiences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 marketing communications.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intermediary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audiences  are  wholesalers,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distributors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retailers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Unintended audiences include everyone  who is exposed to the message,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shareholders,  creditors,  suppliers,  employees, bankers, and the local  community, in addition to the general public.</a:t>
            </a:r>
          </a:p>
          <a:p>
            <a:pPr algn="just" rtl="0">
              <a:lnSpc>
                <a:spcPct val="150000"/>
              </a:lnSpc>
              <a:spcBef>
                <a:spcPts val="300"/>
              </a:spcBef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4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Components of Communication </a:t>
            </a:r>
            <a:endParaRPr lang="ar-EG" sz="3200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0">
              <a:lnSpc>
                <a:spcPct val="150000"/>
              </a:lnSpc>
              <a:spcAft>
                <a:spcPts val="300"/>
              </a:spcAft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 is  important  to  remember  that  no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matter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 large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audience.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 whom  interprets  the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his or her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own special way.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  <a:spcAft>
                <a:spcPts val="300"/>
              </a:spcAft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medium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or communications channel, can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interpersonal- an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informal  conversation  (face-to-face,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telephone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between two or more friends, or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 be a formal conversation between a sales person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customer.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16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EG" b="1" dirty="0" smtClean="0">
                <a:solidFill>
                  <a:schemeClr val="bg1"/>
                </a:solidFill>
              </a:rPr>
              <a:t>مكونات وعناصر الاتصال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3600" dirty="0">
                <a:solidFill>
                  <a:schemeClr val="tx1"/>
                </a:solidFill>
                <a:cs typeface="+mj-cs"/>
              </a:rPr>
              <a:t>يمكن أن يكون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المرسل - كمبادر أو بادئ بالاتصال - مصدرًا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رسميًا أو غير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رسميًا.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من المرجح أن يمثل المصدر الرسمي إما منظمة ربحية (تجارية) أو منظمة غير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ربحية؛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يمكن أن يكون المصدر غير الرسمي أحد الوالدين أو صديقًا يقدم معلومات حول المنتج أو نصيحة.</a:t>
            </a:r>
            <a:endParaRPr lang="en-US" sz="3600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9504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EG" b="1" dirty="0" smtClean="0">
                <a:solidFill>
                  <a:schemeClr val="bg1"/>
                </a:solidFill>
              </a:rPr>
              <a:t>مكونات وعناصر الاتصال</a:t>
            </a:r>
            <a:endParaRPr lang="ar-EG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3600" dirty="0" smtClean="0">
                <a:solidFill>
                  <a:schemeClr val="tx1"/>
                </a:solidFill>
                <a:cs typeface="+mj-cs"/>
              </a:rPr>
              <a:t>تُظهر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الأبحاث أن المستهلكين يفضلون مصادر المعلومات الشخصية عند شراء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الخدمات،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لأن لديهم ثقة أكبر في هذه المصادر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3600" dirty="0">
                <a:solidFill>
                  <a:schemeClr val="tx1"/>
                </a:solidFill>
                <a:cs typeface="+mj-cs"/>
              </a:rPr>
              <a:t>من المرجح أن يكون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مُستقبل الاتصالات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الرسمية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مستهدفًا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محتملاً أو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عميلًا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(على سبيل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المثال،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عضو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أو شخص من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الجمهور المستهدف من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قبل المُتسوقين).</a:t>
            </a:r>
          </a:p>
          <a:p>
            <a:pPr algn="just">
              <a:lnSpc>
                <a:spcPct val="150000"/>
              </a:lnSpc>
            </a:pPr>
            <a:endParaRPr lang="en-US" sz="3600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64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EG" b="1" dirty="0">
                <a:solidFill>
                  <a:schemeClr val="bg1"/>
                </a:solidFill>
              </a:rPr>
              <a:t>مكونات وعناصر الاتصال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3600" dirty="0">
                <a:solidFill>
                  <a:schemeClr val="tx1"/>
                </a:solidFill>
                <a:cs typeface="+mj-cs"/>
              </a:rPr>
              <a:t>هناك أيضًا العديد من الجماهير الوسيطة وغير المقصودة للاتصالات التسويقية. أمثلة للجمهور الوسيط هي تجار الجملة والموزعين وتجار التجزئة.</a:t>
            </a:r>
            <a:endParaRPr lang="en-US" sz="3600" dirty="0" smtClean="0">
              <a:solidFill>
                <a:schemeClr val="tx1"/>
              </a:solidFill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ar-EG" sz="3600" dirty="0" smtClean="0">
                <a:solidFill>
                  <a:schemeClr val="tx1"/>
                </a:solidFill>
                <a:cs typeface="+mj-cs"/>
              </a:rPr>
              <a:t>ويشمل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الجمهور غير المقصود كل شخص يتعرض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للرسالة،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مثل المساهمين والدائنين والموردين والموظفين والمصرفيين والمجتمع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المحلي،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بالإضافة إلى عامة الناس.</a:t>
            </a:r>
            <a:endParaRPr lang="en-US" sz="3600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203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424936" cy="115212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EG" b="1" dirty="0">
                <a:solidFill>
                  <a:schemeClr val="bg1"/>
                </a:solidFill>
              </a:rPr>
              <a:t>مكونات وعناصر الاتصال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2565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3600" dirty="0">
                <a:solidFill>
                  <a:schemeClr val="tx1"/>
                </a:solidFill>
                <a:cs typeface="+mj-cs"/>
              </a:rPr>
              <a:t>من المهم أن نتذكر أنه بغض النظر عن حجم الجمهور. كل واحد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من هذا الجمهور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يفسر الرسالة بطريقته الخاصة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3600" dirty="0">
                <a:solidFill>
                  <a:schemeClr val="tx1"/>
                </a:solidFill>
                <a:cs typeface="+mj-cs"/>
              </a:rPr>
              <a:t>يمكن أن تكون الوسيلة أو قناة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الاتصال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بين </a:t>
            </a:r>
            <a:r>
              <a:rPr lang="ar-EG" sz="3600" smtClean="0">
                <a:solidFill>
                  <a:schemeClr val="tx1"/>
                </a:solidFill>
                <a:cs typeface="+mj-cs"/>
              </a:rPr>
              <a:t>الأفراد محادثة شخصية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غير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رسمية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(كالاتصال وجهاً لوجه،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عن طريق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الهاتف)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بين صديقين أو </a:t>
            </a:r>
            <a:r>
              <a:rPr lang="ar-EG" sz="3600" dirty="0" smtClean="0">
                <a:solidFill>
                  <a:schemeClr val="tx1"/>
                </a:solidFill>
                <a:cs typeface="+mj-cs"/>
              </a:rPr>
              <a:t>أكثر، </a:t>
            </a:r>
            <a:r>
              <a:rPr lang="ar-EG" sz="3600" dirty="0">
                <a:solidFill>
                  <a:schemeClr val="tx1"/>
                </a:solidFill>
                <a:cs typeface="+mj-cs"/>
              </a:rPr>
              <a:t>أو يمكن أن تكون محادثة رسمية بين مندوب مبيعات وعميل.</a:t>
            </a:r>
            <a:endParaRPr lang="ar-EG" sz="3600" dirty="0" smtClean="0">
              <a:solidFill>
                <a:schemeClr val="tx1"/>
              </a:solidFill>
              <a:cs typeface="+mj-cs"/>
            </a:endParaRPr>
          </a:p>
          <a:p>
            <a:pPr algn="just">
              <a:lnSpc>
                <a:spcPct val="150000"/>
              </a:lnSpc>
            </a:pPr>
            <a:endParaRPr lang="en-US" sz="3600" dirty="0" smtClean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28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16241</TotalTime>
  <Words>451</Words>
  <Application>Microsoft Office PowerPoint</Application>
  <PresentationFormat>عرض على الشاشة (3:4)‏</PresentationFormat>
  <Paragraphs>22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Translation </vt:lpstr>
      <vt:lpstr>Components of Communication </vt:lpstr>
      <vt:lpstr>Components of Communication </vt:lpstr>
      <vt:lpstr>Components of Communication </vt:lpstr>
      <vt:lpstr>Components of Communication </vt:lpstr>
      <vt:lpstr>مكونات وعناصر الاتصال</vt:lpstr>
      <vt:lpstr>مكونات وعناصر الاتصال</vt:lpstr>
      <vt:lpstr>مكونات وعناصر الاتصال</vt:lpstr>
      <vt:lpstr>مكونات وعناصر الاتصال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  تسويق العلاقات بين الشركات والعملاء </dc:title>
  <dc:creator>Abdo</dc:creator>
  <cp:lastModifiedBy>D r abdo</cp:lastModifiedBy>
  <cp:revision>84</cp:revision>
  <dcterms:created xsi:type="dcterms:W3CDTF">2018-03-01T07:55:36Z</dcterms:created>
  <dcterms:modified xsi:type="dcterms:W3CDTF">2020-04-05T05:12:10Z</dcterms:modified>
</cp:coreProperties>
</file>