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9" r:id="rId4"/>
    <p:sldId id="260" r:id="rId5"/>
    <p:sldId id="270" r:id="rId6"/>
    <p:sldId id="27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FFCC00"/>
    <a:srgbClr val="FF33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36" y="-4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2" d="100"/>
        <a:sy n="15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88EE70-D4D8-42F4-AEBD-21E002C5D3A3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E2FDEC-7459-40F5-A85E-95DA58513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397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EG" dirty="0" smtClean="0"/>
              <a:t>نتمالم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E2FDEC-7459-40F5-A85E-95DA585139B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56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F346-183A-440C-93FF-3EDCE932B48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F4B70-ED80-450E-B305-E227833C8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7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F346-183A-440C-93FF-3EDCE932B48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F4B70-ED80-450E-B305-E227833C8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90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F346-183A-440C-93FF-3EDCE932B48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F4B70-ED80-450E-B305-E227833C8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08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F346-183A-440C-93FF-3EDCE932B48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F4B70-ED80-450E-B305-E227833C8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429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F346-183A-440C-93FF-3EDCE932B48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F4B70-ED80-450E-B305-E227833C8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753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F346-183A-440C-93FF-3EDCE932B48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F4B70-ED80-450E-B305-E227833C8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313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F346-183A-440C-93FF-3EDCE932B48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F4B70-ED80-450E-B305-E227833C8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551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F346-183A-440C-93FF-3EDCE932B48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F4B70-ED80-450E-B305-E227833C8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68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F346-183A-440C-93FF-3EDCE932B48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F4B70-ED80-450E-B305-E227833C8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7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F346-183A-440C-93FF-3EDCE932B48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F4B70-ED80-450E-B305-E227833C8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501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F346-183A-440C-93FF-3EDCE932B48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F4B70-ED80-450E-B305-E227833C8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073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4F346-183A-440C-93FF-3EDCE932B48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F4B70-ED80-450E-B305-E227833C8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578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-49418"/>
            <a:ext cx="9144000" cy="6877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68244" y="711452"/>
            <a:ext cx="8839200" cy="535531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EG" sz="5400" dirty="0" smtClean="0">
                <a:solidFill>
                  <a:schemeClr val="accent4">
                    <a:lumMod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Simplified Arabic" pitchFamily="18" charset="-78"/>
                <a:cs typeface="Simplified Arabic" pitchFamily="18" charset="-78"/>
              </a:rPr>
              <a:t>محاضرة رقم </a:t>
            </a:r>
            <a:r>
              <a:rPr lang="ar-EG" sz="5400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Simplified Arabic" pitchFamily="18" charset="-78"/>
                <a:cs typeface="Simplified Arabic" pitchFamily="18" charset="-78"/>
              </a:rPr>
              <a:t>5</a:t>
            </a:r>
          </a:p>
          <a:p>
            <a:pPr algn="ctr"/>
            <a:r>
              <a:rPr lang="ar-EG" sz="5400" dirty="0" smtClean="0">
                <a:solidFill>
                  <a:srgbClr val="C000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Simplified Arabic" pitchFamily="18" charset="-78"/>
                <a:cs typeface="Simplified Arabic" pitchFamily="18" charset="-78"/>
              </a:rPr>
              <a:t>المادة: وكالات العلاقات العامة الدولية</a:t>
            </a:r>
          </a:p>
          <a:p>
            <a:pPr algn="ctr"/>
            <a:r>
              <a:rPr lang="ar-EG" sz="5400" dirty="0" smtClean="0">
                <a:solidFill>
                  <a:srgbClr val="0070C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Simplified Arabic" pitchFamily="18" charset="-78"/>
                <a:cs typeface="Simplified Arabic" pitchFamily="18" charset="-78"/>
              </a:rPr>
              <a:t>الفرقة: الثالثة علاقات عامة</a:t>
            </a:r>
          </a:p>
          <a:p>
            <a:pPr algn="ctr"/>
            <a:endParaRPr lang="ar-EG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algn="r"/>
            <a:r>
              <a:rPr lang="ar-EG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K Homa" pitchFamily="2" charset="-78"/>
              </a:rPr>
              <a:t>                                         </a:t>
            </a:r>
            <a:r>
              <a:rPr lang="ar-EG" sz="44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K Homa" pitchFamily="2" charset="-78"/>
              </a:rPr>
              <a:t>تقديم</a:t>
            </a:r>
          </a:p>
          <a:p>
            <a:pPr algn="ctr"/>
            <a:endParaRPr lang="ar-EG" sz="1400" b="1" u="sng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K Homa" pitchFamily="2" charset="-78"/>
            </a:endParaRPr>
          </a:p>
          <a:p>
            <a:pPr algn="r"/>
            <a:r>
              <a:rPr lang="ar-EG" sz="4000" b="1" spc="50" dirty="0" smtClean="0">
                <a:ln w="11430"/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         دكتورة/ شيماء عبدالعاطي سعيد </a:t>
            </a:r>
          </a:p>
          <a:p>
            <a:pPr algn="ctr"/>
            <a:endParaRPr lang="ar-EG" sz="1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algn="ctr"/>
            <a:r>
              <a:rPr lang="ar-EG" sz="2400" b="1" spc="50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glow rad="101600">
                    <a:srgbClr val="FFFF00">
                      <a:alpha val="4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مدرس بقسم العلاقات العامة </a:t>
            </a:r>
          </a:p>
          <a:p>
            <a:pPr algn="ctr"/>
            <a:r>
              <a:rPr lang="ar-EG" sz="2400" b="1" spc="50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glow rad="101600">
                    <a:srgbClr val="FFFF00">
                      <a:alpha val="4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كلية الإعلام وتكنولوجيا الاتصال</a:t>
            </a:r>
            <a:endParaRPr lang="ar-EG" sz="2400" b="1" spc="50" dirty="0">
              <a:ln w="11430"/>
              <a:solidFill>
                <a:schemeClr val="accent4">
                  <a:lumMod val="50000"/>
                </a:schemeClr>
              </a:solidFill>
              <a:effectLst>
                <a:glow rad="101600">
                  <a:srgbClr val="FFFF00">
                    <a:alpha val="40000"/>
                  </a:srgb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4429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-19051"/>
            <a:ext cx="9144000" cy="6877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66800" y="762000"/>
            <a:ext cx="7620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3600" b="1" dirty="0" smtClean="0">
                <a:ln w="28575">
                  <a:noFill/>
                </a:ln>
                <a:latin typeface="Simplified Arabic" pitchFamily="18" charset="-78"/>
                <a:cs typeface="Simplified Arabic" pitchFamily="18" charset="-78"/>
              </a:rPr>
              <a:t>استخدام مواقع التواصل الاجتماعي في تشكيل الصورة الذهنية لشركات العلاقات العامة</a:t>
            </a:r>
            <a:r>
              <a:rPr lang="ar-EG" sz="4800" b="1" dirty="0" smtClean="0">
                <a:ln w="28575">
                  <a:noFill/>
                </a:ln>
                <a:latin typeface="Courier New" pitchFamily="49" charset="0"/>
                <a:cs typeface="MCS Shafa S_U normal." pitchFamily="2" charset="-78"/>
              </a:rPr>
              <a:t>.</a:t>
            </a:r>
            <a:endParaRPr lang="en-US" sz="4800" b="1" dirty="0">
              <a:ln w="28575">
                <a:noFill/>
              </a:ln>
              <a:latin typeface="Courier New" pitchFamily="49" charset="0"/>
              <a:cs typeface="MCS Shafa S_U normal.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9400" y="2362200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4000" b="1" dirty="0" smtClean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* </a:t>
            </a:r>
            <a:r>
              <a:rPr lang="ar-EG" sz="4000" b="1" dirty="0" smtClean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أهمية </a:t>
            </a:r>
            <a:r>
              <a:rPr lang="ar-EG" sz="4000" b="1" dirty="0" smtClean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الصورة الذهنية </a:t>
            </a:r>
            <a:r>
              <a:rPr lang="ar-EG" sz="4000" b="1" dirty="0" smtClean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للشركات.</a:t>
            </a:r>
            <a:endParaRPr lang="en-US" sz="4000" b="1" dirty="0">
              <a:solidFill>
                <a:srgbClr val="0070C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9700" y="3429000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4000" b="1" dirty="0" smtClean="0">
                <a:solidFill>
                  <a:schemeClr val="accent6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* عدة </a:t>
            </a:r>
            <a:r>
              <a:rPr lang="ar-EG" sz="4000" b="1" dirty="0" smtClean="0">
                <a:solidFill>
                  <a:schemeClr val="accent6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مفاهيم أساسية للصورة الذهنية داخل </a:t>
            </a:r>
            <a:r>
              <a:rPr lang="ar-EG" sz="4000" b="1" dirty="0" smtClean="0">
                <a:solidFill>
                  <a:schemeClr val="accent6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الشركات</a:t>
            </a:r>
            <a:endParaRPr lang="ar-EG" sz="4000" b="1" dirty="0" smtClean="0">
              <a:solidFill>
                <a:schemeClr val="accent6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" y="4318000"/>
            <a:ext cx="886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4000" b="1" dirty="0" smtClean="0">
                <a:solidFill>
                  <a:srgbClr val="00B050"/>
                </a:solidFill>
                <a:ea typeface="Calibri"/>
                <a:cs typeface="Simplified Arabic"/>
              </a:rPr>
              <a:t>* عدة </a:t>
            </a:r>
            <a:r>
              <a:rPr lang="ar-EG" sz="4000" b="1" dirty="0">
                <a:solidFill>
                  <a:srgbClr val="00B050"/>
                </a:solidFill>
                <a:ea typeface="Calibri"/>
                <a:cs typeface="Simplified Arabic"/>
              </a:rPr>
              <a:t>مبادئ يجب أن تلتزم بها الشركات لإدارة </a:t>
            </a:r>
            <a:endParaRPr lang="ar-EG" sz="4000" b="1" dirty="0" smtClean="0">
              <a:solidFill>
                <a:srgbClr val="00B050"/>
              </a:solidFill>
              <a:ea typeface="Calibri"/>
              <a:cs typeface="Simplified Arabic"/>
            </a:endParaRPr>
          </a:p>
          <a:p>
            <a:pPr algn="r"/>
            <a:r>
              <a:rPr lang="ar-EG" sz="4000" b="1" dirty="0" smtClean="0">
                <a:solidFill>
                  <a:srgbClr val="00B050"/>
                </a:solidFill>
                <a:ea typeface="Calibri"/>
                <a:cs typeface="Simplified Arabic"/>
              </a:rPr>
              <a:t>  السمعة </a:t>
            </a:r>
            <a:r>
              <a:rPr lang="ar-EG" sz="4000" b="1" dirty="0">
                <a:solidFill>
                  <a:srgbClr val="00B050"/>
                </a:solidFill>
                <a:ea typeface="Calibri"/>
                <a:cs typeface="Simplified Arabic"/>
              </a:rPr>
              <a:t>عبر مواقع التواصل الاجتماعي </a:t>
            </a:r>
            <a:r>
              <a:rPr lang="ar-EG" sz="4000" b="1" dirty="0" smtClean="0">
                <a:solidFill>
                  <a:srgbClr val="00B050"/>
                </a:solidFill>
                <a:ea typeface="Calibri"/>
                <a:cs typeface="Simplified Arabic"/>
              </a:rPr>
              <a:t>بفعالية</a:t>
            </a:r>
            <a:endParaRPr lang="ar-EG" sz="4000" b="1" dirty="0" smtClean="0">
              <a:solidFill>
                <a:srgbClr val="00B05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6580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4000" cy="6877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6200" y="1134070"/>
            <a:ext cx="9067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4800" b="1" dirty="0" smtClean="0">
                <a:ln w="28575">
                  <a:noFill/>
                </a:ln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implified Arabic" pitchFamily="18" charset="-78"/>
                <a:cs typeface="Simplified Arabic" pitchFamily="18" charset="-78"/>
              </a:rPr>
              <a:t>أربع مفاتيح أساسية لنجاح إدارة سمعة الشركة في نواقع التواصل الاجتماعي</a:t>
            </a:r>
            <a:endParaRPr lang="en-US" sz="4800" b="1" dirty="0">
              <a:ln w="28575">
                <a:noFill/>
              </a:ln>
              <a:solidFill>
                <a:srgbClr val="00B0F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0500" y="3436332"/>
            <a:ext cx="876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4800" b="1" dirty="0" smtClean="0">
                <a:solidFill>
                  <a:srgbClr val="0070C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Simplified Arabic" pitchFamily="18" charset="-78"/>
                <a:cs typeface="Simplified Arabic" pitchFamily="18" charset="-78"/>
              </a:rPr>
              <a:t>مجموعة من </a:t>
            </a:r>
            <a:r>
              <a:rPr lang="ar-EG" sz="4800" b="1" dirty="0" smtClean="0">
                <a:solidFill>
                  <a:srgbClr val="0070C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Simplified Arabic" pitchFamily="18" charset="-78"/>
                <a:cs typeface="Simplified Arabic" pitchFamily="18" charset="-78"/>
              </a:rPr>
              <a:t>النقاط المختصرة لتعزيز سمعة الشركة في مواقع التواصل الاجتماعي</a:t>
            </a:r>
            <a:endParaRPr lang="en-US" sz="4800" b="1" dirty="0">
              <a:solidFill>
                <a:srgbClr val="0070C0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1441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4000" cy="6877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906745" y="1057870"/>
            <a:ext cx="73990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5400" b="1" dirty="0" smtClean="0">
                <a:ln w="28575">
                  <a:noFill/>
                </a:ln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Simplified Arabic" pitchFamily="18" charset="-78"/>
                <a:cs typeface="Simplified Arabic" pitchFamily="18" charset="-78"/>
              </a:rPr>
              <a:t>استخدام مواقع التواصل الاجتماعي في إدارة الأزمات</a:t>
            </a:r>
            <a:endParaRPr lang="en-US" sz="6000" b="1" dirty="0">
              <a:ln w="28575">
                <a:noFill/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pic>
        <p:nvPicPr>
          <p:cNvPr id="1027" name="Picture 3" descr="C:\Users\Ahmed Ismaiel\Desktop\social-media-sites-pictur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3827860"/>
            <a:ext cx="8077201" cy="2766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909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88" y="-34817"/>
            <a:ext cx="9144000" cy="6877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33401" y="349241"/>
            <a:ext cx="8288572" cy="618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15000"/>
              </a:lnSpc>
              <a:spcAft>
                <a:spcPts val="0"/>
              </a:spcAft>
            </a:pPr>
            <a:r>
              <a:rPr lang="ar-EG" sz="4000" b="1" dirty="0" smtClean="0">
                <a:solidFill>
                  <a:srgbClr val="17375E"/>
                </a:solidFill>
                <a:cs typeface="Simplified Arabic"/>
              </a:rPr>
              <a:t> عناصر استخدام مواقع التواصل الاجتماعي في أوقات الأزمات</a:t>
            </a:r>
          </a:p>
          <a:p>
            <a:pPr algn="ctr" rtl="1">
              <a:lnSpc>
                <a:spcPct val="115000"/>
              </a:lnSpc>
              <a:spcAft>
                <a:spcPts val="0"/>
              </a:spcAft>
            </a:pPr>
            <a:endParaRPr lang="en-US" sz="1600" dirty="0">
              <a:ea typeface="Calibri"/>
              <a:cs typeface="Arial"/>
            </a:endParaRPr>
          </a:p>
          <a:p>
            <a:pPr marL="571500" indent="-571500" algn="r" rtl="1">
              <a:lnSpc>
                <a:spcPct val="115000"/>
              </a:lnSpc>
              <a:spcAft>
                <a:spcPts val="0"/>
              </a:spcAft>
              <a:buFont typeface="Arial" charset="0"/>
              <a:buChar char="•"/>
            </a:pPr>
            <a:r>
              <a:rPr lang="ar-EG" sz="4000" b="1" dirty="0" smtClean="0">
                <a:solidFill>
                  <a:srgbClr val="FF0000"/>
                </a:solidFill>
                <a:ea typeface="Calibri"/>
                <a:cs typeface="Simplified Arabic"/>
              </a:rPr>
              <a:t>أولاً: إدارة القضايا</a:t>
            </a:r>
          </a:p>
          <a:p>
            <a:pPr marL="285750" indent="-285750" algn="r" rtl="1">
              <a:lnSpc>
                <a:spcPct val="115000"/>
              </a:lnSpc>
              <a:spcAft>
                <a:spcPts val="0"/>
              </a:spcAft>
              <a:buFont typeface="Arial" charset="0"/>
              <a:buChar char="•"/>
            </a:pPr>
            <a:endParaRPr lang="en-US" sz="1600" dirty="0">
              <a:ea typeface="Calibri"/>
              <a:cs typeface="Arial"/>
            </a:endParaRPr>
          </a:p>
          <a:p>
            <a:pPr marL="571500" indent="-571500" algn="r" rtl="1">
              <a:lnSpc>
                <a:spcPct val="115000"/>
              </a:lnSpc>
              <a:spcAft>
                <a:spcPts val="0"/>
              </a:spcAft>
              <a:buFont typeface="Arial" charset="0"/>
              <a:buChar char="•"/>
            </a:pPr>
            <a:r>
              <a:rPr lang="ar-EG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Calibri"/>
                <a:cs typeface="Simplified Arabic"/>
              </a:rPr>
              <a:t>ثانياً: التخطيط</a:t>
            </a:r>
            <a:r>
              <a:rPr lang="ar-EG" sz="4000" b="1" dirty="0" smtClean="0">
                <a:solidFill>
                  <a:srgbClr val="558ED5"/>
                </a:solidFill>
                <a:ea typeface="Calibri"/>
                <a:cs typeface="Simplified Arabic"/>
              </a:rPr>
              <a:t>.</a:t>
            </a:r>
          </a:p>
          <a:p>
            <a:pPr marL="285750" indent="-285750" algn="r" rtl="1">
              <a:lnSpc>
                <a:spcPct val="115000"/>
              </a:lnSpc>
              <a:spcAft>
                <a:spcPts val="0"/>
              </a:spcAft>
              <a:buFont typeface="Arial" charset="0"/>
              <a:buChar char="•"/>
            </a:pPr>
            <a:endParaRPr lang="en-US" sz="1600" dirty="0">
              <a:ea typeface="Calibri"/>
              <a:cs typeface="Arial"/>
            </a:endParaRPr>
          </a:p>
          <a:p>
            <a:pPr marL="571500" indent="-571500" algn="r" rtl="1">
              <a:lnSpc>
                <a:spcPct val="115000"/>
              </a:lnSpc>
              <a:spcAft>
                <a:spcPts val="0"/>
              </a:spcAft>
              <a:buFont typeface="Arial" charset="0"/>
              <a:buChar char="•"/>
            </a:pPr>
            <a:r>
              <a:rPr lang="ar-EG" sz="4000" b="1" dirty="0" smtClean="0">
                <a:solidFill>
                  <a:srgbClr val="7030A0"/>
                </a:solidFill>
                <a:ea typeface="Calibri"/>
                <a:cs typeface="Simplified Arabic"/>
              </a:rPr>
              <a:t>ثالثاً: التعامل مع الأزمة.</a:t>
            </a:r>
          </a:p>
          <a:p>
            <a:pPr marL="285750" indent="-285750" algn="r" rtl="1">
              <a:lnSpc>
                <a:spcPct val="115000"/>
              </a:lnSpc>
              <a:spcAft>
                <a:spcPts val="0"/>
              </a:spcAft>
              <a:buFont typeface="Arial" charset="0"/>
              <a:buChar char="•"/>
            </a:pPr>
            <a:endParaRPr lang="en-US" sz="1600" dirty="0">
              <a:solidFill>
                <a:srgbClr val="7030A0"/>
              </a:solidFill>
              <a:ea typeface="Calibri"/>
              <a:cs typeface="Arial"/>
            </a:endParaRPr>
          </a:p>
          <a:p>
            <a:pPr marL="571500" indent="-571500" algn="r" rtl="1">
              <a:lnSpc>
                <a:spcPct val="115000"/>
              </a:lnSpc>
              <a:spcAft>
                <a:spcPts val="0"/>
              </a:spcAft>
              <a:buFont typeface="Arial" charset="0"/>
              <a:buChar char="•"/>
            </a:pPr>
            <a:r>
              <a:rPr lang="ar-EG" sz="4000" b="1" dirty="0" smtClean="0">
                <a:solidFill>
                  <a:schemeClr val="accent6">
                    <a:lumMod val="75000"/>
                  </a:schemeClr>
                </a:solidFill>
                <a:ea typeface="Calibri"/>
                <a:cs typeface="Simplified Arabic"/>
              </a:rPr>
              <a:t>رابعاً: مابعد الأزمة.</a:t>
            </a:r>
            <a:endParaRPr lang="ar-EG" sz="4000" b="1" dirty="0">
              <a:solidFill>
                <a:schemeClr val="accent6">
                  <a:lumMod val="75000"/>
                </a:schemeClr>
              </a:solidFill>
              <a:ea typeface="Calibri"/>
              <a:cs typeface="Simplified Arabic"/>
            </a:endParaRPr>
          </a:p>
          <a:p>
            <a:pPr marL="571500" indent="-571500" algn="r" rtl="1">
              <a:lnSpc>
                <a:spcPct val="115000"/>
              </a:lnSpc>
              <a:spcAft>
                <a:spcPts val="0"/>
              </a:spcAft>
              <a:buFont typeface="Arial" charset="0"/>
              <a:buChar char="•"/>
            </a:pPr>
            <a:endParaRPr lang="ar-EG" sz="4000" b="1" dirty="0" smtClean="0">
              <a:solidFill>
                <a:schemeClr val="accent6">
                  <a:lumMod val="75000"/>
                </a:schemeClr>
              </a:solidFill>
              <a:ea typeface="Calibri"/>
              <a:cs typeface="Simplified Arabic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88" y="2656756"/>
            <a:ext cx="3980447" cy="3898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7285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7225"/>
            <a:ext cx="8305800" cy="3277975"/>
          </a:xfrm>
        </p:spPr>
        <p:txBody>
          <a:bodyPr>
            <a:normAutofit/>
          </a:bodyPr>
          <a:lstStyle/>
          <a:p>
            <a:r>
              <a:rPr lang="ar-EG" sz="72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Simplified Arabic" pitchFamily="18" charset="-78"/>
                <a:cs typeface="Simplified Arabic" pitchFamily="18" charset="-78"/>
              </a:rPr>
              <a:t>شكراً لحسن استماعكم</a:t>
            </a:r>
            <a:r>
              <a:rPr lang="ar-EG" dirty="0" smtClean="0"/>
              <a:t/>
            </a:r>
            <a:br>
              <a:rPr lang="ar-EG" dirty="0" smtClean="0"/>
            </a:br>
            <a:r>
              <a:rPr lang="ar-EG" sz="2400" dirty="0" smtClean="0"/>
              <a:t/>
            </a:r>
            <a:br>
              <a:rPr lang="ar-EG" sz="2400" dirty="0" smtClean="0"/>
            </a:br>
            <a:r>
              <a:rPr lang="ar-EG" dirty="0" smtClean="0">
                <a:solidFill>
                  <a:srgbClr val="0070C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تحياتي</a:t>
            </a:r>
            <a:r>
              <a:rPr lang="ar-EG" dirty="0" smtClean="0"/>
              <a:t/>
            </a:r>
            <a:br>
              <a:rPr lang="ar-EG" dirty="0" smtClean="0"/>
            </a:br>
            <a:r>
              <a:rPr lang="ar-EG" sz="1600" dirty="0"/>
              <a:t/>
            </a:r>
            <a:br>
              <a:rPr lang="ar-EG" sz="1600" dirty="0"/>
            </a:br>
            <a:r>
              <a:rPr lang="ar-EG" sz="4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دكتورة/ شيماء عبدالعاطي</a:t>
            </a:r>
            <a:endParaRPr lang="en-US" sz="4800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2058" name="Picture 10" descr="C:\Users\Ahmed Ismaiel\Desktop\612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733800"/>
            <a:ext cx="4724400" cy="3021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29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134</Words>
  <Application>Microsoft Office PowerPoint</Application>
  <PresentationFormat>On-screen Show (4:3)</PresentationFormat>
  <Paragraphs>30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شكراً لحسن استماعكم  تحياتي  دكتورة/ شيماء عبدالعاطي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Ahmed Ismaiel</cp:lastModifiedBy>
  <cp:revision>42</cp:revision>
  <dcterms:created xsi:type="dcterms:W3CDTF">2013-11-13T00:31:30Z</dcterms:created>
  <dcterms:modified xsi:type="dcterms:W3CDTF">2020-03-17T09:12:44Z</dcterms:modified>
</cp:coreProperties>
</file>