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9" r:id="rId4"/>
    <p:sldId id="260" r:id="rId5"/>
    <p:sldId id="270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CC00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4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8EE70-D4D8-42F4-AEBD-21E002C5D3A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2FDEC-7459-40F5-A85E-95DA58513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9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 smtClean="0"/>
              <a:t>نتمالم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2FDEC-7459-40F5-A85E-95DA585139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6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8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2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5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1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5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8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7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0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7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F346-183A-440C-93FF-3EDCE932B48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7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49418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8244" y="711452"/>
            <a:ext cx="8839200" cy="53553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5400" dirty="0" smtClean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محاضرة رقم </a:t>
            </a:r>
            <a:r>
              <a:rPr lang="ar-EG" sz="54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5</a:t>
            </a:r>
          </a:p>
          <a:p>
            <a:pPr algn="ctr"/>
            <a:r>
              <a:rPr lang="ar-EG" sz="5400" dirty="0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المادة: وكالات العلاقات العامة الدولية</a:t>
            </a:r>
          </a:p>
          <a:p>
            <a:pPr algn="ctr"/>
            <a:r>
              <a:rPr lang="ar-EG" sz="5400" dirty="0" smtClean="0"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الفرقة: الثالثة علاقات عامة</a:t>
            </a:r>
          </a:p>
          <a:p>
            <a:pPr algn="ctr"/>
            <a:endParaRPr lang="ar-EG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K Homa" pitchFamily="2" charset="-78"/>
              </a:rPr>
              <a:t>                                         </a:t>
            </a:r>
            <a:r>
              <a:rPr lang="ar-EG" sz="4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K Homa" pitchFamily="2" charset="-78"/>
              </a:rPr>
              <a:t>تقديم</a:t>
            </a:r>
          </a:p>
          <a:p>
            <a:pPr algn="ctr"/>
            <a:endParaRPr lang="ar-EG" sz="1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K Homa" pitchFamily="2" charset="-78"/>
            </a:endParaRPr>
          </a:p>
          <a:p>
            <a:pPr algn="r"/>
            <a:r>
              <a:rPr lang="ar-EG" sz="4000" b="1" spc="50" dirty="0" smtClean="0">
                <a:ln w="11430"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        دكتورة/ شيماء عبدالعاطي سعيد </a:t>
            </a:r>
          </a:p>
          <a:p>
            <a:pPr algn="ctr"/>
            <a:endParaRPr lang="ar-EG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EG" sz="2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rgbClr val="FFFF00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مدرس بقسم العلاقات العامة </a:t>
            </a:r>
          </a:p>
          <a:p>
            <a:pPr algn="ctr"/>
            <a:r>
              <a:rPr lang="ar-EG" sz="2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rgbClr val="FFFF00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كلية الإعلام وتكنولوجيا الاتصال</a:t>
            </a:r>
            <a:endParaRPr lang="ar-EG" sz="24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glow rad="101600">
                  <a:srgbClr val="FFFF00"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442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9051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7620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>
                <a:ln w="28575">
                  <a:noFill/>
                </a:ln>
                <a:latin typeface="Simplified Arabic" pitchFamily="18" charset="-78"/>
                <a:cs typeface="Simplified Arabic" pitchFamily="18" charset="-78"/>
              </a:rPr>
              <a:t>استخدام مواقع التواصل الاجتماعي في تشكيل الصورة الذهنية لشركات العلاقات العامة</a:t>
            </a:r>
            <a:r>
              <a:rPr lang="ar-EG" sz="4800" b="1" dirty="0" smtClean="0">
                <a:ln w="28575">
                  <a:noFill/>
                </a:ln>
                <a:latin typeface="Courier New" pitchFamily="49" charset="0"/>
                <a:cs typeface="MCS Shafa S_U normal." pitchFamily="2" charset="-78"/>
              </a:rPr>
              <a:t>.</a:t>
            </a:r>
            <a:endParaRPr lang="en-US" sz="4800" b="1" dirty="0">
              <a:ln w="28575">
                <a:noFill/>
              </a:ln>
              <a:latin typeface="Courier New" pitchFamily="49" charset="0"/>
              <a:cs typeface="MCS Shafa S_U normal.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9400" y="2362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0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EG" sz="40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أهمية </a:t>
            </a:r>
            <a:r>
              <a:rPr lang="ar-EG" sz="40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الصورة الذهنية </a:t>
            </a:r>
            <a:r>
              <a:rPr lang="ar-EG" sz="40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للشركات.</a:t>
            </a:r>
            <a:endParaRPr lang="en-US" sz="4000" b="1" dirty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00" y="34290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000" b="1" dirty="0" smtClean="0">
                <a:solidFill>
                  <a:schemeClr val="accent6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* عدة </a:t>
            </a:r>
            <a:r>
              <a:rPr lang="ar-EG" sz="4000" b="1" dirty="0" smtClean="0">
                <a:solidFill>
                  <a:schemeClr val="accent6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مفاهيم أساسية للصورة الذهنية داخل </a:t>
            </a:r>
            <a:r>
              <a:rPr lang="ar-EG" sz="4000" b="1" dirty="0" smtClean="0">
                <a:solidFill>
                  <a:schemeClr val="accent6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الشركات</a:t>
            </a:r>
            <a:endParaRPr lang="ar-EG" sz="4000" b="1" dirty="0" smtClean="0">
              <a:solidFill>
                <a:schemeClr val="accent6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" y="4318000"/>
            <a:ext cx="886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000" b="1" dirty="0" smtClean="0">
                <a:solidFill>
                  <a:srgbClr val="00B050"/>
                </a:solidFill>
                <a:ea typeface="Calibri"/>
                <a:cs typeface="Simplified Arabic"/>
              </a:rPr>
              <a:t>* عدة </a:t>
            </a:r>
            <a:r>
              <a:rPr lang="ar-EG" sz="4000" b="1" dirty="0">
                <a:solidFill>
                  <a:srgbClr val="00B050"/>
                </a:solidFill>
                <a:ea typeface="Calibri"/>
                <a:cs typeface="Simplified Arabic"/>
              </a:rPr>
              <a:t>مبادئ يجب أن تلتزم بها الشركات لإدارة </a:t>
            </a:r>
            <a:endParaRPr lang="ar-EG" sz="4000" b="1" dirty="0" smtClean="0">
              <a:solidFill>
                <a:srgbClr val="00B050"/>
              </a:solidFill>
              <a:ea typeface="Calibri"/>
              <a:cs typeface="Simplified Arabic"/>
            </a:endParaRPr>
          </a:p>
          <a:p>
            <a:pPr algn="r"/>
            <a:r>
              <a:rPr lang="ar-EG" sz="4000" b="1" dirty="0" smtClean="0">
                <a:solidFill>
                  <a:srgbClr val="00B050"/>
                </a:solidFill>
                <a:ea typeface="Calibri"/>
                <a:cs typeface="Simplified Arabic"/>
              </a:rPr>
              <a:t>  السمعة </a:t>
            </a:r>
            <a:r>
              <a:rPr lang="ar-EG" sz="4000" b="1" dirty="0">
                <a:solidFill>
                  <a:srgbClr val="00B050"/>
                </a:solidFill>
                <a:ea typeface="Calibri"/>
                <a:cs typeface="Simplified Arabic"/>
              </a:rPr>
              <a:t>عبر مواقع التواصل الاجتماعي </a:t>
            </a:r>
            <a:r>
              <a:rPr lang="ar-EG" sz="4000" b="1" dirty="0" smtClean="0">
                <a:solidFill>
                  <a:srgbClr val="00B050"/>
                </a:solidFill>
                <a:ea typeface="Calibri"/>
                <a:cs typeface="Simplified Arabic"/>
              </a:rPr>
              <a:t>بفعالية</a:t>
            </a:r>
            <a:endParaRPr lang="ar-EG" sz="4000" b="1" dirty="0" smtClean="0">
              <a:solidFill>
                <a:srgbClr val="00B05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58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" y="113407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800" b="1" dirty="0" smtClean="0">
                <a:ln w="28575">
                  <a:noFill/>
                </a:ln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أربع مفاتيح أساسية لنجاح إدارة سمعة الشركة في نواقع التواصل الاجتماعي</a:t>
            </a:r>
            <a:endParaRPr lang="en-US" sz="4800" b="1" dirty="0">
              <a:ln w="28575">
                <a:noFill/>
              </a:ln>
              <a:solidFill>
                <a:srgbClr val="00B0F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" y="343633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0070C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مجموعة من </a:t>
            </a:r>
            <a:r>
              <a:rPr lang="ar-EG" sz="4800" b="1" dirty="0" smtClean="0">
                <a:solidFill>
                  <a:srgbClr val="0070C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النقاط المختصرة لتعزيز سمعة الشركة في مواقع التواصل الاجتماعي</a:t>
            </a:r>
            <a:endParaRPr lang="en-US" sz="4800" b="1" dirty="0">
              <a:solidFill>
                <a:srgbClr val="0070C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44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06745" y="1057870"/>
            <a:ext cx="7399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5400" b="1" dirty="0" smtClean="0">
                <a:ln w="28575">
                  <a:noFill/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استخدام مواقع التواصل الاجتماعي في إدارة الأزمات</a:t>
            </a:r>
            <a:endParaRPr lang="en-US" sz="6000" b="1" dirty="0">
              <a:ln w="285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027" name="Picture 3" descr="C:\Users\Ahmed Ismaiel\Desktop\social-media-sites-pict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827860"/>
            <a:ext cx="8077201" cy="276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8" y="-34817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1" y="349241"/>
            <a:ext cx="8288572" cy="618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EG" sz="4000" b="1" dirty="0" smtClean="0">
                <a:solidFill>
                  <a:srgbClr val="17375E"/>
                </a:solidFill>
                <a:cs typeface="Simplified Arabic"/>
              </a:rPr>
              <a:t> عناصر استخدام مواقع التواصل الاجتماعي في أوقات الأزمات</a:t>
            </a:r>
          </a:p>
          <a:p>
            <a:pPr algn="ctr" rtl="1">
              <a:lnSpc>
                <a:spcPct val="115000"/>
              </a:lnSpc>
              <a:spcAft>
                <a:spcPts val="0"/>
              </a:spcAft>
            </a:pPr>
            <a:endParaRPr lang="en-US" sz="1600" dirty="0">
              <a:ea typeface="Calibri"/>
              <a:cs typeface="Arial"/>
            </a:endParaRPr>
          </a:p>
          <a:p>
            <a:pPr marL="571500" indent="-571500" algn="r" rtl="1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r>
              <a:rPr lang="ar-EG" sz="4000" b="1" dirty="0" smtClean="0">
                <a:solidFill>
                  <a:srgbClr val="FF0000"/>
                </a:solidFill>
                <a:ea typeface="Calibri"/>
                <a:cs typeface="Simplified Arabic"/>
              </a:rPr>
              <a:t>أولاً: إدارة القضايا</a:t>
            </a:r>
          </a:p>
          <a:p>
            <a:pPr marL="285750" indent="-285750" algn="r" rtl="1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endParaRPr lang="en-US" sz="1600" dirty="0">
              <a:ea typeface="Calibri"/>
              <a:cs typeface="Arial"/>
            </a:endParaRPr>
          </a:p>
          <a:p>
            <a:pPr marL="571500" indent="-571500" algn="r" rtl="1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r>
              <a:rPr lang="ar-EG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Simplified Arabic"/>
              </a:rPr>
              <a:t>ثانياً: التخطيط</a:t>
            </a:r>
            <a:r>
              <a:rPr lang="ar-EG" sz="4000" b="1" dirty="0" smtClean="0">
                <a:solidFill>
                  <a:srgbClr val="558ED5"/>
                </a:solidFill>
                <a:ea typeface="Calibri"/>
                <a:cs typeface="Simplified Arabic"/>
              </a:rPr>
              <a:t>.</a:t>
            </a:r>
          </a:p>
          <a:p>
            <a:pPr marL="285750" indent="-285750" algn="r" rtl="1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endParaRPr lang="en-US" sz="1600" dirty="0">
              <a:ea typeface="Calibri"/>
              <a:cs typeface="Arial"/>
            </a:endParaRPr>
          </a:p>
          <a:p>
            <a:pPr marL="571500" indent="-571500" algn="r" rtl="1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r>
              <a:rPr lang="ar-EG" sz="4000" b="1" dirty="0" smtClean="0">
                <a:solidFill>
                  <a:srgbClr val="7030A0"/>
                </a:solidFill>
                <a:ea typeface="Calibri"/>
                <a:cs typeface="Simplified Arabic"/>
              </a:rPr>
              <a:t>ثالثاً: التعامل مع الأزمة.</a:t>
            </a:r>
          </a:p>
          <a:p>
            <a:pPr marL="285750" indent="-285750" algn="r" rtl="1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endParaRPr lang="en-US" sz="16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571500" indent="-571500" algn="r" rtl="1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r>
              <a:rPr lang="ar-EG" sz="4000" b="1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Simplified Arabic"/>
              </a:rPr>
              <a:t>رابعاً: مابعد الأزمة.</a:t>
            </a:r>
            <a:endParaRPr lang="ar-EG" sz="4000" b="1" dirty="0">
              <a:solidFill>
                <a:schemeClr val="accent6">
                  <a:lumMod val="75000"/>
                </a:schemeClr>
              </a:solidFill>
              <a:ea typeface="Calibri"/>
              <a:cs typeface="Simplified Arabic"/>
            </a:endParaRPr>
          </a:p>
          <a:p>
            <a:pPr marL="571500" indent="-571500" algn="r" rtl="1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endParaRPr lang="ar-EG" sz="4000" b="1" dirty="0" smtClean="0">
              <a:solidFill>
                <a:schemeClr val="accent6">
                  <a:lumMod val="75000"/>
                </a:schemeClr>
              </a:solidFill>
              <a:ea typeface="Calibri"/>
              <a:cs typeface="Simplified Arabic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8" y="2656756"/>
            <a:ext cx="3980447" cy="389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2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7225"/>
            <a:ext cx="8305800" cy="3277975"/>
          </a:xfrm>
        </p:spPr>
        <p:txBody>
          <a:bodyPr>
            <a:normAutofit/>
          </a:bodyPr>
          <a:lstStyle/>
          <a:p>
            <a:r>
              <a:rPr lang="ar-EG" sz="72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شكراً لحسن استماعكم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تحياتي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1600" dirty="0"/>
              <a:t/>
            </a:r>
            <a:br>
              <a:rPr lang="ar-EG" sz="1600" dirty="0"/>
            </a:br>
            <a:r>
              <a:rPr lang="ar-EG" sz="4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دكتورة/ شيماء عبدالعاطي</a:t>
            </a:r>
            <a:endParaRPr lang="en-US" sz="4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8" name="Picture 10" descr="C:\Users\Ahmed Ismaiel\Desktop\61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733800"/>
            <a:ext cx="4724400" cy="302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2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134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شكراً لحسن استماعكم  تحياتي  دكتورة/ شيماء عبدالعاطي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Ahmed Ismaiel</cp:lastModifiedBy>
  <cp:revision>42</cp:revision>
  <dcterms:created xsi:type="dcterms:W3CDTF">2013-11-13T00:31:30Z</dcterms:created>
  <dcterms:modified xsi:type="dcterms:W3CDTF">2020-03-17T09:12:44Z</dcterms:modified>
</cp:coreProperties>
</file>