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3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ar-SA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00"/>
    <a:srgbClr val="990033"/>
    <a:srgbClr val="3399FF"/>
    <a:srgbClr val="009900"/>
    <a:srgbClr val="3366FF"/>
    <a:srgbClr val="663300"/>
    <a:srgbClr val="FF66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60" autoAdjust="0"/>
    <p:restoredTop sz="94664" autoAdjust="0"/>
  </p:normalViewPr>
  <p:slideViewPr>
    <p:cSldViewPr>
      <p:cViewPr varScale="1">
        <p:scale>
          <a:sx n="54" d="100"/>
          <a:sy n="54" d="100"/>
        </p:scale>
        <p:origin x="-137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685800" y="2393950"/>
            <a:ext cx="7772400" cy="109538"/>
          </a:xfrm>
          <a:custGeom>
            <a:avLst/>
            <a:gdLst>
              <a:gd name="T0" fmla="*/ 0 w 1000"/>
              <a:gd name="T1" fmla="*/ 0 h 1000"/>
              <a:gd name="T2" fmla="*/ 2147483647 w 1000"/>
              <a:gd name="T3" fmla="*/ 0 h 1000"/>
              <a:gd name="T4" fmla="*/ 2147483647 w 1000"/>
              <a:gd name="T5" fmla="*/ 11998573 h 1000"/>
              <a:gd name="T6" fmla="*/ 0 w 1000"/>
              <a:gd name="T7" fmla="*/ 11998573 h 1000"/>
              <a:gd name="T8" fmla="*/ 0 w 1000"/>
              <a:gd name="T9" fmla="*/ 0 h 1000"/>
              <a:gd name="T10" fmla="*/ 2147483647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90600"/>
            <a:ext cx="7772400" cy="1371600"/>
          </a:xfrm>
        </p:spPr>
        <p:txBody>
          <a:bodyPr/>
          <a:lstStyle>
            <a:lvl1pPr>
              <a:defRPr sz="40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3429000"/>
            <a:ext cx="7010400" cy="16002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B2033B-8214-403B-8433-A44B16827777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048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5A0773-1EE5-4336-84A2-D6547C7DA5AE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123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573838" y="304800"/>
            <a:ext cx="2001837" cy="5715000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566738" y="304800"/>
            <a:ext cx="5854700" cy="5715000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D7F013-502A-42BD-A480-41B2066F2347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651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58E057-DA0B-40A3-ACFD-817B3E937089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854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9954BA-2688-485A-B197-0117240E25EC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469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566738" y="1752600"/>
            <a:ext cx="3924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3438" y="1752600"/>
            <a:ext cx="3924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4451C0-A5BF-485F-9263-C444CBBC71A9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729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F7B264-1625-4972-BF8D-64D59EBDE340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826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F27937-5DC6-4892-B812-3A00ED9241AE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592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84B8D6-6892-414F-BE47-960547CD747F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357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0F923B-F4CC-4A7C-9A9B-8C4F7D55D14E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891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ar-SA" noProof="0" smtClean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B2FBB4-81C6-4766-A107-77CAA39FD718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383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Horz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4675" y="304800"/>
            <a:ext cx="8001000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نمط العنوان الرئيسي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6738" y="1752600"/>
            <a:ext cx="8001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</a:p>
        </p:txBody>
      </p:sp>
      <p:sp>
        <p:nvSpPr>
          <p:cNvPr id="1028" name="AutoShape 4"/>
          <p:cNvSpPr>
            <a:spLocks noChangeArrowheads="1"/>
          </p:cNvSpPr>
          <p:nvPr/>
        </p:nvSpPr>
        <p:spPr bwMode="auto">
          <a:xfrm>
            <a:off x="609600" y="1566863"/>
            <a:ext cx="7958138" cy="109537"/>
          </a:xfrm>
          <a:custGeom>
            <a:avLst/>
            <a:gdLst>
              <a:gd name="T0" fmla="*/ 0 w 1000"/>
              <a:gd name="T1" fmla="*/ 0 h 1000"/>
              <a:gd name="T2" fmla="*/ 2147483647 w 1000"/>
              <a:gd name="T3" fmla="*/ 0 h 1000"/>
              <a:gd name="T4" fmla="*/ 2147483647 w 1000"/>
              <a:gd name="T5" fmla="*/ 11998354 h 1000"/>
              <a:gd name="T6" fmla="*/ 0 w 1000"/>
              <a:gd name="T7" fmla="*/ 11998354 h 1000"/>
              <a:gd name="T8" fmla="*/ 0 w 1000"/>
              <a:gd name="T9" fmla="*/ 0 h 1000"/>
              <a:gd name="T10" fmla="*/ 2147483647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9" name="Line 5"/>
          <p:cNvSpPr>
            <a:spLocks noChangeShapeType="1"/>
          </p:cNvSpPr>
          <p:nvPr/>
        </p:nvSpPr>
        <p:spPr bwMode="auto">
          <a:xfrm flipV="1">
            <a:off x="609600" y="6172200"/>
            <a:ext cx="7924800" cy="0"/>
          </a:xfrm>
          <a:prstGeom prst="line">
            <a:avLst/>
          </a:prstGeom>
          <a:noFill/>
          <a:ln w="31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98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>
              <a:defRPr sz="1200"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9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>
              <a:defRPr sz="1200"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800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rtl="0">
              <a:defRPr sz="1200">
                <a:cs typeface="Arial" pitchFamily="34" charset="0"/>
              </a:defRPr>
            </a:lvl1pPr>
          </a:lstStyle>
          <a:p>
            <a:pPr>
              <a:defRPr/>
            </a:pPr>
            <a:fld id="{698D6385-BA82-4E61-AF41-15248D27A9CF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iming>
    <p:tnLst>
      <p:par>
        <p:cTn id="1" dur="indefinite" restart="never" nodeType="tmRoot"/>
      </p:par>
    </p:tnLst>
  </p:timing>
  <p:txStyles>
    <p:titleStyle>
      <a:lvl1pPr algn="l" rtl="1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1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cs typeface="Arial" pitchFamily="34" charset="0"/>
        </a:defRPr>
      </a:lvl2pPr>
      <a:lvl3pPr algn="l" rtl="1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cs typeface="Arial" pitchFamily="34" charset="0"/>
        </a:defRPr>
      </a:lvl3pPr>
      <a:lvl4pPr algn="l" rtl="1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cs typeface="Arial" pitchFamily="34" charset="0"/>
        </a:defRPr>
      </a:lvl4pPr>
      <a:lvl5pPr algn="l" rtl="1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cs typeface="Arial" pitchFamily="34" charset="0"/>
        </a:defRPr>
      </a:lvl5pPr>
      <a:lvl6pPr marL="457200" algn="l" rtl="1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cs typeface="Arial" pitchFamily="34" charset="0"/>
        </a:defRPr>
      </a:lvl6pPr>
      <a:lvl7pPr marL="914400" algn="l" rtl="1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cs typeface="Arial" pitchFamily="34" charset="0"/>
        </a:defRPr>
      </a:lvl7pPr>
      <a:lvl8pPr marL="1371600" algn="l" rtl="1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cs typeface="Arial" pitchFamily="34" charset="0"/>
        </a:defRPr>
      </a:lvl8pPr>
      <a:lvl9pPr marL="1828800" algn="l" rtl="1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cs typeface="Arial" pitchFamily="34" charset="0"/>
        </a:defRPr>
      </a:lvl9pPr>
    </p:titleStyle>
    <p:bodyStyle>
      <a:lvl1pPr marL="469900" indent="-469900" algn="r" rtl="1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r" rtl="1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2600">
          <a:solidFill>
            <a:schemeClr val="tx1"/>
          </a:solidFill>
          <a:latin typeface="+mn-lt"/>
          <a:cs typeface="+mn-cs"/>
        </a:defRPr>
      </a:lvl2pPr>
      <a:lvl3pPr marL="1304925" indent="-395288" algn="r" rtl="1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2300">
          <a:solidFill>
            <a:schemeClr val="tx1"/>
          </a:solidFill>
          <a:latin typeface="+mn-lt"/>
          <a:cs typeface="+mn-cs"/>
        </a:defRPr>
      </a:lvl3pPr>
      <a:lvl4pPr marL="1693863" indent="-387350" algn="r" rtl="1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4pPr>
      <a:lvl5pPr marL="2093913" indent="-398463" algn="r" rtl="1" eaLnBrk="0" fontAlgn="base" hangingPunct="0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5pPr>
      <a:lvl6pPr marL="2551113" indent="-398463" algn="r" rtl="1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6pPr>
      <a:lvl7pPr marL="3008313" indent="-398463" algn="r" rtl="1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7pPr>
      <a:lvl8pPr marL="3465513" indent="-398463" algn="r" rtl="1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8pPr>
      <a:lvl9pPr marL="3922713" indent="-398463" algn="r" rtl="1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0.wav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1.wav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2.wav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3.wav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4.wav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audio16.wav"/><Relationship Id="rId1" Type="http://schemas.openxmlformats.org/officeDocument/2006/relationships/audio" Target="../media/audio15.wav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7.wav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1628775"/>
            <a:ext cx="7772400" cy="1371600"/>
          </a:xfrm>
        </p:spPr>
        <p:txBody>
          <a:bodyPr/>
          <a:lstStyle/>
          <a:p>
            <a:pPr algn="r" eaLnBrk="1" hangingPunct="1"/>
            <a:r>
              <a:rPr lang="ar-KW" sz="4800" b="1" smtClean="0">
                <a:solidFill>
                  <a:schemeClr val="accent2"/>
                </a:solidFill>
              </a:rPr>
              <a:t>المادة :</a:t>
            </a:r>
            <a:r>
              <a:rPr lang="ar-SA" sz="4800" b="1" smtClean="0">
                <a:solidFill>
                  <a:schemeClr val="accent2"/>
                </a:solidFill>
              </a:rPr>
              <a:t>مهارات الاتصال</a:t>
            </a:r>
            <a:r>
              <a:rPr lang="ar-SA" sz="3600" smtClean="0">
                <a:solidFill>
                  <a:srgbClr val="FF0066"/>
                </a:solidFill>
              </a:rPr>
              <a:t/>
            </a:r>
            <a:br>
              <a:rPr lang="ar-SA" sz="3600" smtClean="0">
                <a:solidFill>
                  <a:srgbClr val="FF0066"/>
                </a:solidFill>
              </a:rPr>
            </a:br>
            <a:r>
              <a:rPr lang="ar-SA" sz="3600" smtClean="0"/>
              <a:t/>
            </a:r>
            <a:br>
              <a:rPr lang="ar-SA" sz="3600" smtClean="0"/>
            </a:br>
            <a:endParaRPr lang="en-US" sz="360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76375" y="2349500"/>
            <a:ext cx="7010400" cy="4508500"/>
          </a:xfrm>
        </p:spPr>
        <p:txBody>
          <a:bodyPr/>
          <a:lstStyle/>
          <a:p>
            <a:pPr eaLnBrk="1" hangingPunct="1"/>
            <a:r>
              <a:rPr lang="ar-KW" sz="4000" b="1" smtClean="0">
                <a:solidFill>
                  <a:srgbClr val="009900"/>
                </a:solidFill>
              </a:rPr>
              <a:t>أولى كلية الاعلام وتكنولوجيا الاتصال</a:t>
            </a:r>
            <a:endParaRPr lang="en-US" sz="4000" b="1" smtClean="0">
              <a:solidFill>
                <a:srgbClr val="009900"/>
              </a:solidFill>
            </a:endParaRPr>
          </a:p>
          <a:p>
            <a:pPr eaLnBrk="1" hangingPunct="1"/>
            <a:r>
              <a:rPr lang="ar-SA" sz="6000" b="1" smtClean="0">
                <a:solidFill>
                  <a:srgbClr val="009900"/>
                </a:solidFill>
              </a:rPr>
              <a:t>مهار</a:t>
            </a:r>
            <a:r>
              <a:rPr lang="ar-KW" sz="6000" b="1" smtClean="0">
                <a:solidFill>
                  <a:srgbClr val="009900"/>
                </a:solidFill>
              </a:rPr>
              <a:t>ة</a:t>
            </a:r>
            <a:r>
              <a:rPr lang="ar-SA" sz="6000" b="1" smtClean="0">
                <a:solidFill>
                  <a:srgbClr val="009900"/>
                </a:solidFill>
              </a:rPr>
              <a:t> الحديث</a:t>
            </a:r>
          </a:p>
          <a:p>
            <a:pPr eaLnBrk="1" hangingPunct="1"/>
            <a:endParaRPr lang="ar-SA" sz="3600" b="1" smtClean="0">
              <a:solidFill>
                <a:srgbClr val="009900"/>
              </a:solidFill>
            </a:endParaRPr>
          </a:p>
          <a:p>
            <a:pPr eaLnBrk="1" hangingPunct="1"/>
            <a:endParaRPr lang="en-US" sz="4400" b="1" smtClean="0">
              <a:solidFill>
                <a:srgbClr val="3366FF"/>
              </a:solidFill>
            </a:endParaRPr>
          </a:p>
        </p:txBody>
      </p:sp>
      <p:pic>
        <p:nvPicPr>
          <p:cNvPr id="2" name="A0843368.wav">
            <a:hlinkClick r:id="" action="ppaction://media"/>
          </p:cNvPr>
          <p:cNvPicPr>
            <a:picLocks noChangeAspect="1"/>
          </p:cNvPicPr>
          <p:nvPr>
            <a:wavAudioFile r:embed="rId1" name="A084C5EE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ar-SA" b="1" smtClean="0">
                <a:solidFill>
                  <a:schemeClr val="accent2"/>
                </a:solidFill>
              </a:rPr>
              <a:t>مستلزمات الحديث المؤثر</a:t>
            </a:r>
            <a:endParaRPr lang="en-US" b="1" smtClean="0">
              <a:solidFill>
                <a:schemeClr val="accent2"/>
              </a:solidFill>
            </a:endParaRP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hangingPunct="1">
              <a:buFont typeface="Wingdings" pitchFamily="2" charset="2"/>
              <a:buNone/>
            </a:pPr>
            <a:r>
              <a:rPr lang="ar-SA" b="1" smtClean="0">
                <a:solidFill>
                  <a:srgbClr val="339933"/>
                </a:solidFill>
              </a:rPr>
              <a:t>مستوى الإصغاء للطرف الآخر </a:t>
            </a:r>
            <a:r>
              <a:rPr lang="ar-SA" b="1" smtClean="0">
                <a:solidFill>
                  <a:srgbClr val="FF6600"/>
                </a:solidFill>
              </a:rPr>
              <a:t>:</a:t>
            </a:r>
          </a:p>
          <a:p>
            <a:pPr marL="609600" indent="-609600" eaLnBrk="1" hangingPunct="1">
              <a:buFont typeface="Wingdings" pitchFamily="2" charset="2"/>
              <a:buChar char="l"/>
            </a:pPr>
            <a:r>
              <a:rPr lang="ar-SA" b="1" smtClean="0">
                <a:solidFill>
                  <a:srgbClr val="993300"/>
                </a:solidFill>
              </a:rPr>
              <a:t>التجاهل التام </a:t>
            </a:r>
            <a:r>
              <a:rPr lang="ar-SA" b="1" smtClean="0">
                <a:solidFill>
                  <a:srgbClr val="FF6600"/>
                </a:solidFill>
              </a:rPr>
              <a:t>.</a:t>
            </a:r>
          </a:p>
          <a:p>
            <a:pPr marL="609600" indent="-609600" eaLnBrk="1" hangingPunct="1">
              <a:buFont typeface="Wingdings" pitchFamily="2" charset="2"/>
              <a:buChar char="l"/>
            </a:pPr>
            <a:r>
              <a:rPr lang="ar-SA" b="1" smtClean="0">
                <a:solidFill>
                  <a:srgbClr val="993300"/>
                </a:solidFill>
              </a:rPr>
              <a:t>التظاهر بالإصغاء مع الإيماء بالرأس </a:t>
            </a:r>
            <a:r>
              <a:rPr lang="ar-SA" b="1" smtClean="0">
                <a:solidFill>
                  <a:srgbClr val="FF6600"/>
                </a:solidFill>
              </a:rPr>
              <a:t>.</a:t>
            </a:r>
          </a:p>
          <a:p>
            <a:pPr marL="609600" indent="-609600" eaLnBrk="1" hangingPunct="1">
              <a:buFont typeface="Wingdings" pitchFamily="2" charset="2"/>
              <a:buChar char="l"/>
            </a:pPr>
            <a:r>
              <a:rPr lang="ar-SA" b="1" smtClean="0">
                <a:solidFill>
                  <a:srgbClr val="993300"/>
                </a:solidFill>
              </a:rPr>
              <a:t>الاستماع الانتقائي </a:t>
            </a:r>
            <a:r>
              <a:rPr lang="ar-SA" b="1" smtClean="0">
                <a:solidFill>
                  <a:srgbClr val="FF6600"/>
                </a:solidFill>
              </a:rPr>
              <a:t>.</a:t>
            </a:r>
            <a:r>
              <a:rPr lang="ar-SA" b="1" smtClean="0">
                <a:solidFill>
                  <a:srgbClr val="993300"/>
                </a:solidFill>
              </a:rPr>
              <a:t> </a:t>
            </a:r>
          </a:p>
          <a:p>
            <a:pPr marL="609600" indent="-609600" eaLnBrk="1" hangingPunct="1">
              <a:buFont typeface="Wingdings" pitchFamily="2" charset="2"/>
              <a:buChar char="l"/>
            </a:pPr>
            <a:r>
              <a:rPr lang="ar-SA" b="1" smtClean="0">
                <a:solidFill>
                  <a:srgbClr val="993300"/>
                </a:solidFill>
              </a:rPr>
              <a:t>الاستماع الشكلي </a:t>
            </a:r>
            <a:r>
              <a:rPr lang="ar-SA" b="1" smtClean="0">
                <a:solidFill>
                  <a:srgbClr val="FF6600"/>
                </a:solidFill>
              </a:rPr>
              <a:t>.</a:t>
            </a:r>
          </a:p>
          <a:p>
            <a:pPr marL="609600" indent="-609600" eaLnBrk="1" hangingPunct="1">
              <a:buFont typeface="Wingdings" pitchFamily="2" charset="2"/>
              <a:buChar char="l"/>
            </a:pPr>
            <a:r>
              <a:rPr lang="ar-SA" b="1" smtClean="0">
                <a:solidFill>
                  <a:srgbClr val="993300"/>
                </a:solidFill>
              </a:rPr>
              <a:t>الاستماع المتفهم </a:t>
            </a:r>
            <a:r>
              <a:rPr lang="ar-SA" b="1" smtClean="0">
                <a:solidFill>
                  <a:srgbClr val="FF6600"/>
                </a:solidFill>
              </a:rPr>
              <a:t>.</a:t>
            </a:r>
          </a:p>
          <a:p>
            <a:pPr marL="609600" indent="-609600" eaLnBrk="1" hangingPunct="1">
              <a:buFont typeface="Wingdings" pitchFamily="2" charset="2"/>
              <a:buChar char="l"/>
            </a:pPr>
            <a:r>
              <a:rPr lang="ar-SA" b="1" smtClean="0">
                <a:solidFill>
                  <a:srgbClr val="993300"/>
                </a:solidFill>
              </a:rPr>
              <a:t>الاستماع المتعاطف </a:t>
            </a:r>
            <a:r>
              <a:rPr lang="ar-SA" b="1" smtClean="0">
                <a:solidFill>
                  <a:srgbClr val="FF6600"/>
                </a:solidFill>
              </a:rPr>
              <a:t>.</a:t>
            </a:r>
          </a:p>
          <a:p>
            <a:pPr marL="609600" indent="-609600" eaLnBrk="1" hangingPunct="1">
              <a:buFont typeface="Wingdings" pitchFamily="2" charset="2"/>
              <a:buChar char="l"/>
            </a:pPr>
            <a:endParaRPr lang="ar-SA" b="1" smtClean="0">
              <a:solidFill>
                <a:srgbClr val="FF6600"/>
              </a:solidFill>
            </a:endParaRPr>
          </a:p>
          <a:p>
            <a:pPr marL="609600" indent="-609600" eaLnBrk="1" hangingPunct="1">
              <a:buFont typeface="Wingdings" pitchFamily="2" charset="2"/>
              <a:buAutoNum type="arabicPeriod"/>
            </a:pPr>
            <a:endParaRPr lang="en-US" b="1" smtClean="0">
              <a:solidFill>
                <a:srgbClr val="990033"/>
              </a:solidFill>
            </a:endParaRPr>
          </a:p>
        </p:txBody>
      </p:sp>
      <p:pic>
        <p:nvPicPr>
          <p:cNvPr id="12292" name="Picture 5" descr="MCj0435041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700213"/>
            <a:ext cx="2919413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4D8F3446.wav">
            <a:hlinkClick r:id="" action="ppaction://media"/>
          </p:cNvPr>
          <p:cNvPicPr>
            <a:picLocks noChangeAspect="1"/>
          </p:cNvPicPr>
          <p:nvPr>
            <a:wavAudioFile r:embed="rId1" name="4D8F0EF0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641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7650" grpId="0"/>
      <p:bldP spid="27651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ar-SA" b="1" smtClean="0">
                <a:solidFill>
                  <a:schemeClr val="hlink"/>
                </a:solidFill>
              </a:rPr>
              <a:t>المستلزمات المتعلقة بالمتحدث</a:t>
            </a:r>
            <a:endParaRPr lang="en-US" b="1" smtClean="0">
              <a:solidFill>
                <a:schemeClr val="hlink"/>
              </a:solidFill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ar-SA" sz="2600" b="1" smtClean="0">
                <a:solidFill>
                  <a:srgbClr val="339933"/>
                </a:solidFill>
              </a:rPr>
              <a:t>الاستهلال الجيد والختام الجيد </a:t>
            </a:r>
            <a:r>
              <a:rPr lang="ar-SA" sz="2600" b="1" smtClean="0">
                <a:solidFill>
                  <a:srgbClr val="006600"/>
                </a:solidFill>
              </a:rPr>
              <a:t>.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ar-SA" sz="2600" b="1" smtClean="0">
                <a:solidFill>
                  <a:srgbClr val="339933"/>
                </a:solidFill>
              </a:rPr>
              <a:t>استخدام أكبر قدر من الحواس </a:t>
            </a:r>
            <a:r>
              <a:rPr lang="ar-SA" sz="2600" b="1" smtClean="0">
                <a:solidFill>
                  <a:srgbClr val="006600"/>
                </a:solidFill>
              </a:rPr>
              <a:t>.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ar-SA" sz="2600" b="1" smtClean="0">
                <a:solidFill>
                  <a:srgbClr val="339933"/>
                </a:solidFill>
              </a:rPr>
              <a:t>السيطرة على دقة الحديث </a:t>
            </a:r>
            <a:r>
              <a:rPr lang="ar-SA" sz="2600" b="1" smtClean="0">
                <a:solidFill>
                  <a:srgbClr val="006600"/>
                </a:solidFill>
              </a:rPr>
              <a:t>.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ar-SA" sz="2600" b="1" smtClean="0">
                <a:solidFill>
                  <a:srgbClr val="339933"/>
                </a:solidFill>
              </a:rPr>
              <a:t>تعلم حسن الاستماع </a:t>
            </a:r>
            <a:r>
              <a:rPr lang="ar-SA" sz="2600" b="1" smtClean="0">
                <a:solidFill>
                  <a:srgbClr val="006600"/>
                </a:solidFill>
              </a:rPr>
              <a:t>.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ar-SA" sz="2600" b="1" smtClean="0">
                <a:solidFill>
                  <a:srgbClr val="339933"/>
                </a:solidFill>
              </a:rPr>
              <a:t>تجنب تقليد الآخرين </a:t>
            </a:r>
            <a:r>
              <a:rPr lang="ar-SA" sz="2600" b="1" smtClean="0">
                <a:solidFill>
                  <a:srgbClr val="006600"/>
                </a:solidFill>
              </a:rPr>
              <a:t>.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ar-SA" sz="2600" b="1" smtClean="0">
                <a:solidFill>
                  <a:srgbClr val="339933"/>
                </a:solidFill>
              </a:rPr>
              <a:t>الحـرص على رجع الصدى </a:t>
            </a:r>
            <a:r>
              <a:rPr lang="ar-SA" sz="2600" b="1" smtClean="0">
                <a:solidFill>
                  <a:srgbClr val="006600"/>
                </a:solidFill>
              </a:rPr>
              <a:t>.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ar-SA" sz="2600" b="1" smtClean="0">
                <a:solidFill>
                  <a:srgbClr val="339933"/>
                </a:solidFill>
              </a:rPr>
              <a:t>الاتجاه الطيب نحو الجمهور </a:t>
            </a:r>
            <a:r>
              <a:rPr lang="ar-SA" sz="2600" b="1" smtClean="0">
                <a:solidFill>
                  <a:srgbClr val="006600"/>
                </a:solidFill>
              </a:rPr>
              <a:t>.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ar-SA" sz="2600" b="1" smtClean="0">
                <a:solidFill>
                  <a:srgbClr val="339933"/>
                </a:solidFill>
              </a:rPr>
              <a:t>الحرص على التلقائية </a:t>
            </a:r>
            <a:r>
              <a:rPr lang="ar-SA" sz="2600" b="1" smtClean="0">
                <a:solidFill>
                  <a:srgbClr val="006600"/>
                </a:solidFill>
              </a:rPr>
              <a:t>.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ar-SA" sz="2600" b="1" smtClean="0">
                <a:solidFill>
                  <a:srgbClr val="339933"/>
                </a:solidFill>
              </a:rPr>
              <a:t>الإقرار بالخطأ </a:t>
            </a:r>
            <a:r>
              <a:rPr lang="ar-SA" sz="2600" b="1" smtClean="0">
                <a:solidFill>
                  <a:srgbClr val="006600"/>
                </a:solidFill>
              </a:rPr>
              <a:t>.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2600" b="1" smtClean="0">
              <a:solidFill>
                <a:srgbClr val="339933"/>
              </a:solidFill>
            </a:endParaRPr>
          </a:p>
        </p:txBody>
      </p:sp>
      <p:pic>
        <p:nvPicPr>
          <p:cNvPr id="13316" name="Picture 8" descr="MCj0397774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773238"/>
            <a:ext cx="360045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27D3461.wav">
            <a:hlinkClick r:id="" action="ppaction://media"/>
          </p:cNvPr>
          <p:cNvPicPr>
            <a:picLocks noChangeAspect="1"/>
          </p:cNvPicPr>
          <p:nvPr>
            <a:wavAudioFile r:embed="rId1" name="D27DFB21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8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86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86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86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86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86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86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86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86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86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447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8674" grpId="0"/>
      <p:bldP spid="2867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ar-SA" b="1" smtClean="0">
                <a:solidFill>
                  <a:schemeClr val="accent2"/>
                </a:solidFill>
              </a:rPr>
              <a:t>مستلزمات متعلقة بالجمهور</a:t>
            </a:r>
            <a:endParaRPr lang="en-US" b="1" smtClean="0">
              <a:solidFill>
                <a:schemeClr val="accent2"/>
              </a:solidFill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ar-SA" sz="2600" b="1" smtClean="0">
                <a:solidFill>
                  <a:schemeClr val="folHlink"/>
                </a:solidFill>
              </a:rPr>
              <a:t>اعرف اتجاهات الجمهور المختلفة تجاه الموضوع </a:t>
            </a:r>
            <a:r>
              <a:rPr lang="ar-SA" sz="2600" b="1" smtClean="0">
                <a:solidFill>
                  <a:srgbClr val="3399FF"/>
                </a:solidFill>
              </a:rPr>
              <a:t>.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ar-SA" sz="2600" b="1" smtClean="0">
                <a:solidFill>
                  <a:schemeClr val="folHlink"/>
                </a:solidFill>
              </a:rPr>
              <a:t>ابدأ بنقط الاتفاق </a:t>
            </a:r>
            <a:r>
              <a:rPr lang="ar-SA" sz="2600" b="1" smtClean="0">
                <a:solidFill>
                  <a:srgbClr val="3399FF"/>
                </a:solidFill>
              </a:rPr>
              <a:t>.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ar-SA" sz="2600" b="1" smtClean="0">
                <a:solidFill>
                  <a:schemeClr val="folHlink"/>
                </a:solidFill>
              </a:rPr>
              <a:t>عالج الافكار المستترة </a:t>
            </a:r>
            <a:r>
              <a:rPr lang="ar-SA" sz="2600" b="1" smtClean="0">
                <a:solidFill>
                  <a:srgbClr val="3399FF"/>
                </a:solidFill>
              </a:rPr>
              <a:t>.</a:t>
            </a:r>
            <a:r>
              <a:rPr lang="ar-SA" sz="2600" b="1" smtClean="0">
                <a:solidFill>
                  <a:schemeClr val="folHlink"/>
                </a:solidFill>
              </a:rPr>
              <a:t> 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ar-SA" sz="2600" b="1" smtClean="0">
                <a:solidFill>
                  <a:schemeClr val="folHlink"/>
                </a:solidFill>
              </a:rPr>
              <a:t>احترِم آراء الاخرين </a:t>
            </a:r>
            <a:r>
              <a:rPr lang="ar-SA" sz="2600" b="1" smtClean="0">
                <a:solidFill>
                  <a:srgbClr val="3399FF"/>
                </a:solidFill>
              </a:rPr>
              <a:t>.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ar-SA" sz="2600" b="1" smtClean="0">
                <a:solidFill>
                  <a:schemeClr val="folHlink"/>
                </a:solidFill>
              </a:rPr>
              <a:t>أشعِـر الآخـر بأهميته </a:t>
            </a:r>
            <a:r>
              <a:rPr lang="ar-SA" sz="2600" b="1" smtClean="0">
                <a:solidFill>
                  <a:srgbClr val="3399FF"/>
                </a:solidFill>
              </a:rPr>
              <a:t>.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ar-SA" sz="2600" b="1" smtClean="0">
                <a:solidFill>
                  <a:schemeClr val="folHlink"/>
                </a:solidFill>
              </a:rPr>
              <a:t>أحسس الآخر أن الفكرة فكرته </a:t>
            </a:r>
            <a:r>
              <a:rPr lang="ar-SA" sz="2600" b="1" smtClean="0">
                <a:solidFill>
                  <a:srgbClr val="3399FF"/>
                </a:solidFill>
              </a:rPr>
              <a:t>.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ar-SA" sz="2600" b="1" smtClean="0">
                <a:solidFill>
                  <a:schemeClr val="folHlink"/>
                </a:solidFill>
              </a:rPr>
              <a:t>أسأل بدلاً من الاوامر </a:t>
            </a:r>
            <a:r>
              <a:rPr lang="ar-SA" sz="2600" b="1" smtClean="0">
                <a:solidFill>
                  <a:srgbClr val="3399FF"/>
                </a:solidFill>
              </a:rPr>
              <a:t>.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ar-SA" sz="2600" b="1" smtClean="0">
                <a:solidFill>
                  <a:schemeClr val="folHlink"/>
                </a:solidFill>
              </a:rPr>
              <a:t>لا تجادل </a:t>
            </a:r>
            <a:r>
              <a:rPr lang="ar-SA" sz="2600" b="1" smtClean="0">
                <a:solidFill>
                  <a:srgbClr val="3399FF"/>
                </a:solidFill>
              </a:rPr>
              <a:t>...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ar-SA" sz="2600" b="1" smtClean="0">
                <a:solidFill>
                  <a:schemeClr val="folHlink"/>
                </a:solidFill>
              </a:rPr>
              <a:t>توسل بالرفق واللين </a:t>
            </a:r>
            <a:r>
              <a:rPr lang="ar-SA" sz="2600" b="1" smtClean="0">
                <a:solidFill>
                  <a:srgbClr val="3399FF"/>
                </a:solidFill>
              </a:rPr>
              <a:t>.</a:t>
            </a:r>
            <a:r>
              <a:rPr lang="ar-SA" sz="2600" b="1" smtClean="0">
                <a:solidFill>
                  <a:schemeClr val="folHlink"/>
                </a:solidFill>
              </a:rPr>
              <a:t> 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None/>
            </a:pPr>
            <a:endParaRPr lang="ar-SA" sz="2600" b="1" smtClean="0">
              <a:solidFill>
                <a:schemeClr val="folHlink"/>
              </a:solidFill>
            </a:endParaRP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endParaRPr lang="en-US" sz="2600" smtClean="0"/>
          </a:p>
        </p:txBody>
      </p:sp>
      <p:pic>
        <p:nvPicPr>
          <p:cNvPr id="14340" name="Picture 4" descr="MCj0295721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205038"/>
            <a:ext cx="367347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2363461.wav">
            <a:hlinkClick r:id="" action="ppaction://media"/>
          </p:cNvPr>
          <p:cNvPicPr>
            <a:picLocks noChangeAspect="1"/>
          </p:cNvPicPr>
          <p:nvPr>
            <a:wavAudioFile r:embed="rId1" name="C2360889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9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9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96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96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96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 nodeType="clickPar">
                      <p:stCondLst>
                        <p:cond delay="0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62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9698" grpId="0"/>
      <p:bldP spid="29699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ar-SA" b="1" smtClean="0">
                <a:solidFill>
                  <a:srgbClr val="339933"/>
                </a:solidFill>
              </a:rPr>
              <a:t>مستلزمات متعلقة بلغة البناء المنطقي للحديث</a:t>
            </a:r>
            <a:endParaRPr lang="en-US" b="1" smtClean="0">
              <a:solidFill>
                <a:srgbClr val="339933"/>
              </a:solidFill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hangingPunct="1">
              <a:buFont typeface="Wingdings" pitchFamily="2" charset="2"/>
              <a:buAutoNum type="arabicPeriod"/>
            </a:pPr>
            <a:r>
              <a:rPr lang="ar-SA" b="1" smtClean="0">
                <a:solidFill>
                  <a:schemeClr val="hlink"/>
                </a:solidFill>
              </a:rPr>
              <a:t>دعم جوانب الايجابية للطرف الآخر </a:t>
            </a:r>
            <a:r>
              <a:rPr lang="ar-SA" b="1" smtClean="0">
                <a:solidFill>
                  <a:srgbClr val="3399FF"/>
                </a:solidFill>
              </a:rPr>
              <a:t>.</a:t>
            </a:r>
          </a:p>
          <a:p>
            <a:pPr marL="609600" indent="-609600" eaLnBrk="1" hangingPunct="1">
              <a:buFont typeface="Wingdings" pitchFamily="2" charset="2"/>
              <a:buAutoNum type="arabicPeriod"/>
            </a:pPr>
            <a:r>
              <a:rPr lang="ar-SA" b="1" smtClean="0">
                <a:solidFill>
                  <a:schemeClr val="hlink"/>
                </a:solidFill>
              </a:rPr>
              <a:t>عدم الاستطراد </a:t>
            </a:r>
            <a:r>
              <a:rPr lang="ar-SA" b="1" smtClean="0">
                <a:solidFill>
                  <a:srgbClr val="3399FF"/>
                </a:solidFill>
              </a:rPr>
              <a:t>.</a:t>
            </a:r>
          </a:p>
          <a:p>
            <a:pPr marL="609600" indent="-609600" eaLnBrk="1" hangingPunct="1">
              <a:buFont typeface="Wingdings" pitchFamily="2" charset="2"/>
              <a:buAutoNum type="arabicPeriod"/>
            </a:pPr>
            <a:r>
              <a:rPr lang="ar-SA" b="1" smtClean="0">
                <a:solidFill>
                  <a:schemeClr val="hlink"/>
                </a:solidFill>
              </a:rPr>
              <a:t>حشد وسائل التأثير المختلفة </a:t>
            </a:r>
            <a:r>
              <a:rPr lang="ar-SA" b="1" smtClean="0">
                <a:solidFill>
                  <a:srgbClr val="3399FF"/>
                </a:solidFill>
              </a:rPr>
              <a:t>.</a:t>
            </a:r>
          </a:p>
          <a:p>
            <a:pPr marL="609600" indent="-609600" eaLnBrk="1" hangingPunct="1">
              <a:buFont typeface="Wingdings" pitchFamily="2" charset="2"/>
              <a:buAutoNum type="arabicPeriod"/>
            </a:pPr>
            <a:r>
              <a:rPr lang="ar-SA" b="1" smtClean="0">
                <a:solidFill>
                  <a:schemeClr val="hlink"/>
                </a:solidFill>
              </a:rPr>
              <a:t>تنويع طرق المعالجة  </a:t>
            </a:r>
            <a:r>
              <a:rPr lang="ar-SA" b="1" smtClean="0">
                <a:solidFill>
                  <a:srgbClr val="3399FF"/>
                </a:solidFill>
              </a:rPr>
              <a:t>.</a:t>
            </a:r>
          </a:p>
          <a:p>
            <a:pPr marL="609600" indent="-609600" eaLnBrk="1" hangingPunct="1">
              <a:buFont typeface="Wingdings" pitchFamily="2" charset="2"/>
              <a:buAutoNum type="arabicPeriod"/>
            </a:pPr>
            <a:r>
              <a:rPr lang="ar-SA" b="1" smtClean="0">
                <a:solidFill>
                  <a:schemeClr val="hlink"/>
                </a:solidFill>
              </a:rPr>
              <a:t>تجنب الأخطاء والسقطات المنطقية  </a:t>
            </a:r>
            <a:r>
              <a:rPr lang="ar-SA" b="1" smtClean="0">
                <a:solidFill>
                  <a:srgbClr val="3399FF"/>
                </a:solidFill>
              </a:rPr>
              <a:t>.</a:t>
            </a:r>
          </a:p>
          <a:p>
            <a:pPr marL="609600" indent="-609600" eaLnBrk="1" hangingPunct="1">
              <a:buFont typeface="Wingdings" pitchFamily="2" charset="2"/>
              <a:buAutoNum type="arabicPeriod"/>
            </a:pPr>
            <a:endParaRPr lang="en-US" b="1" smtClean="0">
              <a:solidFill>
                <a:schemeClr val="hlink"/>
              </a:solidFill>
            </a:endParaRPr>
          </a:p>
        </p:txBody>
      </p:sp>
      <p:pic>
        <p:nvPicPr>
          <p:cNvPr id="15364" name="Picture 5" descr="MCj0301366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700213"/>
            <a:ext cx="2735262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6F733477.wav">
            <a:hlinkClick r:id="" action="ppaction://media"/>
          </p:cNvPr>
          <p:cNvPicPr>
            <a:picLocks noChangeAspect="1"/>
          </p:cNvPicPr>
          <p:nvPr>
            <a:wavAudioFile r:embed="rId1" name="6F73BE1D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585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722" grpId="0"/>
      <p:bldP spid="3072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ar-SA" b="1" smtClean="0">
                <a:solidFill>
                  <a:schemeClr val="accent2"/>
                </a:solidFill>
              </a:rPr>
              <a:t>الأحاديث الحوارية</a:t>
            </a:r>
            <a:endParaRPr lang="en-US" b="1" smtClean="0">
              <a:solidFill>
                <a:schemeClr val="accent2"/>
              </a:solidFill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hangingPunct="1"/>
            <a:r>
              <a:rPr lang="ar-SA" b="1" smtClean="0">
                <a:solidFill>
                  <a:srgbClr val="3399FF"/>
                </a:solidFill>
              </a:rPr>
              <a:t>(   </a:t>
            </a:r>
            <a:r>
              <a:rPr lang="ar-SA" b="1" smtClean="0">
                <a:solidFill>
                  <a:srgbClr val="996633"/>
                </a:solidFill>
              </a:rPr>
              <a:t>هي نوعية من الحديث تعتمد على الحوار  </a:t>
            </a:r>
            <a:r>
              <a:rPr lang="ar-SA" b="1" smtClean="0">
                <a:solidFill>
                  <a:srgbClr val="3399FF"/>
                </a:solidFill>
              </a:rPr>
              <a:t>)</a:t>
            </a:r>
            <a:r>
              <a:rPr lang="ar-SA" b="1" smtClean="0">
                <a:solidFill>
                  <a:srgbClr val="996633"/>
                </a:solidFill>
              </a:rPr>
              <a:t> </a:t>
            </a:r>
          </a:p>
          <a:p>
            <a:pPr marL="609600" indent="-609600" eaLnBrk="1" hangingPunct="1"/>
            <a:r>
              <a:rPr lang="ar-SA" b="1" smtClean="0">
                <a:solidFill>
                  <a:srgbClr val="339933"/>
                </a:solidFill>
              </a:rPr>
              <a:t>وترتكز على أمور منها </a:t>
            </a:r>
            <a:r>
              <a:rPr lang="ar-SA" b="1" smtClean="0">
                <a:solidFill>
                  <a:schemeClr val="tx2"/>
                </a:solidFill>
              </a:rPr>
              <a:t>:</a:t>
            </a:r>
          </a:p>
          <a:p>
            <a:pPr marL="609600" indent="-609600" eaLnBrk="1" hangingPunct="1">
              <a:buFont typeface="Wingdings" pitchFamily="2" charset="2"/>
              <a:buAutoNum type="arabicPeriod"/>
            </a:pPr>
            <a:r>
              <a:rPr lang="ar-SA" b="1" smtClean="0">
                <a:solidFill>
                  <a:srgbClr val="FF9900"/>
                </a:solidFill>
              </a:rPr>
              <a:t>تحديد هدف الحوار </a:t>
            </a:r>
            <a:r>
              <a:rPr lang="ar-SA" b="1" smtClean="0">
                <a:solidFill>
                  <a:schemeClr val="tx2"/>
                </a:solidFill>
              </a:rPr>
              <a:t>.</a:t>
            </a:r>
          </a:p>
          <a:p>
            <a:pPr marL="609600" indent="-609600" eaLnBrk="1" hangingPunct="1">
              <a:buFont typeface="Wingdings" pitchFamily="2" charset="2"/>
              <a:buAutoNum type="arabicPeriod"/>
            </a:pPr>
            <a:r>
              <a:rPr lang="ar-SA" b="1" smtClean="0">
                <a:solidFill>
                  <a:srgbClr val="FF9900"/>
                </a:solidFill>
              </a:rPr>
              <a:t>المشاركة في الحوار </a:t>
            </a:r>
            <a:r>
              <a:rPr lang="ar-SA" b="1" smtClean="0">
                <a:solidFill>
                  <a:schemeClr val="tx2"/>
                </a:solidFill>
              </a:rPr>
              <a:t>.</a:t>
            </a:r>
          </a:p>
          <a:p>
            <a:pPr marL="609600" indent="-609600" eaLnBrk="1" hangingPunct="1">
              <a:buFont typeface="Wingdings" pitchFamily="2" charset="2"/>
              <a:buAutoNum type="arabicPeriod"/>
            </a:pPr>
            <a:r>
              <a:rPr lang="ar-SA" b="1" smtClean="0">
                <a:solidFill>
                  <a:srgbClr val="FF9900"/>
                </a:solidFill>
              </a:rPr>
              <a:t>تكامل الاراء وتدعيم نتائج الحوار </a:t>
            </a:r>
            <a:r>
              <a:rPr lang="ar-SA" b="1" smtClean="0">
                <a:solidFill>
                  <a:schemeClr val="tx2"/>
                </a:solidFill>
              </a:rPr>
              <a:t>.</a:t>
            </a:r>
          </a:p>
          <a:p>
            <a:pPr marL="609600" indent="-609600" eaLnBrk="1" hangingPunct="1">
              <a:buFont typeface="Wingdings" pitchFamily="2" charset="2"/>
              <a:buAutoNum type="arabicPeriod"/>
            </a:pPr>
            <a:r>
              <a:rPr lang="ar-SA" b="1" smtClean="0">
                <a:solidFill>
                  <a:srgbClr val="FF9900"/>
                </a:solidFill>
              </a:rPr>
              <a:t>قيادة الحوار </a:t>
            </a:r>
            <a:r>
              <a:rPr lang="ar-SA" b="1" smtClean="0">
                <a:solidFill>
                  <a:schemeClr val="tx2"/>
                </a:solidFill>
              </a:rPr>
              <a:t>.</a:t>
            </a:r>
          </a:p>
          <a:p>
            <a:pPr marL="609600" indent="-609600" eaLnBrk="1" hangingPunct="1">
              <a:buFont typeface="Wingdings" pitchFamily="2" charset="2"/>
              <a:buNone/>
            </a:pPr>
            <a:endParaRPr lang="ar-SA" b="1" smtClean="0">
              <a:solidFill>
                <a:srgbClr val="FF9900"/>
              </a:solidFill>
            </a:endParaRPr>
          </a:p>
          <a:p>
            <a:pPr marL="609600" indent="-609600" eaLnBrk="1" hangingPunct="1">
              <a:buFont typeface="Wingdings" pitchFamily="2" charset="2"/>
              <a:buAutoNum type="arabicPeriod"/>
            </a:pPr>
            <a:endParaRPr lang="en-US" smtClean="0"/>
          </a:p>
        </p:txBody>
      </p:sp>
      <p:pic>
        <p:nvPicPr>
          <p:cNvPr id="16388" name="Picture 4" descr="j02330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349500"/>
            <a:ext cx="3295650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18F3493.wav">
            <a:hlinkClick r:id="" action="ppaction://media"/>
          </p:cNvPr>
          <p:cNvPicPr>
            <a:picLocks noChangeAspect="1"/>
          </p:cNvPicPr>
          <p:nvPr>
            <a:wavAudioFile r:embed="rId1" name="D18F8993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913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1746" grpId="0"/>
      <p:bldP spid="31747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ar-SA" b="1" smtClean="0">
                <a:solidFill>
                  <a:schemeClr val="accent2"/>
                </a:solidFill>
              </a:rPr>
              <a:t>الأحاديث التليفونية</a:t>
            </a:r>
            <a:endParaRPr lang="en-US" b="1" smtClean="0">
              <a:solidFill>
                <a:schemeClr val="accent2"/>
              </a:solidFill>
            </a:endParaRP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1628775"/>
            <a:ext cx="8001000" cy="4338638"/>
          </a:xfrm>
        </p:spPr>
        <p:txBody>
          <a:bodyPr/>
          <a:lstStyle/>
          <a:p>
            <a:pPr marL="609600" indent="-609600" eaLnBrk="1" hangingPunct="1"/>
            <a:r>
              <a:rPr lang="ar-SA" sz="2400" b="1" smtClean="0">
                <a:solidFill>
                  <a:srgbClr val="339933"/>
                </a:solidFill>
              </a:rPr>
              <a:t>( وهي التي لا تعتمد على الحوار وتعتبر من أهم الإتصال في قطاع الأعمال)</a:t>
            </a:r>
            <a:r>
              <a:rPr lang="ar-SA" sz="2100" b="1" smtClean="0">
                <a:solidFill>
                  <a:srgbClr val="339933"/>
                </a:solidFill>
              </a:rPr>
              <a:t> </a:t>
            </a:r>
          </a:p>
          <a:p>
            <a:pPr marL="609600" indent="-609600" eaLnBrk="1" hangingPunct="1"/>
            <a:r>
              <a:rPr lang="ar-SA" sz="2400" b="1" smtClean="0">
                <a:solidFill>
                  <a:srgbClr val="996633"/>
                </a:solidFill>
              </a:rPr>
              <a:t>وتعتمد على الخطوات التالية </a:t>
            </a:r>
            <a:r>
              <a:rPr lang="ar-SA" sz="2400" b="1" smtClean="0">
                <a:solidFill>
                  <a:srgbClr val="FF5050"/>
                </a:solidFill>
              </a:rPr>
              <a:t>:</a:t>
            </a:r>
          </a:p>
          <a:p>
            <a:pPr marL="609600" indent="-609600" eaLnBrk="1" hangingPunct="1">
              <a:buFont typeface="Wingdings" pitchFamily="2" charset="2"/>
              <a:buAutoNum type="arabicPeriod"/>
            </a:pPr>
            <a:r>
              <a:rPr lang="ar-SA" sz="2400" b="1" smtClean="0">
                <a:solidFill>
                  <a:srgbClr val="333399"/>
                </a:solidFill>
              </a:rPr>
              <a:t>تحدث بصوت واضح </a:t>
            </a:r>
            <a:r>
              <a:rPr lang="ar-SA" sz="2400" b="1" smtClean="0">
                <a:solidFill>
                  <a:srgbClr val="FF5050"/>
                </a:solidFill>
              </a:rPr>
              <a:t>.</a:t>
            </a:r>
          </a:p>
          <a:p>
            <a:pPr marL="609600" indent="-609600" eaLnBrk="1" hangingPunct="1">
              <a:buFont typeface="Wingdings" pitchFamily="2" charset="2"/>
              <a:buAutoNum type="arabicPeriod"/>
            </a:pPr>
            <a:r>
              <a:rPr lang="ar-SA" sz="2400" b="1" smtClean="0">
                <a:solidFill>
                  <a:srgbClr val="333399"/>
                </a:solidFill>
              </a:rPr>
              <a:t>لا تترك المتحدث ينتظر على الهاتف</a:t>
            </a:r>
            <a:r>
              <a:rPr lang="ar-SA" sz="2400" b="1" smtClean="0">
                <a:solidFill>
                  <a:srgbClr val="FF5050"/>
                </a:solidFill>
              </a:rPr>
              <a:t> .</a:t>
            </a:r>
          </a:p>
          <a:p>
            <a:pPr marL="609600" indent="-609600" eaLnBrk="1" hangingPunct="1">
              <a:buFont typeface="Wingdings" pitchFamily="2" charset="2"/>
              <a:buAutoNum type="arabicPeriod"/>
            </a:pPr>
            <a:r>
              <a:rPr lang="ar-SA" sz="2400" b="1" smtClean="0">
                <a:solidFill>
                  <a:srgbClr val="333399"/>
                </a:solidFill>
              </a:rPr>
              <a:t>عند عدم الرد قدم له بدائل </a:t>
            </a:r>
            <a:r>
              <a:rPr lang="ar-SA" sz="2400" b="1" smtClean="0">
                <a:solidFill>
                  <a:srgbClr val="3399FF"/>
                </a:solidFill>
              </a:rPr>
              <a:t>(</a:t>
            </a:r>
            <a:r>
              <a:rPr lang="ar-SA" sz="2400" b="1" smtClean="0">
                <a:solidFill>
                  <a:srgbClr val="333399"/>
                </a:solidFill>
              </a:rPr>
              <a:t>  يتصل في وقت اخر </a:t>
            </a:r>
            <a:r>
              <a:rPr lang="ar-SA" sz="2400" b="1" smtClean="0">
                <a:solidFill>
                  <a:srgbClr val="3399FF"/>
                </a:solidFill>
              </a:rPr>
              <a:t>)</a:t>
            </a:r>
            <a:r>
              <a:rPr lang="ar-SA" sz="2400" b="1" smtClean="0">
                <a:solidFill>
                  <a:srgbClr val="333399"/>
                </a:solidFill>
              </a:rPr>
              <a:t> </a:t>
            </a:r>
            <a:r>
              <a:rPr lang="ar-SA" sz="2400" b="1" smtClean="0">
                <a:solidFill>
                  <a:srgbClr val="FF5050"/>
                </a:solidFill>
              </a:rPr>
              <a:t>.</a:t>
            </a:r>
          </a:p>
          <a:p>
            <a:pPr marL="609600" indent="-609600" eaLnBrk="1" hangingPunct="1">
              <a:buFont typeface="Wingdings" pitchFamily="2" charset="2"/>
              <a:buAutoNum type="arabicPeriod"/>
            </a:pPr>
            <a:r>
              <a:rPr lang="ar-SA" sz="2400" b="1" smtClean="0">
                <a:solidFill>
                  <a:srgbClr val="333399"/>
                </a:solidFill>
              </a:rPr>
              <a:t>اتسم بالهدوء والأدب واللباقة في الرد </a:t>
            </a:r>
            <a:r>
              <a:rPr lang="ar-SA" sz="2400" b="1" smtClean="0">
                <a:solidFill>
                  <a:srgbClr val="FF5050"/>
                </a:solidFill>
              </a:rPr>
              <a:t>.</a:t>
            </a:r>
          </a:p>
          <a:p>
            <a:pPr marL="609600" indent="-609600" eaLnBrk="1" hangingPunct="1">
              <a:buFont typeface="Wingdings" pitchFamily="2" charset="2"/>
              <a:buAutoNum type="arabicPeriod"/>
            </a:pPr>
            <a:r>
              <a:rPr lang="ar-SA" sz="2400" b="1" smtClean="0">
                <a:solidFill>
                  <a:srgbClr val="333399"/>
                </a:solidFill>
              </a:rPr>
              <a:t>ابدأ بالتحية </a:t>
            </a:r>
            <a:r>
              <a:rPr lang="ar-SA" sz="2400" b="1" smtClean="0">
                <a:solidFill>
                  <a:srgbClr val="FF5050"/>
                </a:solidFill>
              </a:rPr>
              <a:t>.</a:t>
            </a:r>
          </a:p>
          <a:p>
            <a:pPr marL="609600" indent="-609600" eaLnBrk="1" hangingPunct="1">
              <a:buFont typeface="Wingdings" pitchFamily="2" charset="2"/>
              <a:buAutoNum type="arabicPeriod"/>
            </a:pPr>
            <a:r>
              <a:rPr lang="ar-SA" sz="2400" b="1" smtClean="0">
                <a:solidFill>
                  <a:srgbClr val="333399"/>
                </a:solidFill>
              </a:rPr>
              <a:t>اكتشف ما يريد المتصل </a:t>
            </a:r>
            <a:r>
              <a:rPr lang="ar-SA" sz="2400" b="1" smtClean="0">
                <a:solidFill>
                  <a:srgbClr val="FF5050"/>
                </a:solidFill>
              </a:rPr>
              <a:t>.</a:t>
            </a:r>
          </a:p>
          <a:p>
            <a:pPr marL="609600" indent="-609600" eaLnBrk="1" hangingPunct="1">
              <a:buFont typeface="Wingdings" pitchFamily="2" charset="2"/>
              <a:buAutoNum type="arabicPeriod"/>
            </a:pPr>
            <a:r>
              <a:rPr lang="ar-SA" sz="2400" b="1" smtClean="0">
                <a:solidFill>
                  <a:srgbClr val="333399"/>
                </a:solidFill>
              </a:rPr>
              <a:t>اجبه بسرعة وعلى الفور </a:t>
            </a:r>
            <a:r>
              <a:rPr lang="ar-SA" sz="2400" b="1" smtClean="0">
                <a:solidFill>
                  <a:srgbClr val="FF5050"/>
                </a:solidFill>
              </a:rPr>
              <a:t>.</a:t>
            </a:r>
            <a:endParaRPr lang="en-US" sz="2400" b="1" smtClean="0">
              <a:solidFill>
                <a:srgbClr val="FF5050"/>
              </a:solidFill>
            </a:endParaRPr>
          </a:p>
        </p:txBody>
      </p:sp>
      <p:pic>
        <p:nvPicPr>
          <p:cNvPr id="17412" name="Picture 4" descr="j033226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260350"/>
            <a:ext cx="2159000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ELPH3493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ELPHRG01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5734050"/>
            <a:ext cx="360362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 descr="MPj04339730000[1]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133600"/>
            <a:ext cx="2592388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4CE63493.wav">
            <a:hlinkClick r:id="" action="ppaction://media"/>
          </p:cNvPr>
          <p:cNvPicPr>
            <a:picLocks noChangeAspect="1"/>
          </p:cNvPicPr>
          <p:nvPr>
            <a:wavAudioFile r:embed="rId2" name="4CE6A7AB.wav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992" fill="hold"/>
                                        <p:tgtEl>
                                          <p:spTgt spid="327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773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407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2770" grpId="0"/>
      <p:bldP spid="32771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ar-SA" smtClean="0"/>
              <a:t> </a:t>
            </a:r>
            <a:endParaRPr lang="en-US" smtClean="0"/>
          </a:p>
        </p:txBody>
      </p:sp>
      <p:pic>
        <p:nvPicPr>
          <p:cNvPr id="18435" name="Picture 5" descr="MCj01163620000[1]"/>
          <p:cNvPicPr>
            <a:picLocks noChangeAspect="1" noChangeArrowheads="1"/>
          </p:cNvPicPr>
          <p:nvPr/>
        </p:nvPicPr>
        <p:blipFill>
          <a:blip r:embed="rId3">
            <a:lum bright="70000" contrast="-2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060575"/>
            <a:ext cx="455930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عنصر نائب للمحتوى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ar-SA" smtClean="0"/>
              <a:t>أشراف الدكتور:</a:t>
            </a:r>
          </a:p>
          <a:p>
            <a:r>
              <a:rPr lang="ar-SA" smtClean="0"/>
              <a:t>د.محمد محفوظ الزهري</a:t>
            </a:r>
          </a:p>
          <a:p>
            <a:r>
              <a:rPr lang="ar-SA" smtClean="0"/>
              <a:t>أستاذ الاعلام المساعد بالجامعة</a:t>
            </a:r>
          </a:p>
          <a:p>
            <a:r>
              <a:rPr lang="en-US" smtClean="0"/>
              <a:t>mahfoz_2000@yahoo.com</a:t>
            </a:r>
          </a:p>
        </p:txBody>
      </p:sp>
      <p:pic>
        <p:nvPicPr>
          <p:cNvPr id="2" name="6BC13508.wav">
            <a:hlinkClick r:id="" action="ppaction://media"/>
          </p:cNvPr>
          <p:cNvPicPr>
            <a:picLocks noChangeAspect="1"/>
          </p:cNvPicPr>
          <p:nvPr>
            <a:wavAudioFile r:embed="rId1" name="6BC1BE43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94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686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ar-SA" b="1" smtClean="0">
                <a:solidFill>
                  <a:schemeClr val="accent2"/>
                </a:solidFill>
              </a:rPr>
              <a:t>مفهوم الحديث وأهميته</a:t>
            </a:r>
            <a:r>
              <a:rPr lang="ar-SA" smtClean="0"/>
              <a:t>:</a:t>
            </a:r>
            <a:endParaRPr lang="en-US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ar-SA" b="1" smtClean="0">
                <a:solidFill>
                  <a:srgbClr val="339933"/>
                </a:solidFill>
              </a:rPr>
              <a:t> هو</a:t>
            </a:r>
            <a:r>
              <a:rPr lang="ar-SA" b="1" smtClean="0"/>
              <a:t> </a:t>
            </a:r>
            <a:r>
              <a:rPr lang="ar-SA" b="1" smtClean="0">
                <a:solidFill>
                  <a:srgbClr val="FF9900"/>
                </a:solidFill>
              </a:rPr>
              <a:t>عبارة عن رموز لغوية منطوقة تنقل الافكار </a:t>
            </a:r>
            <a:r>
              <a:rPr lang="ar-SA" b="1" smtClean="0">
                <a:solidFill>
                  <a:srgbClr val="009900"/>
                </a:solidFill>
              </a:rPr>
              <a:t>و</a:t>
            </a:r>
            <a:r>
              <a:rPr lang="ar-SA" b="1" smtClean="0">
                <a:solidFill>
                  <a:srgbClr val="FF9900"/>
                </a:solidFill>
              </a:rPr>
              <a:t>المشاعر </a:t>
            </a:r>
            <a:r>
              <a:rPr lang="ar-SA" b="1" smtClean="0">
                <a:solidFill>
                  <a:srgbClr val="009900"/>
                </a:solidFill>
              </a:rPr>
              <a:t>إلى </a:t>
            </a:r>
            <a:r>
              <a:rPr lang="ar-SA" b="1" smtClean="0">
                <a:solidFill>
                  <a:srgbClr val="FF9900"/>
                </a:solidFill>
              </a:rPr>
              <a:t>الاخرين</a:t>
            </a:r>
          </a:p>
          <a:p>
            <a:pPr eaLnBrk="1" hangingPunct="1"/>
            <a:r>
              <a:rPr lang="ar-SA" b="1" smtClean="0"/>
              <a:t> </a:t>
            </a:r>
            <a:r>
              <a:rPr lang="ar-SA" b="1" smtClean="0">
                <a:solidFill>
                  <a:srgbClr val="663300"/>
                </a:solidFill>
              </a:rPr>
              <a:t>يكون عن طريق وسائل</a:t>
            </a:r>
            <a:r>
              <a:rPr lang="ar-SA" b="1" smtClean="0"/>
              <a:t>:</a:t>
            </a:r>
          </a:p>
          <a:p>
            <a:pPr eaLnBrk="1" hangingPunct="1"/>
            <a:r>
              <a:rPr lang="ar-SA" b="1" smtClean="0">
                <a:solidFill>
                  <a:schemeClr val="folHlink"/>
                </a:solidFill>
              </a:rPr>
              <a:t>1-</a:t>
            </a:r>
            <a:r>
              <a:rPr lang="ar-SA" b="1" smtClean="0">
                <a:solidFill>
                  <a:srgbClr val="3366FF"/>
                </a:solidFill>
              </a:rPr>
              <a:t> الاتصال الشخصي المباشر </a:t>
            </a:r>
            <a:r>
              <a:rPr lang="ar-SA" b="1" smtClean="0">
                <a:solidFill>
                  <a:schemeClr val="tx2"/>
                </a:solidFill>
              </a:rPr>
              <a:t>:</a:t>
            </a:r>
            <a:r>
              <a:rPr lang="ar-SA" b="1" smtClean="0">
                <a:solidFill>
                  <a:srgbClr val="3366FF"/>
                </a:solidFill>
              </a:rPr>
              <a:t> كالمناقشات </a:t>
            </a:r>
            <a:r>
              <a:rPr lang="ar-SA" b="1" smtClean="0">
                <a:solidFill>
                  <a:schemeClr val="tx2"/>
                </a:solidFill>
              </a:rPr>
              <a:t>.</a:t>
            </a:r>
          </a:p>
          <a:p>
            <a:pPr eaLnBrk="1" hangingPunct="1"/>
            <a:r>
              <a:rPr lang="ar-SA" b="1" smtClean="0">
                <a:solidFill>
                  <a:schemeClr val="folHlink"/>
                </a:solidFill>
              </a:rPr>
              <a:t>2-</a:t>
            </a:r>
            <a:r>
              <a:rPr lang="ar-SA" b="1" smtClean="0">
                <a:solidFill>
                  <a:srgbClr val="3366FF"/>
                </a:solidFill>
              </a:rPr>
              <a:t> الاتصال الشخصي غير المباشر</a:t>
            </a:r>
            <a:r>
              <a:rPr lang="ar-SA" b="1" smtClean="0">
                <a:solidFill>
                  <a:schemeClr val="tx2"/>
                </a:solidFill>
              </a:rPr>
              <a:t>:</a:t>
            </a:r>
            <a:r>
              <a:rPr lang="ar-SA" b="1" smtClean="0">
                <a:solidFill>
                  <a:srgbClr val="3366FF"/>
                </a:solidFill>
              </a:rPr>
              <a:t> كالهاتف </a:t>
            </a:r>
            <a:r>
              <a:rPr lang="ar-SA" b="1" smtClean="0">
                <a:solidFill>
                  <a:schemeClr val="tx2"/>
                </a:solidFill>
              </a:rPr>
              <a:t>و</a:t>
            </a:r>
            <a:r>
              <a:rPr lang="ar-SA" b="1" smtClean="0">
                <a:solidFill>
                  <a:srgbClr val="3366FF"/>
                </a:solidFill>
              </a:rPr>
              <a:t>الرسائل والبريد الألكترونى وغرف المحادثه </a:t>
            </a:r>
            <a:r>
              <a:rPr lang="ar-SA" b="1" smtClean="0">
                <a:solidFill>
                  <a:schemeClr val="tx2"/>
                </a:solidFill>
              </a:rPr>
              <a:t>.</a:t>
            </a:r>
          </a:p>
          <a:p>
            <a:pPr eaLnBrk="1" hangingPunct="1"/>
            <a:r>
              <a:rPr lang="ar-SA" b="1" smtClean="0">
                <a:solidFill>
                  <a:schemeClr val="folHlink"/>
                </a:solidFill>
              </a:rPr>
              <a:t>3- </a:t>
            </a:r>
            <a:r>
              <a:rPr lang="ar-SA" b="1" smtClean="0">
                <a:solidFill>
                  <a:srgbClr val="3366FF"/>
                </a:solidFill>
              </a:rPr>
              <a:t>الاتصال الجماهيري</a:t>
            </a:r>
            <a:r>
              <a:rPr lang="ar-SA" b="1" smtClean="0">
                <a:solidFill>
                  <a:schemeClr val="tx2"/>
                </a:solidFill>
              </a:rPr>
              <a:t>:</a:t>
            </a:r>
            <a:r>
              <a:rPr lang="ar-SA" b="1" smtClean="0">
                <a:solidFill>
                  <a:srgbClr val="3366FF"/>
                </a:solidFill>
              </a:rPr>
              <a:t> كالإذاعة </a:t>
            </a:r>
            <a:r>
              <a:rPr lang="ar-SA" b="1" smtClean="0">
                <a:solidFill>
                  <a:schemeClr val="tx2"/>
                </a:solidFill>
              </a:rPr>
              <a:t>و </a:t>
            </a:r>
            <a:r>
              <a:rPr lang="ar-SA" b="1" smtClean="0">
                <a:solidFill>
                  <a:srgbClr val="3366FF"/>
                </a:solidFill>
              </a:rPr>
              <a:t>السينما والتلفاز والمسرح</a:t>
            </a:r>
            <a:r>
              <a:rPr lang="ar-SA" b="1" smtClean="0">
                <a:solidFill>
                  <a:schemeClr val="tx2"/>
                </a:solidFill>
              </a:rPr>
              <a:t>.</a:t>
            </a:r>
          </a:p>
          <a:p>
            <a:pPr eaLnBrk="1" hangingPunct="1"/>
            <a:endParaRPr lang="en-US" b="1" smtClean="0"/>
          </a:p>
        </p:txBody>
      </p:sp>
      <p:pic>
        <p:nvPicPr>
          <p:cNvPr id="4100" name="Picture 4" descr="MCj0433925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133600"/>
            <a:ext cx="185737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02E83383.wav">
            <a:hlinkClick r:id="" action="ppaction://media"/>
          </p:cNvPr>
          <p:cNvPicPr>
            <a:picLocks noChangeAspect="1"/>
          </p:cNvPicPr>
          <p:nvPr>
            <a:wavAudioFile r:embed="rId1" name="02E8D483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61111E-6 3.33333E-6  C 0.06892 3.33333E-6  0.125 0.02847  0.125 0.06389  C 0.125 0.09907  0.06892 0.12777  3.61111E-6 0.12777  C -0.0691 0.12777  -0.125 0.09907  -0.125 0.06389  C -0.125 0.02847  -0.0691 3.33333E-6  3.61111E-6 3.33333E-6  Z " pathEditMode="relative">
                                      <p:cBhvr>
                                        <p:cTn id="6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37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170" grpId="0"/>
      <p:bldP spid="7171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ar-SA" b="1" smtClean="0">
                <a:solidFill>
                  <a:schemeClr val="accent2"/>
                </a:solidFill>
              </a:rPr>
              <a:t>وتختلف هذه الوسائل من حيث:</a:t>
            </a:r>
            <a:endParaRPr lang="en-US" b="1" smtClean="0">
              <a:solidFill>
                <a:schemeClr val="accent2"/>
              </a:solidFill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6738" y="1752600"/>
            <a:ext cx="8001000" cy="5105400"/>
          </a:xfrm>
        </p:spPr>
        <p:txBody>
          <a:bodyPr/>
          <a:lstStyle/>
          <a:p>
            <a:pPr eaLnBrk="1" hangingPunct="1"/>
            <a:r>
              <a:rPr lang="ar-SA" b="1" smtClean="0">
                <a:solidFill>
                  <a:srgbClr val="FF9900"/>
                </a:solidFill>
              </a:rPr>
              <a:t>1-</a:t>
            </a:r>
            <a:r>
              <a:rPr lang="ar-SA" b="1" smtClean="0"/>
              <a:t> </a:t>
            </a:r>
            <a:r>
              <a:rPr lang="ar-SA" sz="3200" b="1" smtClean="0">
                <a:solidFill>
                  <a:srgbClr val="339933"/>
                </a:solidFill>
              </a:rPr>
              <a:t>درجة المواجهة</a:t>
            </a:r>
            <a:r>
              <a:rPr lang="ar-SA" sz="3200" b="1" smtClean="0"/>
              <a:t> </a:t>
            </a:r>
            <a:r>
              <a:rPr lang="ar-SA" b="1" smtClean="0"/>
              <a:t>: </a:t>
            </a:r>
            <a:r>
              <a:rPr lang="ar-SA" sz="2400" b="1" smtClean="0">
                <a:solidFill>
                  <a:srgbClr val="808000"/>
                </a:solidFill>
              </a:rPr>
              <a:t>لا يكون وجها لوجه في غير الاتصال</a:t>
            </a:r>
            <a:r>
              <a:rPr lang="ar-SA" b="1" smtClean="0">
                <a:solidFill>
                  <a:srgbClr val="808000"/>
                </a:solidFill>
              </a:rPr>
              <a:t> </a:t>
            </a:r>
            <a:r>
              <a:rPr lang="ar-SA" sz="2400" b="1" smtClean="0">
                <a:solidFill>
                  <a:srgbClr val="808000"/>
                </a:solidFill>
              </a:rPr>
              <a:t>المباشر.</a:t>
            </a:r>
            <a:endParaRPr lang="ar-SA" b="1" smtClean="0">
              <a:solidFill>
                <a:srgbClr val="808000"/>
              </a:solidFill>
            </a:endParaRPr>
          </a:p>
          <a:p>
            <a:pPr eaLnBrk="1" hangingPunct="1"/>
            <a:endParaRPr lang="ar-SA" b="1" smtClean="0"/>
          </a:p>
          <a:p>
            <a:pPr eaLnBrk="1" hangingPunct="1"/>
            <a:r>
              <a:rPr lang="ar-SA" b="1" smtClean="0">
                <a:solidFill>
                  <a:srgbClr val="FF9900"/>
                </a:solidFill>
              </a:rPr>
              <a:t>2-</a:t>
            </a:r>
            <a:r>
              <a:rPr lang="ar-SA" b="1" smtClean="0"/>
              <a:t> </a:t>
            </a:r>
            <a:r>
              <a:rPr lang="ar-SA" b="1" smtClean="0">
                <a:solidFill>
                  <a:srgbClr val="339933"/>
                </a:solidFill>
              </a:rPr>
              <a:t>رجع الصدى</a:t>
            </a:r>
            <a:r>
              <a:rPr lang="ar-SA" b="1" smtClean="0"/>
              <a:t> : </a:t>
            </a:r>
            <a:r>
              <a:rPr lang="ar-SA" sz="2400" b="1" smtClean="0">
                <a:solidFill>
                  <a:srgbClr val="808000"/>
                </a:solidFill>
              </a:rPr>
              <a:t>الاتصال الشخصي يكون التجاوب فوري</a:t>
            </a:r>
            <a:r>
              <a:rPr lang="ar-SA" b="1" smtClean="0">
                <a:solidFill>
                  <a:srgbClr val="808000"/>
                </a:solidFill>
              </a:rPr>
              <a:t> </a:t>
            </a:r>
            <a:r>
              <a:rPr lang="ar-SA" sz="2400" b="1" smtClean="0">
                <a:solidFill>
                  <a:srgbClr val="808000"/>
                </a:solidFill>
              </a:rPr>
              <a:t>بعكس</a:t>
            </a:r>
            <a:r>
              <a:rPr lang="ar-SA" b="1" smtClean="0"/>
              <a:t> </a:t>
            </a:r>
            <a:r>
              <a:rPr lang="ar-SA" sz="2400" b="1" smtClean="0">
                <a:solidFill>
                  <a:srgbClr val="808000"/>
                </a:solidFill>
              </a:rPr>
              <a:t>الأنواع الاخرى.</a:t>
            </a:r>
          </a:p>
          <a:p>
            <a:pPr eaLnBrk="1" hangingPunct="1">
              <a:buFont typeface="Wingdings" pitchFamily="2" charset="2"/>
              <a:buNone/>
            </a:pPr>
            <a:endParaRPr lang="ar-SA" sz="2400" b="1" smtClean="0"/>
          </a:p>
          <a:p>
            <a:pPr eaLnBrk="1" hangingPunct="1"/>
            <a:r>
              <a:rPr lang="ar-SA" b="1" smtClean="0">
                <a:solidFill>
                  <a:srgbClr val="FF9900"/>
                </a:solidFill>
              </a:rPr>
              <a:t>3-</a:t>
            </a:r>
            <a:r>
              <a:rPr lang="ar-SA" b="1" smtClean="0"/>
              <a:t> </a:t>
            </a:r>
            <a:r>
              <a:rPr lang="ar-SA" b="1" smtClean="0">
                <a:solidFill>
                  <a:srgbClr val="339933"/>
                </a:solidFill>
              </a:rPr>
              <a:t>درجة المشاركة</a:t>
            </a:r>
            <a:r>
              <a:rPr lang="ar-SA" b="1" smtClean="0"/>
              <a:t> : </a:t>
            </a:r>
            <a:r>
              <a:rPr lang="ar-SA" sz="2400" b="1" smtClean="0">
                <a:solidFill>
                  <a:srgbClr val="808000"/>
                </a:solidFill>
              </a:rPr>
              <a:t>إن الفرصة في مشاركة المستقبل في عملية</a:t>
            </a:r>
            <a:r>
              <a:rPr lang="ar-SA" sz="2400" b="1" smtClean="0"/>
              <a:t> </a:t>
            </a:r>
            <a:r>
              <a:rPr lang="ar-SA" sz="2400" b="1" smtClean="0">
                <a:solidFill>
                  <a:srgbClr val="808000"/>
                </a:solidFill>
              </a:rPr>
              <a:t>الحديث متوافرة أكثر في وسائل الاتصال الشخصي المباشر  و وسائل الاتصال الشخصي غير المباشر  </a:t>
            </a:r>
            <a:r>
              <a:rPr lang="ar-SA" sz="2400" b="1" smtClean="0">
                <a:solidFill>
                  <a:schemeClr val="hlink"/>
                </a:solidFill>
              </a:rPr>
              <a:t>(</a:t>
            </a:r>
            <a:r>
              <a:rPr lang="ar-SA" sz="2400" b="1" smtClean="0">
                <a:solidFill>
                  <a:srgbClr val="808000"/>
                </a:solidFill>
              </a:rPr>
              <a:t> </a:t>
            </a:r>
            <a:r>
              <a:rPr lang="ar-SA" sz="2400" b="1" smtClean="0">
                <a:solidFill>
                  <a:srgbClr val="FF5050"/>
                </a:solidFill>
              </a:rPr>
              <a:t>الاليكترونية</a:t>
            </a:r>
            <a:r>
              <a:rPr lang="ar-SA" sz="2400" b="1" smtClean="0">
                <a:solidFill>
                  <a:srgbClr val="808000"/>
                </a:solidFill>
              </a:rPr>
              <a:t> </a:t>
            </a:r>
            <a:r>
              <a:rPr lang="ar-SA" sz="2400" b="1" smtClean="0">
                <a:solidFill>
                  <a:schemeClr val="hlink"/>
                </a:solidFill>
              </a:rPr>
              <a:t>) </a:t>
            </a:r>
            <a:r>
              <a:rPr lang="ar-SA" sz="2400" b="1" smtClean="0">
                <a:solidFill>
                  <a:srgbClr val="808000"/>
                </a:solidFill>
              </a:rPr>
              <a:t>أكثر منها عبر وسائل الاتصال الجماهيرية</a:t>
            </a:r>
            <a:endParaRPr lang="en-US" sz="2400" b="1" smtClean="0">
              <a:solidFill>
                <a:srgbClr val="808000"/>
              </a:solidFill>
            </a:endParaRPr>
          </a:p>
        </p:txBody>
      </p:sp>
      <p:pic>
        <p:nvPicPr>
          <p:cNvPr id="5124" name="Picture 5" descr="MCj0301364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0"/>
            <a:ext cx="2881313" cy="170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9F83383.wav">
            <a:hlinkClick r:id="" action="ppaction://media"/>
          </p:cNvPr>
          <p:cNvPicPr>
            <a:picLocks noChangeAspect="1"/>
          </p:cNvPicPr>
          <p:nvPr>
            <a:wavAudioFile r:embed="rId1" name="C9F82B5C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98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194" grpId="0"/>
      <p:bldP spid="819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ar-SA" b="1" smtClean="0">
                <a:solidFill>
                  <a:schemeClr val="accent2"/>
                </a:solidFill>
              </a:rPr>
              <a:t>أولاً </a:t>
            </a:r>
            <a:r>
              <a:rPr lang="ar-SA" b="1" smtClean="0">
                <a:solidFill>
                  <a:srgbClr val="FF6600"/>
                </a:solidFill>
              </a:rPr>
              <a:t>:</a:t>
            </a:r>
            <a:r>
              <a:rPr lang="ar-SA" b="1" smtClean="0">
                <a:solidFill>
                  <a:schemeClr val="accent2"/>
                </a:solidFill>
              </a:rPr>
              <a:t> التخطيط للحديث الجيد</a:t>
            </a:r>
            <a:endParaRPr lang="en-US" b="1" smtClean="0">
              <a:solidFill>
                <a:schemeClr val="accent2"/>
              </a:solidFill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ar-SA" sz="3600" b="1" smtClean="0">
                <a:solidFill>
                  <a:srgbClr val="3366FF"/>
                </a:solidFill>
              </a:rPr>
              <a:t>الإعداد للحديث </a:t>
            </a:r>
            <a:r>
              <a:rPr lang="ar-SA" sz="3600" b="1" smtClean="0">
                <a:solidFill>
                  <a:srgbClr val="009900"/>
                </a:solidFill>
              </a:rPr>
              <a:t>:</a:t>
            </a:r>
          </a:p>
          <a:p>
            <a:pPr eaLnBrk="1" hangingPunct="1"/>
            <a:r>
              <a:rPr lang="ar-SA" b="1" smtClean="0">
                <a:solidFill>
                  <a:srgbClr val="FF9900"/>
                </a:solidFill>
              </a:rPr>
              <a:t>1-</a:t>
            </a:r>
            <a:r>
              <a:rPr lang="ar-SA" b="1" smtClean="0">
                <a:solidFill>
                  <a:srgbClr val="663300"/>
                </a:solidFill>
              </a:rPr>
              <a:t>  تحديد الهدف </a:t>
            </a:r>
            <a:r>
              <a:rPr lang="ar-SA" b="1" smtClean="0">
                <a:solidFill>
                  <a:srgbClr val="009900"/>
                </a:solidFill>
              </a:rPr>
              <a:t>.</a:t>
            </a:r>
          </a:p>
          <a:p>
            <a:pPr eaLnBrk="1" hangingPunct="1"/>
            <a:r>
              <a:rPr lang="ar-SA" b="1" smtClean="0">
                <a:solidFill>
                  <a:srgbClr val="FF9900"/>
                </a:solidFill>
              </a:rPr>
              <a:t>2-</a:t>
            </a:r>
            <a:r>
              <a:rPr lang="ar-SA" b="1" smtClean="0">
                <a:solidFill>
                  <a:srgbClr val="663300"/>
                </a:solidFill>
              </a:rPr>
              <a:t> تحديد موعد إلقاء الحديث </a:t>
            </a:r>
            <a:r>
              <a:rPr lang="ar-SA" b="1" smtClean="0">
                <a:solidFill>
                  <a:srgbClr val="009900"/>
                </a:solidFill>
              </a:rPr>
              <a:t>.</a:t>
            </a:r>
          </a:p>
          <a:p>
            <a:pPr eaLnBrk="1" hangingPunct="1"/>
            <a:r>
              <a:rPr lang="ar-SA" b="1" smtClean="0">
                <a:solidFill>
                  <a:srgbClr val="FF9900"/>
                </a:solidFill>
              </a:rPr>
              <a:t>3-</a:t>
            </a:r>
            <a:r>
              <a:rPr lang="ar-SA" b="1" smtClean="0">
                <a:solidFill>
                  <a:srgbClr val="663300"/>
                </a:solidFill>
              </a:rPr>
              <a:t> اختيار المكان المناسب </a:t>
            </a:r>
            <a:r>
              <a:rPr lang="ar-SA" b="1" smtClean="0">
                <a:solidFill>
                  <a:srgbClr val="009900"/>
                </a:solidFill>
              </a:rPr>
              <a:t>.</a:t>
            </a:r>
          </a:p>
          <a:p>
            <a:pPr eaLnBrk="1" hangingPunct="1"/>
            <a:r>
              <a:rPr lang="ar-SA" b="1" smtClean="0">
                <a:solidFill>
                  <a:srgbClr val="FF9900"/>
                </a:solidFill>
              </a:rPr>
              <a:t>4-</a:t>
            </a:r>
            <a:r>
              <a:rPr lang="ar-SA" b="1" smtClean="0">
                <a:solidFill>
                  <a:srgbClr val="663300"/>
                </a:solidFill>
              </a:rPr>
              <a:t> تحديد نوعيه الجمهور </a:t>
            </a:r>
            <a:r>
              <a:rPr lang="ar-SA" b="1" smtClean="0">
                <a:solidFill>
                  <a:srgbClr val="009900"/>
                </a:solidFill>
              </a:rPr>
              <a:t>.</a:t>
            </a:r>
          </a:p>
          <a:p>
            <a:pPr eaLnBrk="1" hangingPunct="1"/>
            <a:r>
              <a:rPr lang="ar-SA" b="1" smtClean="0">
                <a:solidFill>
                  <a:srgbClr val="FF9900"/>
                </a:solidFill>
              </a:rPr>
              <a:t>5-</a:t>
            </a:r>
            <a:r>
              <a:rPr lang="ar-SA" b="1" smtClean="0">
                <a:solidFill>
                  <a:srgbClr val="663300"/>
                </a:solidFill>
              </a:rPr>
              <a:t> اختيار ماده الحديث </a:t>
            </a:r>
            <a:r>
              <a:rPr lang="ar-SA" b="1" smtClean="0">
                <a:solidFill>
                  <a:srgbClr val="009900"/>
                </a:solidFill>
              </a:rPr>
              <a:t>.</a:t>
            </a:r>
            <a:endParaRPr lang="en-US" b="1" smtClean="0">
              <a:solidFill>
                <a:srgbClr val="009900"/>
              </a:solidFill>
            </a:endParaRPr>
          </a:p>
        </p:txBody>
      </p:sp>
      <p:pic>
        <p:nvPicPr>
          <p:cNvPr id="6148" name="Picture 4" descr="j029384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2205038"/>
            <a:ext cx="2808288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87743399.wav">
            <a:hlinkClick r:id="" action="ppaction://media"/>
          </p:cNvPr>
          <p:cNvPicPr>
            <a:picLocks noChangeAspect="1"/>
          </p:cNvPicPr>
          <p:nvPr>
            <a:wavAudioFile r:embed="rId1" name="87742325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573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362" grpId="0"/>
      <p:bldP spid="1536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ar-SA" b="1" smtClean="0">
                <a:solidFill>
                  <a:schemeClr val="accent2"/>
                </a:solidFill>
              </a:rPr>
              <a:t>ثانياً: مرحلة توجيه الحديث</a:t>
            </a:r>
            <a:endParaRPr lang="en-US" b="1" smtClean="0">
              <a:solidFill>
                <a:schemeClr val="accent2"/>
              </a:solidFill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484313"/>
            <a:ext cx="8229600" cy="4530725"/>
          </a:xfrm>
        </p:spPr>
        <p:txBody>
          <a:bodyPr/>
          <a:lstStyle/>
          <a:p>
            <a:pPr marL="990600" lvl="1" indent="-519113" eaLnBrk="1" hangingPunct="1">
              <a:buFont typeface="Wingdings" pitchFamily="2" charset="2"/>
              <a:buChar char="q"/>
            </a:pPr>
            <a:r>
              <a:rPr lang="ar-SA" sz="4300" smtClean="0"/>
              <a:t> </a:t>
            </a:r>
            <a:r>
              <a:rPr lang="ar-SA" sz="3200" b="1" smtClean="0">
                <a:solidFill>
                  <a:srgbClr val="FF9900"/>
                </a:solidFill>
              </a:rPr>
              <a:t>المظهر الجــيــد  </a:t>
            </a:r>
            <a:r>
              <a:rPr lang="ar-SA" sz="3200" b="1" smtClean="0">
                <a:solidFill>
                  <a:srgbClr val="663300"/>
                </a:solidFill>
              </a:rPr>
              <a:t>.</a:t>
            </a:r>
          </a:p>
          <a:p>
            <a:pPr marL="990600" lvl="1" indent="-519113" eaLnBrk="1" hangingPunct="1">
              <a:buFont typeface="Wingdings" pitchFamily="2" charset="2"/>
              <a:buNone/>
            </a:pPr>
            <a:endParaRPr lang="ar-SA" sz="3200" b="1" smtClean="0">
              <a:solidFill>
                <a:srgbClr val="FF9900"/>
              </a:solidFill>
            </a:endParaRPr>
          </a:p>
          <a:p>
            <a:pPr marL="990600" lvl="1" indent="-519113" eaLnBrk="1" hangingPunct="1">
              <a:buFont typeface="Wingdings" pitchFamily="2" charset="2"/>
              <a:buChar char="q"/>
            </a:pPr>
            <a:r>
              <a:rPr lang="ar-SA" sz="3200" b="1" smtClean="0">
                <a:solidFill>
                  <a:srgbClr val="FF9900"/>
                </a:solidFill>
              </a:rPr>
              <a:t> حسن  الاستهلال </a:t>
            </a:r>
            <a:r>
              <a:rPr lang="ar-SA" sz="3200" b="1" smtClean="0">
                <a:solidFill>
                  <a:srgbClr val="663300"/>
                </a:solidFill>
              </a:rPr>
              <a:t>.</a:t>
            </a:r>
          </a:p>
          <a:p>
            <a:pPr marL="990600" lvl="1" indent="-519113" eaLnBrk="1" hangingPunct="1">
              <a:buFont typeface="Wingdings" pitchFamily="2" charset="2"/>
              <a:buNone/>
            </a:pPr>
            <a:endParaRPr lang="ar-SA" sz="3200" b="1" smtClean="0">
              <a:solidFill>
                <a:srgbClr val="663300"/>
              </a:solidFill>
            </a:endParaRPr>
          </a:p>
        </p:txBody>
      </p:sp>
      <p:pic>
        <p:nvPicPr>
          <p:cNvPr id="7172" name="Picture 5" descr="MCj0233034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700213"/>
            <a:ext cx="4608512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47AF3415.wav">
            <a:hlinkClick r:id="" action="ppaction://media"/>
          </p:cNvPr>
          <p:cNvPicPr>
            <a:picLocks noChangeAspect="1"/>
          </p:cNvPicPr>
          <p:nvPr>
            <a:wavAudioFile r:embed="rId1" name="47AF3A10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92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530" grpId="0"/>
      <p:bldP spid="22531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ar-SA" b="1" smtClean="0">
                <a:solidFill>
                  <a:schemeClr val="accent2"/>
                </a:solidFill>
              </a:rPr>
              <a:t>ثالثا</a:t>
            </a:r>
            <a:r>
              <a:rPr lang="ar-SA" b="1" smtClean="0">
                <a:solidFill>
                  <a:srgbClr val="FF5050"/>
                </a:solidFill>
              </a:rPr>
              <a:t>:</a:t>
            </a:r>
            <a:r>
              <a:rPr lang="ar-SA" b="1" smtClean="0">
                <a:solidFill>
                  <a:schemeClr val="accent2"/>
                </a:solidFill>
              </a:rPr>
              <a:t> مرحلة تقويم الحديث</a:t>
            </a:r>
            <a:endParaRPr lang="en-US" b="1" smtClean="0">
              <a:solidFill>
                <a:schemeClr val="accent2"/>
              </a:solidFill>
            </a:endParaRP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ar-SA" b="1" smtClean="0">
                <a:solidFill>
                  <a:srgbClr val="339933"/>
                </a:solidFill>
              </a:rPr>
              <a:t>تقوم على رجع الصدى </a:t>
            </a:r>
            <a:r>
              <a:rPr lang="ar-SA" b="1" smtClean="0">
                <a:solidFill>
                  <a:srgbClr val="FF9900"/>
                </a:solidFill>
              </a:rPr>
              <a:t>...</a:t>
            </a:r>
            <a:r>
              <a:rPr lang="ar-SA" b="1" smtClean="0">
                <a:solidFill>
                  <a:srgbClr val="339933"/>
                </a:solidFill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ar-SA" b="1" smtClean="0">
                <a:solidFill>
                  <a:srgbClr val="339933"/>
                </a:solidFill>
              </a:rPr>
              <a:t>  و تعرف من خلالها سلبياتك </a:t>
            </a:r>
            <a:r>
              <a:rPr lang="ar-SA" b="1" smtClean="0">
                <a:solidFill>
                  <a:srgbClr val="FF6600"/>
                </a:solidFill>
              </a:rPr>
              <a:t>و</a:t>
            </a:r>
            <a:r>
              <a:rPr lang="ar-SA" b="1" smtClean="0">
                <a:solidFill>
                  <a:srgbClr val="339933"/>
                </a:solidFill>
              </a:rPr>
              <a:t>ايجابياتك من خلال استبانة </a:t>
            </a:r>
            <a:r>
              <a:rPr lang="ar-SA" b="1" smtClean="0">
                <a:solidFill>
                  <a:srgbClr val="FF6600"/>
                </a:solidFill>
              </a:rPr>
              <a:t>أو </a:t>
            </a:r>
            <a:r>
              <a:rPr lang="ar-SA" b="1" smtClean="0">
                <a:solidFill>
                  <a:srgbClr val="339933"/>
                </a:solidFill>
              </a:rPr>
              <a:t>غيرها  </a:t>
            </a:r>
            <a:r>
              <a:rPr lang="ar-SA" b="1" smtClean="0">
                <a:solidFill>
                  <a:srgbClr val="FF9900"/>
                </a:solidFill>
              </a:rPr>
              <a:t>....</a:t>
            </a:r>
            <a:endParaRPr lang="en-US" b="1" smtClean="0">
              <a:solidFill>
                <a:srgbClr val="FF9900"/>
              </a:solidFill>
            </a:endParaRPr>
          </a:p>
        </p:txBody>
      </p:sp>
      <p:pic>
        <p:nvPicPr>
          <p:cNvPr id="8196" name="Picture 4" descr="MPj0438539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781300"/>
            <a:ext cx="5689600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29E3415.wav">
            <a:hlinkClick r:id="" action="ppaction://media"/>
          </p:cNvPr>
          <p:cNvPicPr>
            <a:picLocks noChangeAspect="1"/>
          </p:cNvPicPr>
          <p:nvPr>
            <a:wavAudioFile r:embed="rId1" name="C29EEC34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60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554" grpId="0"/>
      <p:bldP spid="2355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ar-SA" b="1" smtClean="0">
                <a:solidFill>
                  <a:schemeClr val="accent2"/>
                </a:solidFill>
              </a:rPr>
              <a:t>سمات المتحدث الناجح</a:t>
            </a:r>
            <a:endParaRPr lang="en-US" b="1" smtClean="0">
              <a:solidFill>
                <a:schemeClr val="accent2"/>
              </a:solidFill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hangingPunct="1">
              <a:lnSpc>
                <a:spcPct val="80000"/>
              </a:lnSpc>
            </a:pPr>
            <a:r>
              <a:rPr lang="ar-SA" sz="3200" b="1" smtClean="0">
                <a:solidFill>
                  <a:srgbClr val="993300"/>
                </a:solidFill>
              </a:rPr>
              <a:t>1-السمات الشخصية:</a:t>
            </a:r>
            <a:endParaRPr lang="ar-SA" sz="3200" b="1" smtClean="0">
              <a:solidFill>
                <a:srgbClr val="FF6600"/>
              </a:solidFill>
            </a:endParaRPr>
          </a:p>
          <a:p>
            <a:pPr marL="609600" indent="-609600" eaLnBrk="1" hangingPunct="1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ar-SA" sz="2600" b="1" smtClean="0">
                <a:solidFill>
                  <a:schemeClr val="hlink"/>
                </a:solidFill>
              </a:rPr>
              <a:t>الموضوعية </a:t>
            </a:r>
            <a:r>
              <a:rPr lang="ar-SA" sz="2600" b="1" smtClean="0">
                <a:solidFill>
                  <a:srgbClr val="FF6600"/>
                </a:solidFill>
              </a:rPr>
              <a:t>.</a:t>
            </a:r>
          </a:p>
          <a:p>
            <a:pPr marL="609600" indent="-609600" eaLnBrk="1" hangingPunct="1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ar-SA" sz="2600" b="1" smtClean="0">
                <a:solidFill>
                  <a:schemeClr val="hlink"/>
                </a:solidFill>
              </a:rPr>
              <a:t>الصدق </a:t>
            </a:r>
            <a:r>
              <a:rPr lang="ar-SA" sz="2600" b="1" smtClean="0">
                <a:solidFill>
                  <a:srgbClr val="FF6600"/>
                </a:solidFill>
              </a:rPr>
              <a:t>.</a:t>
            </a:r>
            <a:r>
              <a:rPr lang="ar-SA" sz="2600" b="1" smtClean="0">
                <a:solidFill>
                  <a:schemeClr val="hlink"/>
                </a:solidFill>
              </a:rPr>
              <a:t> </a:t>
            </a:r>
          </a:p>
          <a:p>
            <a:pPr marL="609600" indent="-609600" eaLnBrk="1" hangingPunct="1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ar-SA" sz="2600" b="1" smtClean="0">
                <a:solidFill>
                  <a:schemeClr val="hlink"/>
                </a:solidFill>
              </a:rPr>
              <a:t>الوضوح </a:t>
            </a:r>
            <a:r>
              <a:rPr lang="ar-SA" sz="2600" b="1" smtClean="0">
                <a:solidFill>
                  <a:srgbClr val="FF6600"/>
                </a:solidFill>
              </a:rPr>
              <a:t>.</a:t>
            </a:r>
          </a:p>
          <a:p>
            <a:pPr marL="609600" indent="-609600" eaLnBrk="1" hangingPunct="1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ar-SA" sz="2600" b="1" smtClean="0">
                <a:solidFill>
                  <a:schemeClr val="hlink"/>
                </a:solidFill>
              </a:rPr>
              <a:t>الدقة </a:t>
            </a:r>
            <a:r>
              <a:rPr lang="ar-SA" sz="2600" b="1" smtClean="0">
                <a:solidFill>
                  <a:srgbClr val="FF6600"/>
                </a:solidFill>
              </a:rPr>
              <a:t>.</a:t>
            </a:r>
          </a:p>
          <a:p>
            <a:pPr marL="609600" indent="-609600" eaLnBrk="1" hangingPunct="1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ar-SA" sz="2600" b="1" smtClean="0">
                <a:solidFill>
                  <a:schemeClr val="hlink"/>
                </a:solidFill>
              </a:rPr>
              <a:t>الحماس </a:t>
            </a:r>
            <a:r>
              <a:rPr lang="ar-SA" sz="2600" b="1" smtClean="0">
                <a:solidFill>
                  <a:srgbClr val="FF6600"/>
                </a:solidFill>
              </a:rPr>
              <a:t>.</a:t>
            </a:r>
          </a:p>
          <a:p>
            <a:pPr marL="609600" indent="-609600" eaLnBrk="1" hangingPunct="1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ar-SA" sz="2600" b="1" smtClean="0">
                <a:solidFill>
                  <a:schemeClr val="hlink"/>
                </a:solidFill>
              </a:rPr>
              <a:t>القدره على التذكر </a:t>
            </a:r>
            <a:r>
              <a:rPr lang="ar-SA" sz="2600" b="1" smtClean="0">
                <a:solidFill>
                  <a:srgbClr val="FF6600"/>
                </a:solidFill>
              </a:rPr>
              <a:t>.</a:t>
            </a:r>
          </a:p>
          <a:p>
            <a:pPr marL="609600" indent="-609600" eaLnBrk="1" hangingPunct="1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ar-SA" sz="2600" b="1" smtClean="0">
                <a:solidFill>
                  <a:schemeClr val="hlink"/>
                </a:solidFill>
              </a:rPr>
              <a:t>الاتزان الانفعالي </a:t>
            </a:r>
            <a:r>
              <a:rPr lang="ar-SA" sz="2600" b="1" smtClean="0">
                <a:solidFill>
                  <a:srgbClr val="FF6600"/>
                </a:solidFill>
              </a:rPr>
              <a:t>.</a:t>
            </a:r>
          </a:p>
          <a:p>
            <a:pPr marL="609600" indent="-609600" eaLnBrk="1" hangingPunct="1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ar-SA" sz="2600" b="1" smtClean="0">
                <a:solidFill>
                  <a:schemeClr val="hlink"/>
                </a:solidFill>
              </a:rPr>
              <a:t>المظهـر </a:t>
            </a:r>
            <a:r>
              <a:rPr lang="ar-SA" sz="2600" b="1" smtClean="0">
                <a:solidFill>
                  <a:srgbClr val="FF6600"/>
                </a:solidFill>
              </a:rPr>
              <a:t>.</a:t>
            </a:r>
          </a:p>
          <a:p>
            <a:pPr marL="609600" indent="-609600" eaLnBrk="1" hangingPunct="1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ar-SA" sz="2600" b="1" smtClean="0">
                <a:solidFill>
                  <a:schemeClr val="hlink"/>
                </a:solidFill>
              </a:rPr>
              <a:t>.القدرة على التعبير الحركي </a:t>
            </a:r>
            <a:r>
              <a:rPr lang="ar-SA" sz="2600" b="1" smtClean="0">
                <a:solidFill>
                  <a:srgbClr val="FF6600"/>
                </a:solidFill>
              </a:rPr>
              <a:t>.</a:t>
            </a:r>
          </a:p>
          <a:p>
            <a:pPr marL="609600" indent="-609600"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2600" smtClean="0">
              <a:solidFill>
                <a:schemeClr val="hlink"/>
              </a:solidFill>
            </a:endParaRPr>
          </a:p>
        </p:txBody>
      </p:sp>
      <p:pic>
        <p:nvPicPr>
          <p:cNvPr id="9220" name="Picture 7" descr="MPj0422173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700213"/>
            <a:ext cx="4176712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7633430.wav">
            <a:hlinkClick r:id="" action="ppaction://media"/>
          </p:cNvPr>
          <p:cNvPicPr>
            <a:picLocks noChangeAspect="1"/>
          </p:cNvPicPr>
          <p:nvPr>
            <a:wavAudioFile r:embed="rId1" name="176399D4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98" decel="100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98" decel="100000" fill="hold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98" decel="100000" fill="hold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98" decel="100000" fill="hold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98" decel="100000" fill="hold"/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98" decel="100000" fill="hold"/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98" decel="100000" fill="hold"/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98" decel="100000" fill="hold"/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45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45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98" decel="100000" fill="hold"/>
                                        <p:tgtEl>
                                          <p:spTgt spid="245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45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45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898" decel="100000" fill="hold"/>
                                        <p:tgtEl>
                                          <p:spTgt spid="245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45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45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898" decel="100000" fill="hold"/>
                                        <p:tgtEl>
                                          <p:spTgt spid="245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 nodeType="clickPar">
                      <p:stCondLst>
                        <p:cond delay="0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923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578" grpId="0"/>
      <p:bldP spid="24579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ar-SA" b="1" smtClean="0">
                <a:solidFill>
                  <a:schemeClr val="accent2"/>
                </a:solidFill>
              </a:rPr>
              <a:t>سمات المتحدث الناجح</a:t>
            </a:r>
            <a:endParaRPr lang="en-US" b="1" smtClean="0">
              <a:solidFill>
                <a:schemeClr val="accent2"/>
              </a:solidFill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hangingPunct="1"/>
            <a:r>
              <a:rPr lang="ar-SA" b="1" smtClean="0">
                <a:solidFill>
                  <a:srgbClr val="333399"/>
                </a:solidFill>
              </a:rPr>
              <a:t>2-السمات الصوتية:-</a:t>
            </a:r>
            <a:endParaRPr lang="ar-SA" b="1" smtClean="0">
              <a:solidFill>
                <a:srgbClr val="663300"/>
              </a:solidFill>
            </a:endParaRPr>
          </a:p>
          <a:p>
            <a:pPr marL="609600" indent="-609600" eaLnBrk="1" hangingPunct="1">
              <a:buFont typeface="Wingdings" pitchFamily="2" charset="2"/>
              <a:buAutoNum type="arabicPeriod"/>
            </a:pPr>
            <a:r>
              <a:rPr lang="ar-SA" b="1" smtClean="0">
                <a:solidFill>
                  <a:srgbClr val="FF9900"/>
                </a:solidFill>
              </a:rPr>
              <a:t>النطق بطريقه صحيحة</a:t>
            </a:r>
            <a:r>
              <a:rPr lang="ar-SA" b="1" smtClean="0">
                <a:solidFill>
                  <a:srgbClr val="663300"/>
                </a:solidFill>
              </a:rPr>
              <a:t>.</a:t>
            </a:r>
          </a:p>
          <a:p>
            <a:pPr marL="609600" indent="-609600" eaLnBrk="1" hangingPunct="1">
              <a:buFont typeface="Wingdings" pitchFamily="2" charset="2"/>
              <a:buAutoNum type="arabicPeriod"/>
            </a:pPr>
            <a:r>
              <a:rPr lang="ar-SA" b="1" smtClean="0">
                <a:solidFill>
                  <a:srgbClr val="FF9900"/>
                </a:solidFill>
              </a:rPr>
              <a:t>وضوح الصوت</a:t>
            </a:r>
            <a:r>
              <a:rPr lang="ar-SA" b="1" smtClean="0">
                <a:solidFill>
                  <a:srgbClr val="663300"/>
                </a:solidFill>
              </a:rPr>
              <a:t>.</a:t>
            </a:r>
          </a:p>
          <a:p>
            <a:pPr marL="609600" indent="-609600" eaLnBrk="1" hangingPunct="1">
              <a:buFont typeface="Wingdings" pitchFamily="2" charset="2"/>
              <a:buAutoNum type="arabicPeriod"/>
            </a:pPr>
            <a:r>
              <a:rPr lang="ar-SA" b="1" smtClean="0">
                <a:solidFill>
                  <a:srgbClr val="FF9900"/>
                </a:solidFill>
              </a:rPr>
              <a:t>السرعة</a:t>
            </a:r>
            <a:r>
              <a:rPr lang="ar-SA" b="1" smtClean="0">
                <a:solidFill>
                  <a:srgbClr val="663300"/>
                </a:solidFill>
              </a:rPr>
              <a:t>.</a:t>
            </a:r>
          </a:p>
          <a:p>
            <a:pPr marL="609600" indent="-609600" eaLnBrk="1" hangingPunct="1">
              <a:buFont typeface="Wingdings" pitchFamily="2" charset="2"/>
              <a:buAutoNum type="arabicPeriod"/>
            </a:pPr>
            <a:r>
              <a:rPr lang="ar-SA" b="1" smtClean="0">
                <a:solidFill>
                  <a:srgbClr val="FF9900"/>
                </a:solidFill>
              </a:rPr>
              <a:t>استخدام الوقفات</a:t>
            </a:r>
            <a:r>
              <a:rPr lang="ar-SA" b="1" smtClean="0">
                <a:solidFill>
                  <a:srgbClr val="663300"/>
                </a:solidFill>
              </a:rPr>
              <a:t>.</a:t>
            </a:r>
            <a:endParaRPr lang="en-US" b="1" smtClean="0">
              <a:solidFill>
                <a:srgbClr val="663300"/>
              </a:solidFill>
            </a:endParaRPr>
          </a:p>
        </p:txBody>
      </p:sp>
      <p:pic>
        <p:nvPicPr>
          <p:cNvPr id="10244" name="Picture 5" descr="j030125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133600"/>
            <a:ext cx="3743325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1E83430.wav">
            <a:hlinkClick r:id="" action="ppaction://media"/>
          </p:cNvPr>
          <p:cNvPicPr>
            <a:picLocks noChangeAspect="1"/>
          </p:cNvPicPr>
          <p:nvPr>
            <a:wavAudioFile r:embed="rId1" name="D1E8581F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6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930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5602" grpId="0"/>
      <p:bldP spid="2560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ar-SA" b="1" smtClean="0">
                <a:solidFill>
                  <a:schemeClr val="accent2"/>
                </a:solidFill>
              </a:rPr>
              <a:t>سمات المتحدث الناجح</a:t>
            </a:r>
            <a:endParaRPr lang="en-US" b="1" smtClean="0">
              <a:solidFill>
                <a:schemeClr val="accent2"/>
              </a:solidFill>
            </a:endParaRP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773238"/>
            <a:ext cx="8001000" cy="4267200"/>
          </a:xfrm>
        </p:spPr>
        <p:txBody>
          <a:bodyPr/>
          <a:lstStyle/>
          <a:p>
            <a:pPr marL="609600" indent="-609600" eaLnBrk="1" hangingPunct="1"/>
            <a:r>
              <a:rPr lang="ar-SA" b="1" smtClean="0">
                <a:solidFill>
                  <a:schemeClr val="hlink"/>
                </a:solidFill>
              </a:rPr>
              <a:t>3-السمات الأقناعية:-</a:t>
            </a:r>
            <a:endParaRPr lang="ar-SA" b="1" smtClean="0">
              <a:solidFill>
                <a:srgbClr val="009900"/>
              </a:solidFill>
            </a:endParaRPr>
          </a:p>
          <a:p>
            <a:pPr marL="609600" indent="-609600" eaLnBrk="1" hangingPunct="1">
              <a:buFont typeface="Wingdings" pitchFamily="2" charset="2"/>
              <a:buAutoNum type="arabicPeriod"/>
            </a:pPr>
            <a:r>
              <a:rPr lang="ar-SA" b="1" smtClean="0">
                <a:solidFill>
                  <a:srgbClr val="808000"/>
                </a:solidFill>
              </a:rPr>
              <a:t>القدرة على التحليل والابتكار </a:t>
            </a:r>
            <a:r>
              <a:rPr lang="ar-SA" b="1" smtClean="0">
                <a:solidFill>
                  <a:srgbClr val="009900"/>
                </a:solidFill>
              </a:rPr>
              <a:t>.</a:t>
            </a:r>
          </a:p>
          <a:p>
            <a:pPr marL="609600" indent="-609600" eaLnBrk="1" hangingPunct="1">
              <a:buFont typeface="Wingdings" pitchFamily="2" charset="2"/>
              <a:buAutoNum type="arabicPeriod"/>
            </a:pPr>
            <a:r>
              <a:rPr lang="ar-SA" b="1" smtClean="0">
                <a:solidFill>
                  <a:srgbClr val="808000"/>
                </a:solidFill>
              </a:rPr>
              <a:t>القدرة على التعبير </a:t>
            </a:r>
            <a:r>
              <a:rPr lang="ar-SA" b="1" smtClean="0">
                <a:solidFill>
                  <a:srgbClr val="009900"/>
                </a:solidFill>
              </a:rPr>
              <a:t>.</a:t>
            </a:r>
          </a:p>
          <a:p>
            <a:pPr marL="609600" indent="-609600" eaLnBrk="1" hangingPunct="1">
              <a:buFont typeface="Wingdings" pitchFamily="2" charset="2"/>
              <a:buAutoNum type="arabicPeriod"/>
            </a:pPr>
            <a:r>
              <a:rPr lang="ar-SA" b="1" smtClean="0">
                <a:solidFill>
                  <a:srgbClr val="808000"/>
                </a:solidFill>
              </a:rPr>
              <a:t>الضبط الانفعالي </a:t>
            </a:r>
            <a:r>
              <a:rPr lang="ar-SA" b="1" smtClean="0">
                <a:solidFill>
                  <a:srgbClr val="009900"/>
                </a:solidFill>
              </a:rPr>
              <a:t>.</a:t>
            </a:r>
          </a:p>
          <a:p>
            <a:pPr marL="609600" indent="-609600" eaLnBrk="1" hangingPunct="1">
              <a:buFont typeface="Wingdings" pitchFamily="2" charset="2"/>
              <a:buAutoNum type="arabicPeriod"/>
            </a:pPr>
            <a:r>
              <a:rPr lang="ar-SA" b="1" smtClean="0">
                <a:solidFill>
                  <a:srgbClr val="808000"/>
                </a:solidFill>
              </a:rPr>
              <a:t>القدرة على تقبل النقد </a:t>
            </a:r>
            <a:r>
              <a:rPr lang="ar-SA" b="1" smtClean="0">
                <a:solidFill>
                  <a:srgbClr val="009900"/>
                </a:solidFill>
              </a:rPr>
              <a:t>.</a:t>
            </a:r>
          </a:p>
          <a:p>
            <a:pPr marL="609600" indent="-609600" eaLnBrk="1" hangingPunct="1">
              <a:buFont typeface="Wingdings" pitchFamily="2" charset="2"/>
              <a:buAutoNum type="arabicPeriod"/>
            </a:pPr>
            <a:endParaRPr lang="en-US" b="1" smtClean="0">
              <a:solidFill>
                <a:srgbClr val="009900"/>
              </a:solidFill>
            </a:endParaRPr>
          </a:p>
        </p:txBody>
      </p:sp>
      <p:pic>
        <p:nvPicPr>
          <p:cNvPr id="11268" name="Picture 7" descr="MCj0291980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844675"/>
            <a:ext cx="295275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6FE13446.wav">
            <a:hlinkClick r:id="" action="ppaction://media"/>
          </p:cNvPr>
          <p:cNvPicPr>
            <a:picLocks noChangeAspect="1"/>
          </p:cNvPicPr>
          <p:nvPr>
            <a:wavAudioFile r:embed="rId1" name="6FE1725A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295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6626" grpId="0"/>
      <p:bldP spid="26627" grpId="0" build="p"/>
    </p:bldLst>
  </p:timing>
</p:sld>
</file>

<file path=ppt/theme/theme1.xml><?xml version="1.0" encoding="utf-8"?>
<a:theme xmlns:a="http://schemas.openxmlformats.org/drawingml/2006/main" name="Profile">
  <a:themeElements>
    <a:clrScheme name="Profil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Profile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ofil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il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Profile</Template>
  <TotalTime>260</TotalTime>
  <Words>528</Words>
  <Application>Microsoft Office PowerPoint</Application>
  <PresentationFormat>On-screen Show (4:3)</PresentationFormat>
  <Paragraphs>108</Paragraphs>
  <Slides>16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Verdana</vt:lpstr>
      <vt:lpstr>Arial</vt:lpstr>
      <vt:lpstr>Wingdings</vt:lpstr>
      <vt:lpstr>Calibri</vt:lpstr>
      <vt:lpstr>Profile</vt:lpstr>
      <vt:lpstr>المادة :مهارات الاتصال  </vt:lpstr>
      <vt:lpstr>مفهوم الحديث وأهميته:</vt:lpstr>
      <vt:lpstr>وتختلف هذه الوسائل من حيث:</vt:lpstr>
      <vt:lpstr>أولاً : التخطيط للحديث الجيد</vt:lpstr>
      <vt:lpstr>ثانياً: مرحلة توجيه الحديث</vt:lpstr>
      <vt:lpstr>ثالثا: مرحلة تقويم الحديث</vt:lpstr>
      <vt:lpstr>سمات المتحدث الناجح</vt:lpstr>
      <vt:lpstr>سمات المتحدث الناجح</vt:lpstr>
      <vt:lpstr>سمات المتحدث الناجح</vt:lpstr>
      <vt:lpstr>مستلزمات الحديث المؤثر</vt:lpstr>
      <vt:lpstr>المستلزمات المتعلقة بالمتحدث</vt:lpstr>
      <vt:lpstr>مستلزمات متعلقة بالجمهور</vt:lpstr>
      <vt:lpstr>مستلزمات متعلقة بلغة البناء المنطقي للحديث</vt:lpstr>
      <vt:lpstr>الأحاديث الحوارية</vt:lpstr>
      <vt:lpstr>الأحاديث التليفونية</vt:lpstr>
      <vt:lpstr> 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مهارات الاتصال</dc:title>
  <dc:creator>User</dc:creator>
  <cp:lastModifiedBy>itmass1</cp:lastModifiedBy>
  <cp:revision>19</cp:revision>
  <dcterms:created xsi:type="dcterms:W3CDTF">2009-06-05T19:22:41Z</dcterms:created>
  <dcterms:modified xsi:type="dcterms:W3CDTF">2020-03-18T11:22:54Z</dcterms:modified>
</cp:coreProperties>
</file>