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4" r:id="rId3"/>
    <p:sldId id="256" r:id="rId4"/>
    <p:sldId id="257"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1E6BB30-A467-48C1-AD32-B3E7C70CFAE4}" type="datetimeFigureOut">
              <a:rPr lang="en-US" smtClean="0"/>
              <a:t>3/19/2020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A32A3C7-701D-46BB-9BA9-E7229F9582E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E6BB30-A467-48C1-AD32-B3E7C70CFAE4}"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2A3C7-701D-46BB-9BA9-E7229F9582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E6BB30-A467-48C1-AD32-B3E7C70CFAE4}"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2A3C7-701D-46BB-9BA9-E7229F9582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1E6BB30-A467-48C1-AD32-B3E7C70CFAE4}" type="datetimeFigureOut">
              <a:rPr lang="en-US" smtClean="0"/>
              <a:t>3/19/2020</a:t>
            </a:fld>
            <a:endParaRPr lang="en-US"/>
          </a:p>
        </p:txBody>
      </p:sp>
      <p:sp>
        <p:nvSpPr>
          <p:cNvPr id="9" name="Slide Number Placeholder 8"/>
          <p:cNvSpPr>
            <a:spLocks noGrp="1"/>
          </p:cNvSpPr>
          <p:nvPr>
            <p:ph type="sldNum" sz="quarter" idx="15"/>
          </p:nvPr>
        </p:nvSpPr>
        <p:spPr/>
        <p:txBody>
          <a:bodyPr rtlCol="0"/>
          <a:lstStyle/>
          <a:p>
            <a:fld id="{EA32A3C7-701D-46BB-9BA9-E7229F9582E9}"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1E6BB30-A467-48C1-AD32-B3E7C70CFAE4}" type="datetimeFigureOut">
              <a:rPr lang="en-US" smtClean="0"/>
              <a:t>3/19/2020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A32A3C7-701D-46BB-9BA9-E7229F9582E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E6BB30-A467-48C1-AD32-B3E7C70CFAE4}"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2A3C7-701D-46BB-9BA9-E7229F9582E9}"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1E6BB30-A467-48C1-AD32-B3E7C70CFAE4}"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2A3C7-701D-46BB-9BA9-E7229F9582E9}"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1E6BB30-A467-48C1-AD32-B3E7C70CFAE4}" type="datetimeFigureOut">
              <a:rPr lang="en-US" smtClean="0"/>
              <a:t>3/19/2020</a:t>
            </a:fld>
            <a:endParaRPr lang="en-US"/>
          </a:p>
        </p:txBody>
      </p:sp>
      <p:sp>
        <p:nvSpPr>
          <p:cNvPr id="7" name="Slide Number Placeholder 6"/>
          <p:cNvSpPr>
            <a:spLocks noGrp="1"/>
          </p:cNvSpPr>
          <p:nvPr>
            <p:ph type="sldNum" sz="quarter" idx="11"/>
          </p:nvPr>
        </p:nvSpPr>
        <p:spPr/>
        <p:txBody>
          <a:bodyPr rtlCol="0"/>
          <a:lstStyle/>
          <a:p>
            <a:fld id="{EA32A3C7-701D-46BB-9BA9-E7229F9582E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6BB30-A467-48C1-AD32-B3E7C70CFAE4}"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2A3C7-701D-46BB-9BA9-E7229F9582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1E6BB30-A467-48C1-AD32-B3E7C70CFAE4}" type="datetimeFigureOut">
              <a:rPr lang="en-US" smtClean="0"/>
              <a:t>3/19/2020</a:t>
            </a:fld>
            <a:endParaRPr lang="en-US"/>
          </a:p>
        </p:txBody>
      </p:sp>
      <p:sp>
        <p:nvSpPr>
          <p:cNvPr id="22" name="Slide Number Placeholder 21"/>
          <p:cNvSpPr>
            <a:spLocks noGrp="1"/>
          </p:cNvSpPr>
          <p:nvPr>
            <p:ph type="sldNum" sz="quarter" idx="15"/>
          </p:nvPr>
        </p:nvSpPr>
        <p:spPr/>
        <p:txBody>
          <a:bodyPr rtlCol="0"/>
          <a:lstStyle/>
          <a:p>
            <a:fld id="{EA32A3C7-701D-46BB-9BA9-E7229F9582E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1E6BB30-A467-48C1-AD32-B3E7C70CFAE4}" type="datetimeFigureOut">
              <a:rPr lang="en-US" smtClean="0"/>
              <a:t>3/19/2020</a:t>
            </a:fld>
            <a:endParaRPr lang="en-US"/>
          </a:p>
        </p:txBody>
      </p:sp>
      <p:sp>
        <p:nvSpPr>
          <p:cNvPr id="18" name="Slide Number Placeholder 17"/>
          <p:cNvSpPr>
            <a:spLocks noGrp="1"/>
          </p:cNvSpPr>
          <p:nvPr>
            <p:ph type="sldNum" sz="quarter" idx="11"/>
          </p:nvPr>
        </p:nvSpPr>
        <p:spPr/>
        <p:txBody>
          <a:bodyPr rtlCol="0"/>
          <a:lstStyle/>
          <a:p>
            <a:fld id="{EA32A3C7-701D-46BB-9BA9-E7229F9582E9}"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1E6BB30-A467-48C1-AD32-B3E7C70CFAE4}" type="datetimeFigureOut">
              <a:rPr lang="en-US" smtClean="0"/>
              <a:t>3/19/2020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A32A3C7-701D-46BB-9BA9-E7229F9582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20962">
            <a:off x="2251444" y="1491081"/>
            <a:ext cx="6133410" cy="2585323"/>
          </a:xfrm>
          <a:prstGeom prst="rect">
            <a:avLst/>
          </a:prstGeom>
          <a:noFill/>
        </p:spPr>
        <p:txBody>
          <a:bodyPr wrap="none" lIns="91440" tIns="45720" rIns="91440" bIns="45720">
            <a:spAutoFit/>
          </a:bodyPr>
          <a:lstStyle/>
          <a:p>
            <a:pPr algn="ctr"/>
            <a:r>
              <a:rPr lang="ar-AE"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سكشن مناهج بحث</a:t>
            </a:r>
          </a:p>
          <a:p>
            <a:pPr algn="ctr"/>
            <a:r>
              <a:rPr lang="ar-AE"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قسم الإذاعة والتلفزيون</a:t>
            </a:r>
          </a:p>
          <a:p>
            <a:pPr algn="ctr"/>
            <a:r>
              <a:rPr lang="ar-AE"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م- آلاء بهاء الدين</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26482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7848600" cy="2400657"/>
          </a:xfrm>
          <a:prstGeom prst="rect">
            <a:avLst/>
          </a:prstGeom>
        </p:spPr>
        <p:txBody>
          <a:bodyPr wrap="square">
            <a:spAutoFit/>
          </a:bodyPr>
          <a:lstStyle/>
          <a:p>
            <a:pPr algn="r"/>
            <a:r>
              <a:rPr lang="ar-AE" sz="2400" b="1" dirty="0" smtClean="0">
                <a:solidFill>
                  <a:srgbClr val="FF0000"/>
                </a:solidFill>
                <a:cs typeface="AGA Abasan Regular" pitchFamily="2" charset="-78"/>
              </a:rPr>
              <a:t>الفرضيات البحثية:</a:t>
            </a:r>
          </a:p>
          <a:p>
            <a:pPr algn="r"/>
            <a:r>
              <a:rPr lang="ar-AE" b="1" dirty="0" smtClean="0"/>
              <a:t>وتنقسم الفرضيات البحثية إلى:</a:t>
            </a:r>
          </a:p>
          <a:p>
            <a:pPr algn="r"/>
            <a:r>
              <a:rPr lang="ar-AE" b="1" dirty="0" smtClean="0"/>
              <a:t>الفرضيات الموجهة: وتصاغ من خلال تخمين الباحث، وتوقعه للعلاقة الموجبة أو السالبة بين المتغيرين المستقل والتابع، ومثال على ذلك: كلما زاد تحصيل الطلاب الدراسي حصلوا على درجات مرتفعة (علاقة موجبة) أو كلما نقصت أعداد المعلمين زادت نسبة الرسوب (علاقة سالبة).</a:t>
            </a:r>
          </a:p>
          <a:p>
            <a:pPr algn="r"/>
            <a:r>
              <a:rPr lang="ar-AE" b="1" dirty="0" smtClean="0"/>
              <a:t>الفرضيات غير الموجهة: وتصاغ عند وجود حالة من التشويش لدى الباحث، وعدم استطاعته لتخمين اتجاه العلاقة بين المتغير المستقل والتابع، ومثال على ذلك: هناك علاقة بين هطول الأمطار وتوقف الناس عن الخروج من المنازل، أو تأثير تدخين السجائر على نمو النباتات</a:t>
            </a:r>
            <a:r>
              <a:rPr lang="ar-AE" dirty="0" smtClean="0"/>
              <a:t>.</a:t>
            </a:r>
            <a:endParaRPr lang="en-US" dirty="0"/>
          </a:p>
        </p:txBody>
      </p:sp>
      <p:sp>
        <p:nvSpPr>
          <p:cNvPr id="5" name="Title 4"/>
          <p:cNvSpPr>
            <a:spLocks noGrp="1"/>
          </p:cNvSpPr>
          <p:nvPr>
            <p:ph type="title"/>
          </p:nvPr>
        </p:nvSpPr>
        <p:spPr>
          <a:xfrm>
            <a:off x="723900" y="4267200"/>
            <a:ext cx="7467600" cy="1447800"/>
          </a:xfrm>
        </p:spPr>
        <p:txBody>
          <a:bodyPr>
            <a:noAutofit/>
          </a:bodyPr>
          <a:lstStyle/>
          <a:p>
            <a:pPr algn="ctr"/>
            <a:r>
              <a:rPr lang="ar-AE" sz="2000" b="1" dirty="0">
                <a:solidFill>
                  <a:srgbClr val="FF0000"/>
                </a:solidFill>
                <a:latin typeface="A Massir Ballpoint" pitchFamily="2" charset="-78"/>
                <a:cs typeface="A Massir Ballpoint" pitchFamily="2" charset="-78"/>
              </a:rPr>
              <a:t>مثال:</a:t>
            </a:r>
            <a:br>
              <a:rPr lang="ar-AE" sz="2000" b="1" dirty="0">
                <a:solidFill>
                  <a:srgbClr val="FF0000"/>
                </a:solidFill>
                <a:latin typeface="A Massir Ballpoint" pitchFamily="2" charset="-78"/>
                <a:cs typeface="A Massir Ballpoint" pitchFamily="2" charset="-78"/>
              </a:rPr>
            </a:br>
            <a:r>
              <a:rPr lang="ar-AE" sz="2000" b="1" dirty="0">
                <a:solidFill>
                  <a:srgbClr val="FF0000"/>
                </a:solidFill>
                <a:latin typeface="A Massir Ballpoint" pitchFamily="2" charset="-78"/>
                <a:cs typeface="A Massir Ballpoint" pitchFamily="2" charset="-78"/>
              </a:rPr>
              <a:t>دور البرامج الحوارية في ترتيب أولويات جمهور جنوب الصعيد تجاه القضايا السياسية (دراسة مسحية)</a:t>
            </a:r>
            <a:br>
              <a:rPr lang="ar-AE" sz="2000" b="1" dirty="0">
                <a:solidFill>
                  <a:srgbClr val="FF0000"/>
                </a:solidFill>
                <a:latin typeface="A Massir Ballpoint" pitchFamily="2" charset="-78"/>
                <a:cs typeface="A Massir Ballpoint" pitchFamily="2" charset="-78"/>
              </a:rPr>
            </a:br>
            <a:r>
              <a:rPr lang="ar-AE" sz="1800" b="1" dirty="0">
                <a:solidFill>
                  <a:schemeClr val="tx1">
                    <a:lumMod val="95000"/>
                    <a:lumOff val="5000"/>
                  </a:schemeClr>
                </a:solidFill>
                <a:latin typeface="A Massir Ballpoint" pitchFamily="2" charset="-78"/>
                <a:cs typeface="A Massir Ballpoint" pitchFamily="2" charset="-78"/>
              </a:rPr>
              <a:t>فروض الدراسة</a:t>
            </a:r>
            <a:r>
              <a:rPr lang="ar-AE" sz="1600" dirty="0">
                <a:solidFill>
                  <a:schemeClr val="tx1">
                    <a:lumMod val="95000"/>
                    <a:lumOff val="5000"/>
                  </a:schemeClr>
                </a:solidFill>
              </a:rPr>
              <a:t/>
            </a:r>
            <a:br>
              <a:rPr lang="ar-AE" sz="1600" dirty="0">
                <a:solidFill>
                  <a:schemeClr val="tx1">
                    <a:lumMod val="95000"/>
                    <a:lumOff val="5000"/>
                  </a:schemeClr>
                </a:solidFill>
              </a:rPr>
            </a:br>
            <a:r>
              <a:rPr lang="ar-AE" sz="1600" b="1" dirty="0">
                <a:solidFill>
                  <a:schemeClr val="tx1">
                    <a:lumMod val="95000"/>
                    <a:lumOff val="5000"/>
                  </a:schemeClr>
                </a:solidFill>
              </a:rPr>
              <a:t>1- توجد علاقة ارتباطية بين البرامج الحوارية وأهميتها لدى جمهور جنوب الصعيد.</a:t>
            </a:r>
            <a:br>
              <a:rPr lang="ar-AE" sz="1600" b="1" dirty="0">
                <a:solidFill>
                  <a:schemeClr val="tx1">
                    <a:lumMod val="95000"/>
                    <a:lumOff val="5000"/>
                  </a:schemeClr>
                </a:solidFill>
              </a:rPr>
            </a:br>
            <a:r>
              <a:rPr lang="ar-AE" sz="1600" b="1" dirty="0">
                <a:solidFill>
                  <a:schemeClr val="tx1">
                    <a:lumMod val="95000"/>
                    <a:lumOff val="5000"/>
                  </a:schemeClr>
                </a:solidFill>
              </a:rPr>
              <a:t>2- توجد علاقة ارتباطية بين أهمية القضايا السياسية و أولويات جمهور جنوب الصعيد .</a:t>
            </a:r>
            <a:br>
              <a:rPr lang="ar-AE" sz="1600" b="1" dirty="0">
                <a:solidFill>
                  <a:schemeClr val="tx1">
                    <a:lumMod val="95000"/>
                    <a:lumOff val="5000"/>
                  </a:schemeClr>
                </a:solidFill>
              </a:rPr>
            </a:br>
            <a:r>
              <a:rPr lang="ar-AE" sz="1600" b="1" dirty="0">
                <a:solidFill>
                  <a:schemeClr val="tx1">
                    <a:lumMod val="95000"/>
                    <a:lumOff val="5000"/>
                  </a:schemeClr>
                </a:solidFill>
              </a:rPr>
              <a:t>3- توجد فروق ذات دلالة إحصائية بين عرض البرامج الحوارية في ترتيب أولويات القضايا السياسية لدى جمهور جنوب الصعيد .</a:t>
            </a:r>
            <a:br>
              <a:rPr lang="ar-AE" sz="1600" b="1" dirty="0">
                <a:solidFill>
                  <a:schemeClr val="tx1">
                    <a:lumMod val="95000"/>
                    <a:lumOff val="5000"/>
                  </a:schemeClr>
                </a:solidFill>
              </a:rPr>
            </a:br>
            <a:r>
              <a:rPr lang="ar-AE" sz="1600" b="1" dirty="0">
                <a:solidFill>
                  <a:schemeClr val="tx1">
                    <a:lumMod val="95000"/>
                    <a:lumOff val="5000"/>
                  </a:schemeClr>
                </a:solidFill>
              </a:rPr>
              <a:t>4- توجد فروق ذات دلالة إحصائية بين المبحوثين الذين يحرصون على مشاهدة البرامج الحوارية باختلاف النوع ( ذكر – أنثى ) في مستوى الوعي السياسي.</a:t>
            </a:r>
            <a:r>
              <a:rPr lang="ar-AE" sz="1600" b="1" dirty="0"/>
              <a:t/>
            </a:r>
            <a:br>
              <a:rPr lang="ar-AE" sz="1600" b="1" dirty="0"/>
            </a:br>
            <a:endParaRPr lang="en-US" sz="1600" b="1"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0" y="2819400"/>
            <a:ext cx="609600" cy="609600"/>
          </a:xfrm>
          <a:prstGeom prst="rect">
            <a:avLst/>
          </a:prstGeom>
        </p:spPr>
      </p:pic>
    </p:spTree>
    <p:extLst>
      <p:ext uri="{BB962C8B-B14F-4D97-AF65-F5344CB8AC3E}">
        <p14:creationId xmlns:p14="http://schemas.microsoft.com/office/powerpoint/2010/main" val="41624973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8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422791">
            <a:off x="2528456" y="2313709"/>
            <a:ext cx="4475905" cy="923330"/>
          </a:xfrm>
          <a:prstGeom prst="rect">
            <a:avLst/>
          </a:prstGeom>
          <a:noFill/>
        </p:spPr>
        <p:txBody>
          <a:bodyPr wrap="none" lIns="91440" tIns="45720" rIns="91440" bIns="45720">
            <a:spAutoFit/>
          </a:bodyPr>
          <a:lstStyle/>
          <a:p>
            <a:pPr algn="ctr"/>
            <a:r>
              <a:rPr lang="ar-AE"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تساؤلات الدراسة</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79533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36418"/>
            <a:ext cx="6324600" cy="2308324"/>
          </a:xfrm>
          <a:prstGeom prst="rect">
            <a:avLst/>
          </a:prstGeom>
        </p:spPr>
        <p:txBody>
          <a:bodyPr wrap="square">
            <a:spAutoFit/>
          </a:bodyPr>
          <a:lstStyle/>
          <a:p>
            <a:pPr algn="r"/>
            <a:r>
              <a:rPr lang="ar-AE" b="1" dirty="0" smtClean="0"/>
              <a:t>1-التساؤلات </a:t>
            </a:r>
            <a:r>
              <a:rPr lang="ar-AE" b="1" dirty="0"/>
              <a:t>في البحث العلمي هي ترجمة مفصلة لأهداف الدراسة، وأية دراسة لها هدف رئيس ينبثق منه عدة أهداف فرعية، ولكى تتحقق هذه الأهداف فلا بد من ترجمتها إلى تساؤلات أو فروض. ويرى بعض الباحثين أنه طالما أن تساؤلات البحث هي أهدافه، حيث يغطى كل تساؤل هدفا معينا، فإنه لا داعي لذكر الأهداف، لكن البعض الآخر يرى أنه لا مشكلة هناك في ذكر التساؤلات والأهداف، حتى ولو كان هناك تكرارا.</a:t>
            </a:r>
            <a:br>
              <a:rPr lang="ar-AE" b="1" dirty="0"/>
            </a:br>
            <a:r>
              <a:rPr lang="ar-AE" b="1" dirty="0"/>
              <a:t/>
            </a:r>
            <a:br>
              <a:rPr lang="ar-AE" b="1" dirty="0"/>
            </a:br>
            <a:endParaRPr lang="en-US" b="1" dirty="0"/>
          </a:p>
        </p:txBody>
      </p:sp>
      <p:sp>
        <p:nvSpPr>
          <p:cNvPr id="5" name="Rectangle 4"/>
          <p:cNvSpPr/>
          <p:nvPr/>
        </p:nvSpPr>
        <p:spPr>
          <a:xfrm>
            <a:off x="2667000" y="2133600"/>
            <a:ext cx="6172200" cy="1200329"/>
          </a:xfrm>
          <a:prstGeom prst="rect">
            <a:avLst/>
          </a:prstGeom>
        </p:spPr>
        <p:txBody>
          <a:bodyPr wrap="square">
            <a:spAutoFit/>
          </a:bodyPr>
          <a:lstStyle/>
          <a:p>
            <a:pPr algn="r"/>
            <a:r>
              <a:rPr lang="ar-AE" b="1" dirty="0" smtClean="0"/>
              <a:t>2-التساؤلات هي أسئلة استفهامية تلي السؤال الرئيس مباشرة، ويضعها الباحث ليشير من خلالها إلى النتائج المتوقعة في البحث على مستوى كل محور من محاور الدراسة عن طريق ربط كل تساؤل بمحور معين، و يكون عددها غير محدد.</a:t>
            </a:r>
          </a:p>
          <a:p>
            <a:pPr algn="r"/>
            <a:endParaRPr lang="ar-AE" b="1" dirty="0" smtClean="0"/>
          </a:p>
        </p:txBody>
      </p:sp>
      <p:sp>
        <p:nvSpPr>
          <p:cNvPr id="6" name="Rectangle 5"/>
          <p:cNvSpPr/>
          <p:nvPr/>
        </p:nvSpPr>
        <p:spPr>
          <a:xfrm>
            <a:off x="2403763" y="3200400"/>
            <a:ext cx="6546274" cy="3139321"/>
          </a:xfrm>
          <a:prstGeom prst="rect">
            <a:avLst/>
          </a:prstGeom>
        </p:spPr>
        <p:txBody>
          <a:bodyPr wrap="square">
            <a:spAutoFit/>
          </a:bodyPr>
          <a:lstStyle/>
          <a:p>
            <a:pPr algn="r"/>
            <a:r>
              <a:rPr lang="ar-AE" b="1" dirty="0" smtClean="0"/>
              <a:t>3-تستخدم التساؤلات عادة في مرحلة الماجستير أما في مرحلة الدكتوراه، فلا يكتفي بعمل تساؤلات فحسب، بل يتم في الغالب الأعم اللجوء إلى صياغة الفروض البحثية.</a:t>
            </a:r>
          </a:p>
          <a:p>
            <a:pPr algn="r"/>
            <a:endParaRPr lang="ar-AE" b="1" dirty="0" smtClean="0"/>
          </a:p>
          <a:p>
            <a:pPr algn="r"/>
            <a:r>
              <a:rPr lang="ar-AE" b="1" dirty="0" smtClean="0"/>
              <a:t>4- تستهدف التساؤلات الاجابة على عدد من الأسئلة فقط مثل: (من، ماذا، كيف، ولماذا) بغرض وصف الواقع دون أن تتجاوز هذا الوصف إلى بناء علاقات بينها او اختبار هذه العلاقات.</a:t>
            </a:r>
          </a:p>
          <a:p>
            <a:pPr algn="r"/>
            <a:r>
              <a:rPr lang="ar-AE" b="1" dirty="0" smtClean="0"/>
              <a:t>5- يجب أن تكون التساؤلات محددة وعميقة، ولا تكون الإجابة معلومة عنها مسبقا.ولابد أن تتسم أيضا بدقة الصياغة ووضوح المعنى، وتترجم ما تتضمنه المشكلة البحثية.</a:t>
            </a:r>
          </a:p>
          <a:p>
            <a:endParaRPr lang="ar-AE" b="1" dirty="0" smtClean="0"/>
          </a:p>
          <a:p>
            <a:endParaRPr lang="ar-AE" b="1" dirty="0" smtClean="0"/>
          </a:p>
          <a:p>
            <a:endParaRPr lang="ar-AE" dirty="0" smtClean="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 y="762000"/>
            <a:ext cx="609600" cy="609600"/>
          </a:xfrm>
          <a:prstGeom prst="rect">
            <a:avLst/>
          </a:prstGeom>
        </p:spPr>
      </p:pic>
    </p:spTree>
    <p:extLst>
      <p:ext uri="{BB962C8B-B14F-4D97-AF65-F5344CB8AC3E}">
        <p14:creationId xmlns:p14="http://schemas.microsoft.com/office/powerpoint/2010/main" val="2455175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4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8001000" cy="2400657"/>
          </a:xfrm>
          <a:prstGeom prst="rect">
            <a:avLst/>
          </a:prstGeom>
        </p:spPr>
        <p:txBody>
          <a:bodyPr wrap="square">
            <a:spAutoFit/>
          </a:bodyPr>
          <a:lstStyle/>
          <a:p>
            <a:pPr algn="ctr"/>
            <a:r>
              <a:rPr lang="ar-AE" sz="2400" b="1" dirty="0" smtClean="0">
                <a:solidFill>
                  <a:srgbClr val="FF0000"/>
                </a:solidFill>
                <a:cs typeface="AGA Abasan Regular" pitchFamily="2" charset="-78"/>
              </a:rPr>
              <a:t>أهداف التساؤلات:</a:t>
            </a:r>
          </a:p>
          <a:p>
            <a:pPr algn="r"/>
            <a:r>
              <a:rPr lang="ar-AE" b="1" dirty="0" smtClean="0"/>
              <a:t>تفيد التساؤلات في تحديد المحاور الاساسية للدراسة و عدم خروج هذه المحاور عن هذه التساؤلات، كما تفيد أيضا في ربط عملية التحليل بالأهداف المبتغاة من البحث.</a:t>
            </a:r>
          </a:p>
          <a:p>
            <a:pPr algn="r"/>
            <a:endParaRPr lang="ar-AE" b="1" dirty="0" smtClean="0"/>
          </a:p>
          <a:p>
            <a:pPr algn="r"/>
            <a:r>
              <a:rPr lang="ar-AE" b="1" dirty="0" smtClean="0"/>
              <a:t>مثال ذلك إذا كان عنوان البحث يدور حول مشكلة الطلاق فإن التساؤلات سوف تدور حول محاور أساسية منها: أسباب الطلاق، وتأثيره على التنشئة الاجتماعية السليمة للأبناء، وتأثيره على التحصيل الدراسي لهم، وهكذا... ثم تسير عملية التحليل قى ضوء أهداف البحث.</a:t>
            </a:r>
          </a:p>
          <a:p>
            <a:pPr algn="r"/>
            <a:endParaRPr lang="ar-AE" b="1" dirty="0" smtClean="0"/>
          </a:p>
        </p:txBody>
      </p:sp>
    </p:spTree>
    <p:extLst>
      <p:ext uri="{BB962C8B-B14F-4D97-AF65-F5344CB8AC3E}">
        <p14:creationId xmlns:p14="http://schemas.microsoft.com/office/powerpoint/2010/main" val="290734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228600"/>
            <a:ext cx="6629400" cy="4893647"/>
          </a:xfrm>
          <a:prstGeom prst="rect">
            <a:avLst/>
          </a:prstGeom>
        </p:spPr>
        <p:txBody>
          <a:bodyPr wrap="square">
            <a:spAutoFit/>
          </a:bodyPr>
          <a:lstStyle/>
          <a:p>
            <a:pPr algn="ctr"/>
            <a:r>
              <a:rPr lang="ar-AE" sz="2400" b="1" dirty="0" smtClean="0">
                <a:solidFill>
                  <a:srgbClr val="FF0000"/>
                </a:solidFill>
                <a:cs typeface="AGA Abasan Regular" pitchFamily="2" charset="-78"/>
              </a:rPr>
              <a:t>الفرق بين الفروض و التساؤلات:</a:t>
            </a:r>
          </a:p>
          <a:p>
            <a:pPr algn="r"/>
            <a:r>
              <a:rPr lang="ar-AE" dirty="0" smtClean="0"/>
              <a:t>1- </a:t>
            </a:r>
            <a:r>
              <a:rPr lang="ar-AE" b="1" dirty="0" smtClean="0"/>
              <a:t>تستخدم التساؤلات غالبا في الدراسات الوصفية الاستطلاعية التي تسعى الى التعرف على خصائص الجمهور من خلال الواقع دون تجاوز هذا الوصف الى بناء علاقات واختبارها، ويكون هذا غالبا في التخصصات التي لا تحتوي على تراكم معرفي كبير. أما الفروض فتصاغ في الدراسات التجريبية التي تستهدف وصف أو اختبار العلاقات السببية.</a:t>
            </a:r>
          </a:p>
          <a:p>
            <a:pPr algn="r"/>
            <a:r>
              <a:rPr lang="ar-AE" b="1" dirty="0" smtClean="0"/>
              <a:t>ويمكن القول بمعنى آخر أن الفروض هي أجوبة افتراضية مبدئية مقترحة ومؤقتة تحتاج إلى إثبات، وهي علاقة بين متغيرات، ويحاول الباحث اختبار مدى صحة وجود هذه العلاقة.أما التساؤلات فهي أسئلة تحتاج إلى إجابة لوصف الواقع، تصاغ في شكل استفهامي، وتضم متغيرا واحدا فقط.</a:t>
            </a:r>
          </a:p>
          <a:p>
            <a:pPr algn="r"/>
            <a:r>
              <a:rPr lang="ar-AE" b="1" dirty="0" smtClean="0"/>
              <a:t>2- يتوقف الخيار بين صياغة الفروض العلمية وطرح التساؤلات على عدد من الاعتبارات هدى:</a:t>
            </a:r>
          </a:p>
          <a:p>
            <a:pPr algn="r"/>
            <a:r>
              <a:rPr lang="ar-AE" b="1" dirty="0" smtClean="0"/>
              <a:t>أ- طبيعة المشكلة أو الظاهرة البحثية وأهدافها.</a:t>
            </a:r>
          </a:p>
          <a:p>
            <a:pPr algn="r"/>
            <a:r>
              <a:rPr lang="ar-AE" b="1" dirty="0" smtClean="0"/>
              <a:t>ب- تعدد المتغيرات الحاكمة في المشكلة أو الظاهرة البحثية.</a:t>
            </a:r>
          </a:p>
          <a:p>
            <a:pPr algn="r"/>
            <a:r>
              <a:rPr lang="ar-AE" b="1" dirty="0" smtClean="0"/>
              <a:t>ج- وفرة البيانات والحقائق وكفاية الإطار النظري</a:t>
            </a:r>
            <a:r>
              <a:rPr lang="ar-AE" dirty="0" smtClean="0"/>
              <a:t>.</a:t>
            </a:r>
          </a:p>
          <a:p>
            <a:pPr algn="r"/>
            <a:endParaRPr lang="ar-AE" dirty="0" smtClean="0"/>
          </a:p>
          <a:p>
            <a:pPr algn="r"/>
            <a:endParaRPr lang="ar-AE" dirty="0" smtClean="0"/>
          </a:p>
          <a:p>
            <a:pPr algn="r"/>
            <a:endParaRPr lang="ar-AE" dirty="0" smtClean="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 y="3886200"/>
            <a:ext cx="609600" cy="609600"/>
          </a:xfrm>
          <a:prstGeom prst="rect">
            <a:avLst/>
          </a:prstGeom>
        </p:spPr>
      </p:pic>
    </p:spTree>
    <p:extLst>
      <p:ext uri="{BB962C8B-B14F-4D97-AF65-F5344CB8AC3E}">
        <p14:creationId xmlns:p14="http://schemas.microsoft.com/office/powerpoint/2010/main" val="1878404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71055"/>
            <a:ext cx="6934200" cy="3570208"/>
          </a:xfrm>
          <a:prstGeom prst="rect">
            <a:avLst/>
          </a:prstGeom>
        </p:spPr>
        <p:txBody>
          <a:bodyPr wrap="square">
            <a:spAutoFit/>
          </a:bodyPr>
          <a:lstStyle/>
          <a:p>
            <a:pPr algn="ctr"/>
            <a:r>
              <a:rPr lang="ar-AE" sz="2800" b="1" dirty="0" smtClean="0">
                <a:solidFill>
                  <a:srgbClr val="FF0000"/>
                </a:solidFill>
                <a:latin typeface="A Massir Ballpoint" pitchFamily="2" charset="-78"/>
                <a:cs typeface="A Massir Ballpoint" pitchFamily="2" charset="-78"/>
              </a:rPr>
              <a:t>خامسا: أمثلة للتساؤلات:</a:t>
            </a:r>
          </a:p>
          <a:p>
            <a:pPr algn="r"/>
            <a:r>
              <a:rPr lang="ar-AE" b="1" dirty="0" smtClean="0"/>
              <a:t>في دراسة بعنوان "استخدامات المرأة العربية للمسلسلات التركية والإشباعات المتحققة" كانت التساؤلات على النحو التالي:</a:t>
            </a:r>
          </a:p>
          <a:p>
            <a:pPr algn="r"/>
            <a:r>
              <a:rPr lang="ar-AE" b="1" dirty="0" smtClean="0"/>
              <a:t>• ما أسباب مشاهدة عينة الدراسة للمسلسلات التركية.</a:t>
            </a:r>
          </a:p>
          <a:p>
            <a:pPr algn="r"/>
            <a:r>
              <a:rPr lang="ar-AE" b="1" dirty="0" smtClean="0"/>
              <a:t>• ما أكثر القنوات التليفزيونية التي تشاهد فيها.</a:t>
            </a:r>
          </a:p>
          <a:p>
            <a:pPr algn="r"/>
            <a:r>
              <a:rPr lang="ar-AE" b="1" dirty="0" smtClean="0"/>
              <a:t>• ما أكثر أنواع المسلسلات التركية التي تفضل عينة الدراسة مشاهداتها.</a:t>
            </a:r>
          </a:p>
          <a:p>
            <a:pPr algn="r"/>
            <a:r>
              <a:rPr lang="ar-AE" b="1" dirty="0" smtClean="0"/>
              <a:t>• ما مدى موافقة عينة الدراسة على مشاهدة أبنائها للمسلسلات التركية.</a:t>
            </a:r>
          </a:p>
          <a:p>
            <a:pPr algn="r"/>
            <a:r>
              <a:rPr lang="ar-AE" b="1" dirty="0" smtClean="0"/>
              <a:t>• مع من تفضل عينة الدراسة مشاهدة المسلسلات التركية.</a:t>
            </a:r>
          </a:p>
          <a:p>
            <a:pPr algn="r"/>
            <a:r>
              <a:rPr lang="ar-AE" b="1" dirty="0" smtClean="0"/>
              <a:t>• ما مدى استفادة عينة الدراسة من مشاهدة المسلسلات التركية.</a:t>
            </a:r>
          </a:p>
          <a:p>
            <a:pPr algn="r"/>
            <a:r>
              <a:rPr lang="ar-AE" b="1" dirty="0" smtClean="0"/>
              <a:t>• ما مثالب مشاهدة المسلسلات التركية على المراهقين والمراهقات.</a:t>
            </a:r>
          </a:p>
          <a:p>
            <a:pPr algn="r"/>
            <a:endParaRPr lang="ar-AE" dirty="0" smtClean="0"/>
          </a:p>
          <a:p>
            <a:endParaRPr lang="ar-AE" dirty="0" smtClean="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4400" y="2256159"/>
            <a:ext cx="609600" cy="609600"/>
          </a:xfrm>
          <a:prstGeom prst="rect">
            <a:avLst/>
          </a:prstGeom>
        </p:spPr>
      </p:pic>
    </p:spTree>
    <p:extLst>
      <p:ext uri="{BB962C8B-B14F-4D97-AF65-F5344CB8AC3E}">
        <p14:creationId xmlns:p14="http://schemas.microsoft.com/office/powerpoint/2010/main" val="1541813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6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193512">
            <a:off x="2133600" y="2667000"/>
            <a:ext cx="4087979" cy="923330"/>
          </a:xfrm>
          <a:prstGeom prst="rect">
            <a:avLst/>
          </a:prstGeom>
          <a:noFill/>
        </p:spPr>
        <p:txBody>
          <a:bodyPr wrap="none" lIns="91440" tIns="45720" rIns="91440" bIns="45720">
            <a:spAutoFit/>
          </a:bodyPr>
          <a:lstStyle/>
          <a:p>
            <a:pPr algn="ctr"/>
            <a:r>
              <a:rPr lang="ar-AE"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فروض الدراسة</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01499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533400"/>
            <a:ext cx="7467600" cy="2585323"/>
          </a:xfrm>
          <a:prstGeom prst="rect">
            <a:avLst/>
          </a:prstGeom>
        </p:spPr>
        <p:txBody>
          <a:bodyPr wrap="square">
            <a:spAutoFit/>
          </a:bodyPr>
          <a:lstStyle/>
          <a:p>
            <a:pPr algn="r"/>
            <a:r>
              <a:rPr lang="ar-AE" b="1" dirty="0" smtClean="0"/>
              <a:t>الفرضية عبارة عن مشروع علمي فهي توضع بعد تحديد مشكلة البحث أو الظاهرة المراد دراستها و كذا الاطلاع على الدراسات السابقة ذات العلاقة فان على الاباحث وضع فرضيات و هذه الفرضيات تعتبر حلول مؤقتة و أولية يجب اختبارها و هي كذلك تخمين ذكي و تفسير محتمل يتم بربط الأسباب بالمسببات فهي عبارة عن حدس و تكهن و تأخذ غالبا صيغة التعميمات لذا فهي أحد ركائز البحث العلمي.</a:t>
            </a:r>
          </a:p>
          <a:p>
            <a:pPr algn="r"/>
            <a:r>
              <a:rPr lang="ar-AE" b="1" dirty="0" smtClean="0"/>
              <a:t>يقول كلزد برنار أنه اذا كان العالم في مرحلة الملاحظة يجيد فن الاستماع فانه في مرحلة الفرضية عليه أن يتقن فن الحوار اذ في هذه المرحلة يحاول أن يجبر الطبيعة (أي الموضوع) على الاجابة عن فرضيته فاذا ما صدقتها التجربة أصبحت قانونا و الا لم تكن في مستوى لأن تنزع جوابا من الطبيعة</a:t>
            </a:r>
          </a:p>
          <a:p>
            <a:pPr algn="r"/>
            <a:endParaRPr lang="ar-AE" b="1" dirty="0"/>
          </a:p>
        </p:txBody>
      </p:sp>
      <p:sp>
        <p:nvSpPr>
          <p:cNvPr id="5" name="Rectangle 4"/>
          <p:cNvSpPr/>
          <p:nvPr/>
        </p:nvSpPr>
        <p:spPr>
          <a:xfrm>
            <a:off x="533400" y="2667000"/>
            <a:ext cx="7924800" cy="3508653"/>
          </a:xfrm>
          <a:prstGeom prst="rect">
            <a:avLst/>
          </a:prstGeom>
        </p:spPr>
        <p:txBody>
          <a:bodyPr wrap="square">
            <a:spAutoFit/>
          </a:bodyPr>
          <a:lstStyle/>
          <a:p>
            <a:r>
              <a:rPr lang="ar-AE" dirty="0" smtClean="0"/>
              <a:t> </a:t>
            </a:r>
          </a:p>
          <a:p>
            <a:endParaRPr lang="ar-AE" dirty="0" smtClean="0"/>
          </a:p>
          <a:p>
            <a:pPr algn="r"/>
            <a:r>
              <a:rPr lang="ar-AE" sz="2400" b="1" dirty="0" smtClean="0">
                <a:solidFill>
                  <a:srgbClr val="FF0000"/>
                </a:solidFill>
                <a:cs typeface="AGA Abasan Regular" pitchFamily="2" charset="-78"/>
              </a:rPr>
              <a:t>أهم السمات الواجب توافرها في فرضيات البحث العلمي:</a:t>
            </a:r>
          </a:p>
          <a:p>
            <a:pPr algn="r"/>
            <a:endParaRPr lang="ar-AE" dirty="0" smtClean="0"/>
          </a:p>
          <a:p>
            <a:pPr algn="r"/>
            <a:r>
              <a:rPr lang="ar-AE" b="1" dirty="0" smtClean="0"/>
              <a:t>ينبغي أن تكون الفرضية مقبولة من حيث المنطق، بمعنى ألا يشوبها الخيال أو الابتعاد عن منظور العقل.</a:t>
            </a:r>
          </a:p>
          <a:p>
            <a:pPr algn="r"/>
            <a:r>
              <a:rPr lang="ar-AE" b="1" dirty="0" smtClean="0"/>
              <a:t>يجب أن تكون الفرضية موجزة ومختصرة من حيث عدد الكلمات التي تتضمنها، مع استخدام المفردات الواضحة البسيطة.</a:t>
            </a:r>
          </a:p>
          <a:p>
            <a:pPr algn="r"/>
            <a:r>
              <a:rPr lang="ar-AE" b="1" dirty="0" smtClean="0"/>
              <a:t>يجب أن تغطي الفرضيات مختلف الجوانب التي تشملها مشكلة أو موضوع البحث.</a:t>
            </a:r>
          </a:p>
          <a:p>
            <a:pPr algn="r"/>
            <a:r>
              <a:rPr lang="ar-AE" b="1" dirty="0" smtClean="0"/>
              <a:t>من المهم أن تصاغ الفرضية في صورة علاقة بين متغيرين، ويجب أن يكون ذلك ذا صلة مباشرة بموضوع أو مشكلة البحث.</a:t>
            </a:r>
          </a:p>
          <a:p>
            <a:pPr algn="r"/>
            <a:r>
              <a:rPr lang="ar-AE" b="1" dirty="0" smtClean="0"/>
              <a:t>يجب أن تكون الفرضية قابلة للقياس الكمي أو النوعي.</a:t>
            </a:r>
          </a:p>
          <a:p>
            <a:r>
              <a:rPr lang="ar-AE" b="1" dirty="0" smtClean="0"/>
              <a:t> </a:t>
            </a:r>
            <a:endParaRPr lang="en-US" b="1"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0600" y="3118723"/>
            <a:ext cx="609600" cy="609600"/>
          </a:xfrm>
          <a:prstGeom prst="rect">
            <a:avLst/>
          </a:prstGeom>
        </p:spPr>
      </p:pic>
    </p:spTree>
    <p:extLst>
      <p:ext uri="{BB962C8B-B14F-4D97-AF65-F5344CB8AC3E}">
        <p14:creationId xmlns:p14="http://schemas.microsoft.com/office/powerpoint/2010/main" val="1487635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2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7239000" cy="4062651"/>
          </a:xfrm>
          <a:prstGeom prst="rect">
            <a:avLst/>
          </a:prstGeom>
        </p:spPr>
        <p:txBody>
          <a:bodyPr wrap="square">
            <a:spAutoFit/>
          </a:bodyPr>
          <a:lstStyle/>
          <a:p>
            <a:pPr algn="ctr"/>
            <a:r>
              <a:rPr lang="ar-AE" sz="2400" b="1" dirty="0" smtClean="0">
                <a:solidFill>
                  <a:srgbClr val="FF0000"/>
                </a:solidFill>
                <a:cs typeface="AGA Abasan Regular" pitchFamily="2" charset="-78"/>
              </a:rPr>
              <a:t>طرق صياغة فرضيات البحث العلمي:</a:t>
            </a:r>
          </a:p>
          <a:p>
            <a:pPr algn="r"/>
            <a:r>
              <a:rPr lang="ar-AE" b="1" dirty="0" smtClean="0"/>
              <a:t>الطريقة الشرطية: مثل: إذا ارتفع معدل التضخم فإن الإقبال على شراء السلع سيقل.</a:t>
            </a:r>
          </a:p>
          <a:p>
            <a:pPr algn="r"/>
            <a:r>
              <a:rPr lang="ar-AE" b="1" dirty="0" smtClean="0"/>
              <a:t>طريقة المقارنة: مثل: تزيد كفاءة العامل الذي يخوض دورات تدريبية عن العامل الذي لا يخوض دورات تدريبية.</a:t>
            </a:r>
          </a:p>
          <a:p>
            <a:pPr algn="r"/>
            <a:r>
              <a:rPr lang="ar-AE" b="1" dirty="0" smtClean="0"/>
              <a:t>الطريق التصريحية: مثل: تزيد معدلات الإنتاج مع وجود معدات وآلات حديثة.</a:t>
            </a:r>
          </a:p>
          <a:p>
            <a:pPr algn="r"/>
            <a:r>
              <a:rPr lang="ar-AE" b="1" dirty="0" smtClean="0"/>
              <a:t>تصنيفات فرضيات البحث العلمي:</a:t>
            </a:r>
          </a:p>
          <a:p>
            <a:pPr algn="r"/>
            <a:r>
              <a:rPr lang="ar-AE" b="1" dirty="0" smtClean="0"/>
              <a:t>تصنف فرضيات البحث إلى أكثر من صنف، وسنوضح أبرزهما فيما يلي:</a:t>
            </a:r>
          </a:p>
          <a:p>
            <a:pPr algn="r"/>
            <a:r>
              <a:rPr lang="ar-AE" b="1" dirty="0" smtClean="0"/>
              <a:t>الفرضيات الإحصائية:</a:t>
            </a:r>
          </a:p>
          <a:p>
            <a:pPr algn="r"/>
            <a:r>
              <a:rPr lang="ar-AE" b="1" dirty="0" smtClean="0"/>
              <a:t>وتتفرع الفرضيات الاحصائية إلى:</a:t>
            </a:r>
          </a:p>
          <a:p>
            <a:pPr algn="r"/>
            <a:r>
              <a:rPr lang="ar-AE" b="1" dirty="0" smtClean="0"/>
              <a:t>الفرض الصفري: ويوضح ذلك الفرض عدم وجود سمة علاقة بين المتغيرين، مثال: إذا ما صعدنا إلى القمر فسنجد أنهارًا.</a:t>
            </a:r>
          </a:p>
          <a:p>
            <a:pPr algn="r"/>
            <a:r>
              <a:rPr lang="ar-AE" b="1" dirty="0" smtClean="0"/>
              <a:t>الفرض البديل: وهو يعبر عن وجود علاقة بين متغيري الفرضية، مهما كانت نسبة تلك العلاقة سواء بسيطة أو مرتفعة. مثال: إذا ما صعدنا إلى القمر فلن نجد أنهارًا.</a:t>
            </a:r>
          </a:p>
          <a:p>
            <a:pPr algn="r"/>
            <a:r>
              <a:rPr lang="ar-AE" dirty="0" smtClean="0"/>
              <a:t> </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2836" y="2183725"/>
            <a:ext cx="609600" cy="609600"/>
          </a:xfrm>
          <a:prstGeom prst="rect">
            <a:avLst/>
          </a:prstGeom>
        </p:spPr>
      </p:pic>
    </p:spTree>
    <p:extLst>
      <p:ext uri="{BB962C8B-B14F-4D97-AF65-F5344CB8AC3E}">
        <p14:creationId xmlns:p14="http://schemas.microsoft.com/office/powerpoint/2010/main" val="914300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130</TotalTime>
  <Words>1008</Words>
  <Application>Microsoft Office PowerPoint</Application>
  <PresentationFormat>On-screen Show (4:3)</PresentationFormat>
  <Paragraphs>61</Paragraphs>
  <Slides>10</Slides>
  <Notes>0</Notes>
  <HiddenSlides>0</HiddenSlides>
  <MMClips>6</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 دور البرامج الحوارية في ترتيب أولويات جمهور جنوب الصعيد تجاه القضايا السياسية (دراسة مسحية) فروض الدراسة 1- توجد علاقة ارتباطية بين البرامج الحوارية وأهميتها لدى جمهور جنوب الصعيد. 2- توجد علاقة ارتباطية بين أهمية القضايا السياسية و أولويات جمهور جنوب الصعيد . 3- توجد فروق ذات دلالة إحصائية بين عرض البرامج الحوارية في ترتيب أولويات القضايا السياسية لدى جمهور جنوب الصعيد . 4- توجد فروق ذات دلالة إحصائية بين المبحوثين الذين يحرصون على مشاهدة البرامج الحوارية باختلاف النوع ( ذكر – أنثى ) في مستوى الوعي السياسي.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13</cp:revision>
  <dcterms:created xsi:type="dcterms:W3CDTF">2020-03-19T11:57:00Z</dcterms:created>
  <dcterms:modified xsi:type="dcterms:W3CDTF">2020-03-19T14:10:17Z</dcterms:modified>
</cp:coreProperties>
</file>