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
  </p:notesMasterIdLst>
  <p:sldIdLst>
    <p:sldId id="256" r:id="rId2"/>
    <p:sldId id="279" r:id="rId3"/>
    <p:sldId id="280" r:id="rId4"/>
    <p:sldId id="281"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62" autoAdjust="0"/>
    <p:restoredTop sz="86323" autoAdjust="0"/>
  </p:normalViewPr>
  <p:slideViewPr>
    <p:cSldViewPr>
      <p:cViewPr>
        <p:scale>
          <a:sx n="100" d="100"/>
          <a:sy n="100" d="100"/>
        </p:scale>
        <p:origin x="-276"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F72C4-5245-44D7-A28E-DEFB6A29F49D}" type="datetimeFigureOut">
              <a:rPr lang="en-US" smtClean="0"/>
              <a:t>3/22/2020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F5F13-AE24-4FF6-A70C-8838EAC88C01}" type="slidenum">
              <a:rPr lang="en-US" smtClean="0"/>
              <a:t>‹#›</a:t>
            </a:fld>
            <a:endParaRPr lang="en-US"/>
          </a:p>
        </p:txBody>
      </p:sp>
    </p:spTree>
    <p:extLst>
      <p:ext uri="{BB962C8B-B14F-4D97-AF65-F5344CB8AC3E}">
        <p14:creationId xmlns:p14="http://schemas.microsoft.com/office/powerpoint/2010/main" val="356256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28/07/1441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28/07/1441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28/07/1441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28/07/1441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28/07/1441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media" Target="../media/media4.wav"/><Relationship Id="rId7" Type="http://schemas.openxmlformats.org/officeDocument/2006/relationships/image" Target="../media/image1.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4.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2132856"/>
            <a:ext cx="7772400" cy="1470025"/>
          </a:xfrm>
        </p:spPr>
        <p:txBody>
          <a:bodyPr>
            <a:normAutofit fontScale="90000"/>
          </a:bodyPr>
          <a:lstStyle/>
          <a:p>
            <a:r>
              <a:rPr lang="ar-KW" sz="2800" dirty="0" smtClean="0"/>
              <a:t>كلية الإعلام وتكنولوجيا الاتصال جامعة جنوب الوادي بقنا </a:t>
            </a:r>
            <a:br>
              <a:rPr lang="ar-KW" sz="2800" dirty="0" smtClean="0"/>
            </a:br>
            <a:r>
              <a:rPr lang="ar-KW" sz="2800" dirty="0" smtClean="0"/>
              <a:t/>
            </a:r>
            <a:br>
              <a:rPr lang="ar-KW" sz="2800" dirty="0" smtClean="0"/>
            </a:br>
            <a:r>
              <a:rPr lang="ar-KW" sz="2800" dirty="0" err="1" smtClean="0"/>
              <a:t>دبلومة</a:t>
            </a:r>
            <a:r>
              <a:rPr lang="ar-KW" sz="2800" dirty="0" smtClean="0"/>
              <a:t> العلاقات العامة – الفرقة الأولى </a:t>
            </a:r>
            <a:br>
              <a:rPr lang="ar-KW" sz="2800" dirty="0" smtClean="0"/>
            </a:br>
            <a:r>
              <a:rPr lang="ar-KW" sz="2800" dirty="0" smtClean="0"/>
              <a:t> </a:t>
            </a:r>
            <a:r>
              <a:rPr lang="ar-KW" sz="2800" dirty="0" smtClean="0"/>
              <a:t>مناهج بحث </a:t>
            </a:r>
            <a:br>
              <a:rPr lang="ar-KW" sz="2800" dirty="0" smtClean="0"/>
            </a:br>
            <a:r>
              <a:rPr lang="ar-KW" sz="2800" dirty="0"/>
              <a:t/>
            </a:r>
            <a:br>
              <a:rPr lang="ar-KW" sz="2800" dirty="0"/>
            </a:br>
            <a:r>
              <a:rPr lang="ar-KW" sz="2800" dirty="0" smtClean="0"/>
              <a:t>موضوع المحاضرة آلية توثيق المراجع العلمية</a:t>
            </a:r>
            <a:r>
              <a:rPr lang="ar-KW" sz="2800" dirty="0" smtClean="0"/>
              <a:t/>
            </a:r>
            <a:br>
              <a:rPr lang="ar-KW" sz="2800" dirty="0" smtClean="0"/>
            </a:br>
            <a:r>
              <a:rPr lang="ar-KW" sz="2800" dirty="0"/>
              <a:t/>
            </a:r>
            <a:br>
              <a:rPr lang="ar-KW" sz="2800" dirty="0"/>
            </a:br>
            <a:r>
              <a:rPr lang="ar-KW" sz="2800" dirty="0" smtClean="0"/>
              <a:t/>
            </a:r>
            <a:br>
              <a:rPr lang="ar-KW" sz="2800" dirty="0" smtClean="0"/>
            </a:br>
            <a:r>
              <a:rPr lang="ar-KW" sz="2800" dirty="0" smtClean="0"/>
              <a:t/>
            </a:r>
            <a:br>
              <a:rPr lang="ar-KW" sz="2800" dirty="0" smtClean="0"/>
            </a:br>
            <a:r>
              <a:rPr lang="ar-KW" sz="2800" dirty="0" err="1" smtClean="0"/>
              <a:t>أ.د</a:t>
            </a:r>
            <a:r>
              <a:rPr lang="ar-KW" sz="2800" dirty="0" smtClean="0"/>
              <a:t>/ محمد محفوظ الزهري</a:t>
            </a:r>
            <a:endParaRPr lang="en-US" sz="2800" dirty="0"/>
          </a:p>
        </p:txBody>
      </p:sp>
      <p:sp>
        <p:nvSpPr>
          <p:cNvPr id="3" name="عنوان فرعي 2"/>
          <p:cNvSpPr>
            <a:spLocks noGrp="1"/>
          </p:cNvSpPr>
          <p:nvPr>
            <p:ph type="subTitle" idx="1"/>
          </p:nvPr>
        </p:nvSpPr>
        <p:spPr>
          <a:xfrm>
            <a:off x="323528" y="3429000"/>
            <a:ext cx="6984776" cy="1993776"/>
          </a:xfrm>
        </p:spPr>
        <p:txBody>
          <a:bodyPr/>
          <a:lstStyle/>
          <a:p>
            <a:pPr algn="r"/>
            <a:endParaRPr lang="ar-KW"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50570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KW" sz="2800" dirty="0" smtClean="0"/>
              <a:t>توثيق المراجع:</a:t>
            </a:r>
            <a:endParaRPr lang="ar-KW" sz="2800" dirty="0"/>
          </a:p>
        </p:txBody>
      </p:sp>
      <p:sp>
        <p:nvSpPr>
          <p:cNvPr id="3" name="Content Placeholder 2"/>
          <p:cNvSpPr>
            <a:spLocks noGrp="1"/>
          </p:cNvSpPr>
          <p:nvPr>
            <p:ph idx="1"/>
          </p:nvPr>
        </p:nvSpPr>
        <p:spPr/>
        <p:txBody>
          <a:bodyPr>
            <a:normAutofit fontScale="92500" lnSpcReduction="10000"/>
          </a:bodyPr>
          <a:lstStyle/>
          <a:p>
            <a:pPr marL="0" indent="0">
              <a:buNone/>
            </a:pPr>
            <a:r>
              <a:rPr lang="ar-KW" dirty="0" smtClean="0"/>
              <a:t>تعد عملية رصد وتوثيق المصادر التي اعتمد عليها الباحث في دراسته شرطا رئيسيا في كتابة البحث أو خطته بحيث يقوم الباحث بعرض جميع الكتب والمجلات والدوريات والوثائق ومواقع شبكة المعلومات العالمية « الانترنت» والمقابلات ونحوها التي شكلت مرجعا للباحث في رصد معلوماته .</a:t>
            </a:r>
          </a:p>
          <a:p>
            <a:pPr marL="0" indent="0">
              <a:buNone/>
            </a:pPr>
            <a:r>
              <a:rPr lang="ar-KW" dirty="0"/>
              <a:t> </a:t>
            </a:r>
            <a:r>
              <a:rPr lang="ar-KW" dirty="0" smtClean="0"/>
              <a:t>وأهم الأساليب الشائعة في رصد المراجع:</a:t>
            </a:r>
          </a:p>
          <a:p>
            <a:pPr>
              <a:buFontTx/>
              <a:buChar char="-"/>
            </a:pPr>
            <a:r>
              <a:rPr lang="ar-KW" dirty="0" smtClean="0"/>
              <a:t>الحاشية أو الهامش:</a:t>
            </a:r>
          </a:p>
          <a:p>
            <a:pPr marL="0" indent="0">
              <a:buNone/>
            </a:pPr>
            <a:r>
              <a:rPr lang="ar-KW" dirty="0" smtClean="0"/>
              <a:t>و يقصد بذلك الجزء السفلى من الصفحة الذى يدون فيه الباحث أسم المرجع الذى ورد في الصفحة نفسها ..أو أية معلومات تفصيلية يرغب في التعريف بها.</a:t>
            </a:r>
            <a:endParaRPr lang="ar-KW"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61394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09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KW" sz="3200" dirty="0" smtClean="0"/>
              <a:t>ويتم هذا الإجراء على النحو </a:t>
            </a:r>
            <a:r>
              <a:rPr lang="ar-KW" sz="3200" dirty="0" err="1" smtClean="0"/>
              <a:t>التالى</a:t>
            </a:r>
            <a:r>
              <a:rPr lang="ar-KW" sz="3200" dirty="0" smtClean="0"/>
              <a:t> :-</a:t>
            </a:r>
            <a:br>
              <a:rPr lang="ar-KW" sz="3200" dirty="0" smtClean="0"/>
            </a:br>
            <a:r>
              <a:rPr lang="ar-KW" sz="3200" dirty="0" smtClean="0"/>
              <a:t>توثيق الكتاب:</a:t>
            </a:r>
            <a:br>
              <a:rPr lang="ar-KW" sz="3200" dirty="0" smtClean="0"/>
            </a:br>
            <a:r>
              <a:rPr lang="ar-KW" sz="3200" dirty="0" smtClean="0"/>
              <a:t>رقم الاقتباس ، الاسم الأخير للمؤلف ، الاسم الأول، تاريخ النشر، أسم الكتاب ، رقم الطبعة ، ورقم الجزء ان وجد، بلد النشر، دار النشر ، </a:t>
            </a:r>
            <a:endParaRPr lang="ar-KW" sz="3200" dirty="0"/>
          </a:p>
        </p:txBody>
      </p:sp>
      <p:sp>
        <p:nvSpPr>
          <p:cNvPr id="3" name="Content Placeholder 2"/>
          <p:cNvSpPr>
            <a:spLocks noGrp="1"/>
          </p:cNvSpPr>
          <p:nvPr>
            <p:ph idx="1"/>
          </p:nvPr>
        </p:nvSpPr>
        <p:spPr>
          <a:xfrm>
            <a:off x="467544" y="1916832"/>
            <a:ext cx="8229600" cy="4525963"/>
          </a:xfrm>
        </p:spPr>
        <p:txBody>
          <a:bodyPr>
            <a:normAutofit fontScale="85000" lnSpcReduction="20000"/>
          </a:bodyPr>
          <a:lstStyle/>
          <a:p>
            <a:pPr marL="0" indent="0">
              <a:buNone/>
            </a:pPr>
            <a:r>
              <a:rPr lang="ar-KW" dirty="0" smtClean="0"/>
              <a:t>رقم الصفحة </a:t>
            </a:r>
          </a:p>
          <a:p>
            <a:pPr marL="0" indent="0">
              <a:buNone/>
            </a:pPr>
            <a:r>
              <a:rPr lang="ar-KW" dirty="0" smtClean="0"/>
              <a:t>توثيق دورية علمية:</a:t>
            </a:r>
          </a:p>
          <a:p>
            <a:pPr marL="0" indent="0">
              <a:buNone/>
            </a:pPr>
            <a:r>
              <a:rPr lang="ar-KW" dirty="0" smtClean="0"/>
              <a:t>رقم الاقتباس ، الاسم الأخير للباحث، الاسم الأول ، تاريخ النشر، عنوان البحث ، أسم الدورية، رقم العدد، ارقام الصفحات التي ورد فيه البحص بهذا </a:t>
            </a:r>
            <a:r>
              <a:rPr lang="ar-KW" dirty="0" err="1" smtClean="0"/>
              <a:t>بهذا</a:t>
            </a:r>
            <a:r>
              <a:rPr lang="ar-KW" dirty="0" smtClean="0"/>
              <a:t> الشكل.</a:t>
            </a:r>
          </a:p>
          <a:p>
            <a:pPr marL="0" indent="0">
              <a:buNone/>
            </a:pPr>
            <a:r>
              <a:rPr lang="ar-KW" dirty="0" smtClean="0"/>
              <a:t>قائمة المراجع:</a:t>
            </a:r>
          </a:p>
          <a:p>
            <a:pPr marL="0" indent="0">
              <a:buNone/>
            </a:pPr>
            <a:r>
              <a:rPr lang="ar-KW" dirty="0" smtClean="0"/>
              <a:t>لا تختلف المعلومات التي يرصدها الباحث في قائمة المراجع عن المعلومات التي بدونها للمرة الأولى في الجزء المتعلق بالحاشية أو الهامش الا بحذف رقم الصفحة من معلومات الكتاب، وكذا حذف ارقام الاقتباس منها جميعا ليتم ترتيبها وفقا للترتيب الأبجدي ويستثنى من عملية الترتيب الحالات التي يدون فيها الباحث القرآن الكريم كمصدر من مصادر المعلومات ...ففي هذه الحالة يبدأ بالقرآن الكريم اولا.</a:t>
            </a:r>
            <a:endParaRPr lang="ar-KW"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5708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4132"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KW" sz="3200" dirty="0" smtClean="0"/>
              <a:t>وفى حالة تنوعت مصادر البحث في دراسته فيستحسن تصنيفها وفقا لطبيعة تنوعها.</a:t>
            </a:r>
            <a:endParaRPr lang="ar-KW" sz="3200" dirty="0"/>
          </a:p>
        </p:txBody>
      </p:sp>
      <p:sp>
        <p:nvSpPr>
          <p:cNvPr id="3" name="Content Placeholder 2"/>
          <p:cNvSpPr>
            <a:spLocks noGrp="1"/>
          </p:cNvSpPr>
          <p:nvPr>
            <p:ph idx="1"/>
          </p:nvPr>
        </p:nvSpPr>
        <p:spPr/>
        <p:txBody>
          <a:bodyPr>
            <a:normAutofit/>
          </a:bodyPr>
          <a:lstStyle/>
          <a:p>
            <a:pPr marL="2743200" lvl="6" indent="0">
              <a:buNone/>
            </a:pPr>
            <a:r>
              <a:rPr lang="ar-KW" sz="3200" dirty="0" err="1" smtClean="0">
                <a:solidFill>
                  <a:srgbClr val="0070C0"/>
                </a:solidFill>
              </a:rPr>
              <a:t>اعزائي</a:t>
            </a:r>
            <a:r>
              <a:rPr lang="ar-KW" sz="3200" dirty="0" smtClean="0">
                <a:solidFill>
                  <a:srgbClr val="0070C0"/>
                </a:solidFill>
              </a:rPr>
              <a:t> طلاب الدراسات ضرورة إعداد التكليفات التي تم الاتفاق عليها </a:t>
            </a:r>
          </a:p>
          <a:p>
            <a:pPr marL="2743200" lvl="6" indent="0">
              <a:buNone/>
            </a:pPr>
            <a:r>
              <a:rPr lang="ar-KW" sz="3200" dirty="0" smtClean="0">
                <a:solidFill>
                  <a:srgbClr val="0070C0"/>
                </a:solidFill>
              </a:rPr>
              <a:t>شكرا لكم </a:t>
            </a:r>
            <a:endParaRPr lang="ar-KW" sz="3200" dirty="0">
              <a:solidFill>
                <a:srgbClr val="0070C0"/>
              </a:solidFill>
            </a:endParaRPr>
          </a:p>
        </p:txBody>
      </p:sp>
    </p:spTree>
    <p:extLst>
      <p:ext uri="{BB962C8B-B14F-4D97-AF65-F5344CB8AC3E}">
        <p14:creationId xmlns:p14="http://schemas.microsoft.com/office/powerpoint/2010/main" val="107098759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232</Words>
  <Application>Microsoft Office PowerPoint</Application>
  <PresentationFormat>On-screen Show (4:3)</PresentationFormat>
  <Paragraphs>15</Paragraphs>
  <Slides>4</Slides>
  <Notes>0</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سمة Office</vt:lpstr>
      <vt:lpstr>كلية الإعلام وتكنولوجيا الاتصال جامعة جنوب الوادي بقنا   دبلومة العلاقات العامة – الفرقة الأولى   مناهج بحث   موضوع المحاضرة آلية توثيق المراجع العلمية    أ.د/ محمد محفوظ الزهري</vt:lpstr>
      <vt:lpstr>توثيق المراجع:</vt:lpstr>
      <vt:lpstr>ويتم هذا الإجراء على النحو التالى :- توثيق الكتاب: رقم الاقتباس ، الاسم الأخير للمؤلف ، الاسم الأول، تاريخ النشر، أسم الكتاب ، رقم الطبعة ، ورقم الجزء ان وجد، بلد النشر، دار النشر ، </vt:lpstr>
      <vt:lpstr>وفى حالة تنوعت مصادر البحث في دراسته فيستحسن تصنيفها وفقا لطبيعة تنوعها.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الأطر النظرية للعلاقات العامة</dc:title>
  <dc:creator>Sony</dc:creator>
  <cp:lastModifiedBy>Lenovo</cp:lastModifiedBy>
  <cp:revision>179</cp:revision>
  <dcterms:created xsi:type="dcterms:W3CDTF">2015-09-16T15:36:13Z</dcterms:created>
  <dcterms:modified xsi:type="dcterms:W3CDTF">2020-03-22T17:32:55Z</dcterms:modified>
</cp:coreProperties>
</file>