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"/>
  </p:notesMasterIdLst>
  <p:sldIdLst>
    <p:sldId id="256" r:id="rId2"/>
    <p:sldId id="278" r:id="rId3"/>
    <p:sldId id="276" r:id="rId4"/>
    <p:sldId id="267" r:id="rId5"/>
    <p:sldId id="268" r:id="rId6"/>
    <p:sldId id="269" r:id="rId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662" autoAdjust="0"/>
    <p:restoredTop sz="86323" autoAdjust="0"/>
  </p:normalViewPr>
  <p:slideViewPr>
    <p:cSldViewPr>
      <p:cViewPr varScale="1">
        <p:scale>
          <a:sx n="58" d="100"/>
          <a:sy n="58" d="100"/>
        </p:scale>
        <p:origin x="-14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F72C4-5245-44D7-A28E-DEFB6A29F49D}" type="datetimeFigureOut">
              <a:rPr lang="en-US" smtClean="0"/>
              <a:t>3/22/2020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F5F13-AE24-4FF6-A70C-8838EAC88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F5F13-AE24-4FF6-A70C-8838EAC88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28/07/1441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KW" dirty="0" smtClean="0"/>
              <a:t>كلية الإعلام وتكنولوجيا الاتصال</a:t>
            </a:r>
            <a:br>
              <a:rPr lang="ar-KW" dirty="0" smtClean="0"/>
            </a:br>
            <a:r>
              <a:rPr lang="ar-KW" dirty="0" smtClean="0"/>
              <a:t>دراسات عليا ....تخصص الإعلام</a:t>
            </a:r>
            <a:br>
              <a:rPr lang="ar-KW" dirty="0" smtClean="0"/>
            </a:br>
            <a:r>
              <a:rPr lang="ar-KW" dirty="0" smtClean="0"/>
              <a:t>المادة: مناهج بحث- </a:t>
            </a:r>
            <a:r>
              <a:rPr lang="ar-KW" dirty="0" err="1" smtClean="0"/>
              <a:t>أ.د</a:t>
            </a:r>
            <a:r>
              <a:rPr lang="ar-KW" dirty="0" smtClean="0"/>
              <a:t>/ محمد محفوظ </a:t>
            </a:r>
            <a:r>
              <a:rPr lang="ar-KW" dirty="0" smtClean="0"/>
              <a:t>الزهري</a:t>
            </a:r>
            <a:endParaRPr lang="en-US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323528" y="3429000"/>
            <a:ext cx="6984776" cy="199377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ar-KW" dirty="0" smtClean="0">
                <a:solidFill>
                  <a:srgbClr val="002060"/>
                </a:solidFill>
              </a:rPr>
              <a:t>المحاضرة الثانية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57"/>
    </mc:Choice>
    <mc:Fallback xmlns="">
      <p:transition spd="slow" advTm="93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KW" dirty="0" smtClean="0"/>
              <a:t>الخطوات الأولية في البحوث الإعلامية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r-KW" dirty="0" smtClean="0"/>
              <a:t>    اختيار الموضوع :تعد مرحلة اختيار موضوع البحث في من التخصصات من اصعب المراحل واحرجها، بل انها تكاد تكون اشقها على الأطلاق، فمن الأمور الشائعة بين الطلاب المتخصصين في الإعلام </a:t>
            </a:r>
            <a:r>
              <a:rPr lang="ar-KW" dirty="0" err="1" smtClean="0"/>
              <a:t>هى</a:t>
            </a:r>
            <a:r>
              <a:rPr lang="ar-KW" dirty="0" smtClean="0"/>
              <a:t> صعوبة </a:t>
            </a:r>
            <a:r>
              <a:rPr lang="ar-KW" dirty="0" err="1" smtClean="0"/>
              <a:t>أختيار</a:t>
            </a:r>
            <a:r>
              <a:rPr lang="ar-KW" dirty="0" smtClean="0"/>
              <a:t> موضوع البحث وفى </a:t>
            </a:r>
            <a:r>
              <a:rPr lang="ar-KW" dirty="0" err="1" smtClean="0"/>
              <a:t>اى</a:t>
            </a:r>
            <a:r>
              <a:rPr lang="ar-KW" dirty="0" smtClean="0"/>
              <a:t> الموضوعات يمكن ان يجرى بحثه...وكيف ستكون عملية الاختيار: </a:t>
            </a:r>
          </a:p>
          <a:p>
            <a:pPr marL="0" indent="0">
              <a:buNone/>
            </a:pPr>
            <a:r>
              <a:rPr lang="ar-KW" dirty="0"/>
              <a:t> </a:t>
            </a:r>
            <a:r>
              <a:rPr lang="ar-KW" dirty="0" smtClean="0"/>
              <a:t> وأهم خطوات اختيار الموضوع هي:</a:t>
            </a:r>
          </a:p>
          <a:p>
            <a:pPr marL="0" indent="0">
              <a:buNone/>
            </a:pPr>
            <a:r>
              <a:rPr lang="ar-KW" dirty="0" smtClean="0"/>
              <a:t>1</a:t>
            </a:r>
            <a:r>
              <a:rPr lang="ar-KW" dirty="0" smtClean="0">
                <a:solidFill>
                  <a:srgbClr val="002060"/>
                </a:solidFill>
              </a:rPr>
              <a:t>-تحديد مجال الدراسة.</a:t>
            </a:r>
          </a:p>
          <a:p>
            <a:pPr marL="0" indent="0">
              <a:buNone/>
            </a:pPr>
            <a:r>
              <a:rPr lang="ar-KW" dirty="0" smtClean="0">
                <a:solidFill>
                  <a:srgbClr val="002060"/>
                </a:solidFill>
              </a:rPr>
              <a:t>2-حصر الموضوع بصورة ادق.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8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57180"/>
          </a:xfrm>
        </p:spPr>
        <p:txBody>
          <a:bodyPr>
            <a:noAutofit/>
          </a:bodyPr>
          <a:lstStyle/>
          <a:p>
            <a:pPr algn="r"/>
            <a:r>
              <a:rPr lang="ar-KW" sz="3200" dirty="0" smtClean="0">
                <a:solidFill>
                  <a:srgbClr val="0070C0"/>
                </a:solidFill>
              </a:rPr>
              <a:t>3-تحديد مشكلة البحث.</a:t>
            </a:r>
            <a:r>
              <a:rPr lang="ar-KW" sz="3200" dirty="0" smtClean="0"/>
              <a:t/>
            </a:r>
            <a:br>
              <a:rPr lang="ar-KW" sz="3200" dirty="0" smtClean="0"/>
            </a:br>
            <a:r>
              <a:rPr lang="ar-KW" sz="3200" dirty="0" smtClean="0"/>
              <a:t>وتحتاج إلى الالمام التام بأبعاد المجال الذى أختاره ليكون أطار لموضوع دراسته ويأتي ذلك من خلال الاستعانة بالمراجع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KW" dirty="0" smtClean="0"/>
              <a:t>المناسبة حول الفكرة الرئيسية العامة التي يقررها في بداية الأمر وذلك لسببين رئيسيين هما:</a:t>
            </a:r>
          </a:p>
          <a:p>
            <a:pPr marL="0" indent="0">
              <a:buNone/>
            </a:pPr>
            <a:r>
              <a:rPr lang="ar-KW" dirty="0" smtClean="0"/>
              <a:t>أ- الحصول على موضوع مناسب أما عن طريق الاقتراحات التي يطرحها  المجتمع البحثي، عندما يوصون بضرورة الاهتمام بجانب أغفلته الدراسات أو عن طريق أن يلاحظ من يريد اختيار موضوع جديد.</a:t>
            </a:r>
          </a:p>
          <a:p>
            <a:pPr marL="0" indent="0">
              <a:buNone/>
            </a:pPr>
            <a:r>
              <a:rPr lang="ar-KW" dirty="0" smtClean="0"/>
              <a:t>ب-معرفة مدى توفر المراجع المطلوبة التي تعين الباحث على الاستمرار في الموضوع الذى وقع الاختيار عليه.</a:t>
            </a: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3717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147248" cy="1052736"/>
          </a:xfrm>
        </p:spPr>
        <p:txBody>
          <a:bodyPr>
            <a:noAutofit/>
          </a:bodyPr>
          <a:lstStyle/>
          <a:p>
            <a:pPr algn="r"/>
            <a:r>
              <a:rPr lang="ar-KW" sz="3200" dirty="0" smtClean="0"/>
              <a:t>وتوجد العديد من الطرق </a:t>
            </a:r>
            <a:r>
              <a:rPr lang="ar-KW" sz="3200" dirty="0" err="1" smtClean="0"/>
              <a:t>التى</a:t>
            </a:r>
            <a:r>
              <a:rPr lang="ar-KW" sz="3200" dirty="0" smtClean="0"/>
              <a:t> تعين الباحث في الحصول على موضوع بحثه من تلك الطرق على سبيل المثال الملاحظة </a:t>
            </a:r>
            <a:endParaRPr lang="en-US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ar-KW" dirty="0" smtClean="0"/>
              <a:t>وهناك طريقة اخرى تساعد على الاختيار وتتمثل في طلب المشورة فمن لديهم الخبرة الكافية في التخصص الذى يرغب الباحث عمل البحث فيه.</a:t>
            </a:r>
          </a:p>
          <a:p>
            <a:pPr marL="0" indent="0">
              <a:buNone/>
            </a:pPr>
            <a:r>
              <a:rPr lang="ar-KW" sz="3600" u="sng" dirty="0" smtClean="0">
                <a:solidFill>
                  <a:srgbClr val="002060"/>
                </a:solidFill>
              </a:rPr>
              <a:t>الخطة البحثية:</a:t>
            </a:r>
          </a:p>
          <a:p>
            <a:pPr marL="0" indent="0">
              <a:buNone/>
            </a:pPr>
            <a:r>
              <a:rPr lang="ar-KW" dirty="0" smtClean="0"/>
              <a:t>   على الرغم من انه ليس هناك قاعدة موحدة لإعداد الخطط البحثية إلا أن معظمها يكاد يتفق على أن تتضمن ما يلي:-</a:t>
            </a:r>
          </a:p>
          <a:p>
            <a:pPr marL="0" indent="0">
              <a:buNone/>
            </a:pPr>
            <a:r>
              <a:rPr lang="ar-KW" dirty="0" smtClean="0"/>
              <a:t>1- العنوان </a:t>
            </a:r>
          </a:p>
          <a:p>
            <a:pPr marL="0" indent="0">
              <a:buNone/>
            </a:pPr>
            <a:r>
              <a:rPr lang="ar-KW" dirty="0" smtClean="0"/>
              <a:t>2-المقدمة </a:t>
            </a:r>
          </a:p>
          <a:p>
            <a:pPr marL="0" indent="0">
              <a:buNone/>
            </a:pPr>
            <a:r>
              <a:rPr lang="ar-KW" dirty="0" smtClean="0"/>
              <a:t>3-الدراسات السابقة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KW" sz="3200" dirty="0" smtClean="0"/>
              <a:t>4-مشكلة الدراسة </a:t>
            </a:r>
            <a:br>
              <a:rPr lang="ar-KW" sz="3200" dirty="0" smtClean="0"/>
            </a:br>
            <a:r>
              <a:rPr lang="ar-KW" sz="3200" dirty="0" smtClean="0"/>
              <a:t>5- التساؤلات والفرضيات</a:t>
            </a:r>
            <a:endParaRPr lang="en-US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ar-KW" dirty="0" smtClean="0"/>
              <a:t>6-منهج الدراسة ويشمل: </a:t>
            </a:r>
          </a:p>
          <a:p>
            <a:pPr>
              <a:buFontTx/>
              <a:buChar char="-"/>
            </a:pPr>
            <a:r>
              <a:rPr lang="ar-KW" dirty="0" smtClean="0"/>
              <a:t>تمهيد : يحدد نوع المنهج المستخدم ( </a:t>
            </a:r>
            <a:r>
              <a:rPr lang="ar-KW" dirty="0" err="1" smtClean="0"/>
              <a:t>كمى</a:t>
            </a:r>
            <a:r>
              <a:rPr lang="ar-KW" dirty="0" smtClean="0"/>
              <a:t> ، كيفي) ونوع الدراسة « تأصيلية وصفية تاريخية استكشافية ونحو ذلك» مع ملاحظة أن الدراسة لا تعنى بالضرورة إنها تنحصر في نوع واحد فقط من الأنواع المشار إليها.</a:t>
            </a:r>
          </a:p>
          <a:p>
            <a:pPr>
              <a:buFontTx/>
              <a:buChar char="-"/>
            </a:pPr>
            <a:r>
              <a:rPr lang="ar-KW" dirty="0" smtClean="0"/>
              <a:t>مجتمع الدراسة وعينتها.</a:t>
            </a:r>
          </a:p>
          <a:p>
            <a:pPr>
              <a:buFontTx/>
              <a:buChar char="-"/>
            </a:pPr>
            <a:r>
              <a:rPr lang="ar-KW" dirty="0" smtClean="0"/>
              <a:t>اداة الدراسة: ويقصد بذلك الوسيلة </a:t>
            </a:r>
            <a:r>
              <a:rPr lang="ar-KW" dirty="0" err="1" smtClean="0"/>
              <a:t>التى</a:t>
            </a:r>
            <a:r>
              <a:rPr lang="ar-KW" dirty="0" smtClean="0"/>
              <a:t> يتم من خلالها جمع المعلومة.</a:t>
            </a:r>
          </a:p>
          <a:p>
            <a:pPr>
              <a:buFontTx/>
              <a:buChar char="-"/>
            </a:pPr>
            <a:r>
              <a:rPr lang="ar-KW" dirty="0" smtClean="0"/>
              <a:t>طريقة أو طرق تحليل المعلومات.</a:t>
            </a:r>
          </a:p>
          <a:p>
            <a:pPr marL="0" indent="0">
              <a:buNone/>
            </a:pPr>
            <a:r>
              <a:rPr lang="ar-KW" dirty="0" smtClean="0"/>
              <a:t>7-تقسيمات الدراسة.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65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ar-KW" dirty="0" smtClean="0"/>
              <a:t>8</a:t>
            </a:r>
            <a:r>
              <a:rPr lang="ar-KW" sz="3600" dirty="0" smtClean="0"/>
              <a:t>-المراجع </a:t>
            </a:r>
            <a:br>
              <a:rPr lang="ar-KW" sz="3600" dirty="0" smtClean="0"/>
            </a:br>
            <a:r>
              <a:rPr lang="ar-KW" sz="3600" dirty="0" smtClean="0"/>
              <a:t>9- الملاحق أن وجدت</a:t>
            </a:r>
            <a:endParaRPr lang="en-US" sz="36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r-KW" dirty="0" smtClean="0"/>
              <a:t>   وقد يرى بعض الباحثين التعريف بعناصر اخرى تنفرد بنفسها في عناوين مستقلة من تلك العناصر على سبيل المثال:-</a:t>
            </a:r>
          </a:p>
          <a:p>
            <a:pPr marL="0" indent="0">
              <a:buNone/>
            </a:pPr>
            <a:r>
              <a:rPr lang="ar-KW" dirty="0" smtClean="0"/>
              <a:t>-أهمية الدراسة </a:t>
            </a:r>
          </a:p>
          <a:p>
            <a:pPr marL="0" indent="0">
              <a:buNone/>
            </a:pPr>
            <a:r>
              <a:rPr lang="ar-KW" dirty="0" smtClean="0"/>
              <a:t>-الإحساس بالمشكلة </a:t>
            </a:r>
          </a:p>
          <a:p>
            <a:pPr>
              <a:buFontTx/>
              <a:buChar char="-"/>
            </a:pPr>
            <a:r>
              <a:rPr lang="ar-KW" dirty="0" smtClean="0"/>
              <a:t>التعريف بالمصطلحات </a:t>
            </a:r>
          </a:p>
          <a:p>
            <a:pPr>
              <a:buFontTx/>
              <a:buChar char="-"/>
            </a:pPr>
            <a:r>
              <a:rPr lang="ar-KW" dirty="0" smtClean="0"/>
              <a:t>حدود الدراسة </a:t>
            </a:r>
          </a:p>
          <a:p>
            <a:pPr>
              <a:buFontTx/>
              <a:buChar char="-"/>
            </a:pPr>
            <a:r>
              <a:rPr lang="ar-KW" dirty="0" smtClean="0"/>
              <a:t>مسلمات الدراسة </a:t>
            </a:r>
            <a:endParaRPr lang="ar-S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88866"/>
      </p:ext>
    </p:extLst>
  </p:cSld>
  <p:clrMapOvr>
    <a:masterClrMapping/>
  </p:clrMapOvr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325</Words>
  <Application>Microsoft Office PowerPoint</Application>
  <PresentationFormat>On-screen Show (4:3)</PresentationFormat>
  <Paragraphs>36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سمة Office</vt:lpstr>
      <vt:lpstr>كلية الإعلام وتكنولوجيا الاتصال دراسات عليا ....تخصص الإعلام المادة: مناهج بحث- أ.د/ محمد محفوظ الزهري</vt:lpstr>
      <vt:lpstr>الخطوات الأولية في البحوث الإعلامية</vt:lpstr>
      <vt:lpstr>3-تحديد مشكلة البحث. وتحتاج إلى الالمام التام بأبعاد المجال الذى أختاره ليكون أطار لموضوع دراسته ويأتي ذلك من خلال الاستعانة بالمراجع</vt:lpstr>
      <vt:lpstr>وتوجد العديد من الطرق التى تعين الباحث في الحصول على موضوع بحثه من تلك الطرق على سبيل المثال الملاحظة </vt:lpstr>
      <vt:lpstr>4-مشكلة الدراسة  5- التساؤلات والفرضيات</vt:lpstr>
      <vt:lpstr>8-المراجع  9- الملاحق أن وجدت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الأطر النظرية للعلاقات العامة</dc:title>
  <dc:creator>Sony</dc:creator>
  <cp:lastModifiedBy>Lenovo</cp:lastModifiedBy>
  <cp:revision>176</cp:revision>
  <dcterms:created xsi:type="dcterms:W3CDTF">2015-09-16T15:36:13Z</dcterms:created>
  <dcterms:modified xsi:type="dcterms:W3CDTF">2020-03-22T20:47:09Z</dcterms:modified>
</cp:coreProperties>
</file>