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61" r:id="rId3"/>
    <p:sldId id="262" r:id="rId4"/>
    <p:sldId id="260" r:id="rId5"/>
    <p:sldId id="264" r:id="rId6"/>
    <p:sldId id="268" r:id="rId7"/>
    <p:sldId id="27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FCC00"/>
    <a:srgbClr val="FF33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44" y="-4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2" d="100"/>
        <a:sy n="15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88EE70-D4D8-42F4-AEBD-21E002C5D3A3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2FDEC-7459-40F5-A85E-95DA58513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97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EG" dirty="0" smtClean="0"/>
              <a:t>نتمالم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2FDEC-7459-40F5-A85E-95DA585139B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64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4F346-183A-440C-93FF-3EDCE932B48D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F4B70-ED80-450E-B305-E227833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75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4F346-183A-440C-93FF-3EDCE932B48D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F4B70-ED80-450E-B305-E227833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90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4F346-183A-440C-93FF-3EDCE932B48D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F4B70-ED80-450E-B305-E227833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89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4F346-183A-440C-93FF-3EDCE932B48D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F4B70-ED80-450E-B305-E227833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29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4F346-183A-440C-93FF-3EDCE932B48D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F4B70-ED80-450E-B305-E227833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53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4F346-183A-440C-93FF-3EDCE932B48D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F4B70-ED80-450E-B305-E227833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313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4F346-183A-440C-93FF-3EDCE932B48D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F4B70-ED80-450E-B305-E227833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51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4F346-183A-440C-93FF-3EDCE932B48D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F4B70-ED80-450E-B305-E227833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81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4F346-183A-440C-93FF-3EDCE932B48D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F4B70-ED80-450E-B305-E227833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470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4F346-183A-440C-93FF-3EDCE932B48D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F4B70-ED80-450E-B305-E227833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501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4F346-183A-440C-93FF-3EDCE932B48D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F4B70-ED80-450E-B305-E227833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073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4F346-183A-440C-93FF-3EDCE932B48D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F4B70-ED80-450E-B305-E227833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7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2.pn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3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2.png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49418"/>
            <a:ext cx="9144000" cy="687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8244" y="711452"/>
            <a:ext cx="8839200" cy="53553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5400" dirty="0" smtClean="0">
                <a:solidFill>
                  <a:schemeClr val="accent4">
                    <a:lumMod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Simplified Arabic" pitchFamily="18" charset="-78"/>
                <a:cs typeface="Simplified Arabic" pitchFamily="18" charset="-78"/>
              </a:rPr>
              <a:t>محاضرة رقم </a:t>
            </a:r>
            <a:r>
              <a:rPr lang="ar-EG" sz="54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Simplified Arabic" pitchFamily="18" charset="-78"/>
                <a:cs typeface="Simplified Arabic" pitchFamily="18" charset="-78"/>
              </a:rPr>
              <a:t>7</a:t>
            </a:r>
          </a:p>
          <a:p>
            <a:pPr algn="ctr"/>
            <a:r>
              <a:rPr lang="ar-EG" sz="5400" dirty="0" smtClean="0">
                <a:solidFill>
                  <a:srgbClr val="C0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Simplified Arabic" pitchFamily="18" charset="-78"/>
                <a:cs typeface="Simplified Arabic" pitchFamily="18" charset="-78"/>
              </a:rPr>
              <a:t>المادة: وكالات العلاقات العامة الدولية</a:t>
            </a:r>
          </a:p>
          <a:p>
            <a:pPr algn="ctr"/>
            <a:r>
              <a:rPr lang="ar-EG" sz="5400" dirty="0" smtClean="0">
                <a:solidFill>
                  <a:srgbClr val="0070C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Simplified Arabic" pitchFamily="18" charset="-78"/>
                <a:cs typeface="Simplified Arabic" pitchFamily="18" charset="-78"/>
              </a:rPr>
              <a:t>الفرقة: الثالثة علاقات عامة</a:t>
            </a:r>
          </a:p>
          <a:p>
            <a:pPr algn="ctr"/>
            <a:endParaRPr lang="ar-EG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implified Arabic" pitchFamily="18" charset="-78"/>
              <a:cs typeface="Simplified Arabic" pitchFamily="18" charset="-78"/>
            </a:endParaRPr>
          </a:p>
          <a:p>
            <a:pPr algn="r"/>
            <a:r>
              <a:rPr lang="ar-EG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K Homa" pitchFamily="2" charset="-78"/>
              </a:rPr>
              <a:t>                         </a:t>
            </a:r>
            <a:r>
              <a:rPr lang="ar-EG" sz="44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K Homa" pitchFamily="2" charset="-78"/>
              </a:rPr>
              <a:t>تقديم</a:t>
            </a:r>
          </a:p>
          <a:p>
            <a:pPr algn="ctr"/>
            <a:endParaRPr lang="ar-EG" sz="1400" b="1" u="sng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K Homa" pitchFamily="2" charset="-78"/>
            </a:endParaRPr>
          </a:p>
          <a:p>
            <a:pPr algn="r"/>
            <a:r>
              <a:rPr lang="ar-EG" sz="4000" b="1" spc="50" dirty="0" smtClean="0">
                <a:ln w="11430"/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implified Arabic" pitchFamily="18" charset="-78"/>
                <a:cs typeface="Simplified Arabic" pitchFamily="18" charset="-78"/>
              </a:rPr>
              <a:t>          دكتورة/ شيماء عبدالعاطي سعيد </a:t>
            </a:r>
          </a:p>
          <a:p>
            <a:pPr algn="ctr"/>
            <a:endParaRPr lang="ar-EG" sz="1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implified Arabic" pitchFamily="18" charset="-78"/>
              <a:cs typeface="Simplified Arabic" pitchFamily="18" charset="-78"/>
            </a:endParaRPr>
          </a:p>
          <a:p>
            <a:pPr algn="ctr"/>
            <a:r>
              <a:rPr lang="ar-EG" sz="2400" b="1" spc="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Simplified Arabic" pitchFamily="18" charset="-78"/>
                <a:cs typeface="Simplified Arabic" pitchFamily="18" charset="-78"/>
              </a:rPr>
              <a:t>مدرس بقسم العلاقات العامة </a:t>
            </a:r>
          </a:p>
          <a:p>
            <a:pPr algn="ctr"/>
            <a:r>
              <a:rPr lang="ar-EG" sz="2400" b="1" spc="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Simplified Arabic" pitchFamily="18" charset="-78"/>
                <a:cs typeface="Simplified Arabic" pitchFamily="18" charset="-78"/>
              </a:rPr>
              <a:t>كلية الإعلام وتكنولوجيا الاتصال</a:t>
            </a:r>
            <a:endParaRPr lang="ar-EG" sz="2400" b="1" spc="5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rgbClr val="FFFF00">
                    <a:alpha val="40000"/>
                  </a:srgbClr>
                </a:glow>
              </a:effectLst>
              <a:latin typeface="Simplified Arabic" pitchFamily="18" charset="-78"/>
              <a:cs typeface="Simplified Arabic" pitchFamily="18" charset="-7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4429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19"/>
    </mc:Choice>
    <mc:Fallback>
      <p:transition spd="slow" advTm="14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7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" y="1828800"/>
            <a:ext cx="85967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5400" b="1" dirty="0" smtClean="0">
                <a:ln w="28575">
                  <a:noFill/>
                </a:ln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Simplified Arabic" pitchFamily="18" charset="-78"/>
                <a:cs typeface="Simplified Arabic" pitchFamily="18" charset="-78"/>
              </a:rPr>
              <a:t>البيئة الاتصالية </a:t>
            </a:r>
          </a:p>
          <a:p>
            <a:pPr algn="ctr"/>
            <a:r>
              <a:rPr lang="ar-EG" sz="5400" b="1" dirty="0" smtClean="0">
                <a:ln w="28575">
                  <a:noFill/>
                </a:ln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Simplified Arabic" pitchFamily="18" charset="-78"/>
                <a:cs typeface="Simplified Arabic" pitchFamily="18" charset="-78"/>
              </a:rPr>
              <a:t>في </a:t>
            </a:r>
          </a:p>
          <a:p>
            <a:pPr algn="ctr"/>
            <a:r>
              <a:rPr lang="ar-EG" sz="5400" b="1" dirty="0" smtClean="0">
                <a:ln w="28575">
                  <a:noFill/>
                </a:ln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Simplified Arabic" pitchFamily="18" charset="-78"/>
                <a:cs typeface="Simplified Arabic" pitchFamily="18" charset="-78"/>
              </a:rPr>
              <a:t>وكالات العلاقات العامة</a:t>
            </a:r>
            <a:endParaRPr lang="en-US" sz="5400" b="1" dirty="0">
              <a:ln w="28575">
                <a:noFill/>
              </a:ln>
              <a:solidFill>
                <a:srgbClr val="FF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Simplified Arabic" pitchFamily="18" charset="-78"/>
              <a:cs typeface="Simplified Arabic" pitchFamily="18" charset="-7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8695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8"/>
    </mc:Choice>
    <mc:Fallback>
      <p:transition spd="slow" advTm="4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0652"/>
            <a:ext cx="9144000" cy="687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9700" y="685800"/>
            <a:ext cx="8534400" cy="4357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lnSpc>
                <a:spcPct val="115000"/>
              </a:lnSpc>
            </a:pPr>
            <a:r>
              <a:rPr lang="ar-EG" sz="4400" b="1" u="sng" dirty="0">
                <a:solidFill>
                  <a:schemeClr val="accent6">
                    <a:lumMod val="75000"/>
                  </a:schemeClr>
                </a:solidFill>
                <a:cs typeface="Simplified Arabic"/>
              </a:rPr>
              <a:t>أشكال </a:t>
            </a:r>
            <a:r>
              <a:rPr lang="ar-EG" sz="4400" b="1" u="sng" dirty="0" smtClean="0">
                <a:solidFill>
                  <a:schemeClr val="accent6">
                    <a:lumMod val="75000"/>
                  </a:schemeClr>
                </a:solidFill>
                <a:cs typeface="Simplified Arabic"/>
              </a:rPr>
              <a:t>الاتصال المؤسسي</a:t>
            </a:r>
          </a:p>
          <a:p>
            <a:pPr lvl="0" algn="ctr" rtl="1">
              <a:lnSpc>
                <a:spcPct val="115000"/>
              </a:lnSpc>
            </a:pPr>
            <a:endParaRPr lang="ar-EG" sz="1100" b="1" dirty="0" smtClean="0">
              <a:solidFill>
                <a:srgbClr val="7030A0"/>
              </a:solidFill>
              <a:cs typeface="Simplified Arabic"/>
            </a:endParaRPr>
          </a:p>
          <a:p>
            <a:pPr marL="571500" indent="-571500" algn="r" rtl="1">
              <a:lnSpc>
                <a:spcPct val="115000"/>
              </a:lnSpc>
              <a:spcAft>
                <a:spcPts val="0"/>
              </a:spcAft>
              <a:buFont typeface="Arial" charset="0"/>
              <a:buChar char="•"/>
            </a:pPr>
            <a:r>
              <a:rPr lang="ar-EG" sz="4400" b="1" dirty="0" smtClean="0">
                <a:solidFill>
                  <a:schemeClr val="accent1">
                    <a:lumMod val="50000"/>
                  </a:schemeClr>
                </a:solidFill>
                <a:cs typeface="Simplified Arabic"/>
              </a:rPr>
              <a:t>الاتصال الإداري.</a:t>
            </a:r>
          </a:p>
          <a:p>
            <a:pPr marL="571500" indent="-571500" algn="r" rtl="1">
              <a:lnSpc>
                <a:spcPct val="115000"/>
              </a:lnSpc>
              <a:spcAft>
                <a:spcPts val="0"/>
              </a:spcAft>
              <a:buFont typeface="Arial" charset="0"/>
              <a:buChar char="•"/>
            </a:pPr>
            <a:endParaRPr lang="en-US" dirty="0" smtClean="0">
              <a:solidFill>
                <a:schemeClr val="accent6">
                  <a:lumMod val="75000"/>
                </a:schemeClr>
              </a:solidFill>
              <a:ea typeface="Calibri"/>
              <a:cs typeface="Arial"/>
            </a:endParaRPr>
          </a:p>
          <a:p>
            <a:pPr marL="571500" indent="-571500" algn="r" rtl="1">
              <a:lnSpc>
                <a:spcPct val="115000"/>
              </a:lnSpc>
              <a:spcAft>
                <a:spcPts val="0"/>
              </a:spcAft>
              <a:buFont typeface="Arial" charset="0"/>
              <a:buChar char="•"/>
            </a:pPr>
            <a:r>
              <a:rPr lang="ar-EG" sz="4400" b="1" dirty="0" smtClean="0">
                <a:solidFill>
                  <a:srgbClr val="558ED5"/>
                </a:solidFill>
                <a:ea typeface="Calibri"/>
                <a:cs typeface="Simplified Arabic"/>
              </a:rPr>
              <a:t>الاتصال التسويقي.</a:t>
            </a:r>
          </a:p>
          <a:p>
            <a:pPr marL="285750" indent="-285750" algn="r" rtl="1">
              <a:lnSpc>
                <a:spcPct val="115000"/>
              </a:lnSpc>
              <a:spcAft>
                <a:spcPts val="0"/>
              </a:spcAft>
              <a:buFont typeface="Arial" charset="0"/>
              <a:buChar char="•"/>
            </a:pPr>
            <a:endParaRPr lang="en-US" dirty="0" smtClean="0">
              <a:ea typeface="Calibri"/>
              <a:cs typeface="Arial"/>
            </a:endParaRPr>
          </a:p>
          <a:p>
            <a:pPr marL="571500" indent="-571500" algn="r" rtl="1">
              <a:lnSpc>
                <a:spcPct val="115000"/>
              </a:lnSpc>
              <a:spcAft>
                <a:spcPts val="0"/>
              </a:spcAft>
              <a:buFont typeface="Arial" charset="0"/>
              <a:buChar char="•"/>
            </a:pPr>
            <a:r>
              <a:rPr lang="ar-EG" sz="4400" b="1" dirty="0" smtClean="0">
                <a:solidFill>
                  <a:srgbClr val="00B050"/>
                </a:solidFill>
                <a:ea typeface="Calibri"/>
                <a:cs typeface="Simplified Arabic"/>
              </a:rPr>
              <a:t>الاتصال التنظيمي.</a:t>
            </a:r>
          </a:p>
          <a:p>
            <a:pPr marL="285750" indent="-285750" algn="r" rtl="1">
              <a:lnSpc>
                <a:spcPct val="115000"/>
              </a:lnSpc>
              <a:spcAft>
                <a:spcPts val="0"/>
              </a:spcAft>
              <a:buFont typeface="Arial" charset="0"/>
              <a:buChar char="•"/>
            </a:pPr>
            <a:endParaRPr lang="en-US" dirty="0" smtClean="0">
              <a:ea typeface="Calibri"/>
              <a:cs typeface="Arial"/>
            </a:endParaRPr>
          </a:p>
        </p:txBody>
      </p:sp>
      <p:pic>
        <p:nvPicPr>
          <p:cNvPr id="3074" name="Picture 2" descr="C:\Users\Ahmed Ismaiel\Desktop\42015252116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667000"/>
            <a:ext cx="2781300" cy="384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6627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251"/>
    </mc:Choice>
    <mc:Fallback>
      <p:transition spd="slow" advTm="81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7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" y="1057870"/>
            <a:ext cx="8610600" cy="41999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ar-EG" sz="5400" b="1" dirty="0" smtClean="0">
                <a:ln w="28575">
                  <a:noFill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implified Arabic" pitchFamily="18" charset="-78"/>
                <a:cs typeface="Simplified Arabic" pitchFamily="18" charset="-78"/>
              </a:rPr>
              <a:t>أنظمة الاتصال التنظيمي المترابطة</a:t>
            </a:r>
          </a:p>
          <a:p>
            <a:pPr algn="r"/>
            <a:endParaRPr lang="ar-EG" sz="3200" b="1" dirty="0">
              <a:ln w="28575">
                <a:noFill/>
              </a:ln>
              <a:solidFill>
                <a:srgbClr val="C0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Simplified Arabic" pitchFamily="18" charset="-78"/>
              <a:cs typeface="Simplified Arabic" pitchFamily="18" charset="-78"/>
            </a:endParaRPr>
          </a:p>
          <a:p>
            <a:pPr algn="r"/>
            <a:r>
              <a:rPr lang="ar-EG" sz="4000" b="1" dirty="0" smtClean="0">
                <a:ln w="28575"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Simplified Arabic" pitchFamily="18" charset="-78"/>
                <a:cs typeface="Simplified Arabic" pitchFamily="18" charset="-78"/>
              </a:rPr>
              <a:t>*</a:t>
            </a:r>
            <a:r>
              <a:rPr lang="ar-EG" sz="4000" b="1" u="sng" dirty="0" smtClean="0">
                <a:ln w="28575"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Simplified Arabic" pitchFamily="18" charset="-78"/>
                <a:cs typeface="Simplified Arabic" pitchFamily="18" charset="-78"/>
              </a:rPr>
              <a:t>النظم الداخلية:</a:t>
            </a:r>
            <a:r>
              <a:rPr lang="ar-EG" sz="4000" b="1" dirty="0" smtClean="0">
                <a:ln w="28575"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Simplified Arabic" pitchFamily="18" charset="-78"/>
                <a:cs typeface="Simplified Arabic" pitchFamily="18" charset="-78"/>
              </a:rPr>
              <a:t> </a:t>
            </a:r>
            <a:r>
              <a:rPr lang="ar-EG" sz="3200" b="1" dirty="0" smtClean="0">
                <a:ln w="28575">
                  <a:noFill/>
                </a:ln>
                <a:solidFill>
                  <a:srgbClr val="00B0F0"/>
                </a:solidFill>
                <a:effectLst/>
                <a:latin typeface="Simplified Arabic" pitchFamily="18" charset="-78"/>
                <a:cs typeface="Simplified Arabic" pitchFamily="18" charset="-78"/>
              </a:rPr>
              <a:t>وتهدف إلى تمكين المنظمة من تحقيق </a:t>
            </a:r>
          </a:p>
          <a:p>
            <a:pPr algn="r"/>
            <a:r>
              <a:rPr lang="ar-EG" sz="3200" b="1" dirty="0" smtClean="0">
                <a:ln w="28575">
                  <a:noFill/>
                </a:ln>
                <a:solidFill>
                  <a:srgbClr val="00B0F0"/>
                </a:solidFill>
                <a:effectLst/>
                <a:latin typeface="Simplified Arabic" pitchFamily="18" charset="-78"/>
                <a:cs typeface="Simplified Arabic" pitchFamily="18" charset="-78"/>
              </a:rPr>
              <a:t>                      أهدافها.</a:t>
            </a:r>
          </a:p>
          <a:p>
            <a:pPr algn="r"/>
            <a:endParaRPr lang="ar-EG" b="1" dirty="0" smtClean="0">
              <a:ln w="28575">
                <a:noFill/>
              </a:ln>
              <a:solidFill>
                <a:srgbClr val="00B0F0"/>
              </a:solidFill>
              <a:effectLst/>
              <a:latin typeface="Simplified Arabic" pitchFamily="18" charset="-78"/>
              <a:cs typeface="Simplified Arabic" pitchFamily="18" charset="-78"/>
            </a:endParaRPr>
          </a:p>
          <a:p>
            <a:pPr algn="r"/>
            <a:r>
              <a:rPr lang="ar-EG" sz="3600" b="1" dirty="0" smtClean="0">
                <a:ln w="28575"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Simplified Arabic" pitchFamily="18" charset="-78"/>
                <a:cs typeface="Simplified Arabic" pitchFamily="18" charset="-78"/>
              </a:rPr>
              <a:t>*</a:t>
            </a:r>
            <a:r>
              <a:rPr lang="ar-EG" sz="3600" b="1" u="sng" dirty="0" smtClean="0">
                <a:ln w="28575"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Simplified Arabic" pitchFamily="18" charset="-78"/>
                <a:cs typeface="Simplified Arabic" pitchFamily="18" charset="-78"/>
              </a:rPr>
              <a:t>النظم </a:t>
            </a:r>
            <a:r>
              <a:rPr lang="ar-EG" sz="3600" b="1" u="sng" dirty="0">
                <a:ln w="28575"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Simplified Arabic" pitchFamily="18" charset="-78"/>
                <a:cs typeface="Simplified Arabic" pitchFamily="18" charset="-78"/>
              </a:rPr>
              <a:t>الخارجية</a:t>
            </a:r>
            <a:r>
              <a:rPr lang="ar-EG" sz="3600" b="1" u="sng" dirty="0" smtClean="0">
                <a:ln w="28575"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Simplified Arabic" pitchFamily="18" charset="-78"/>
                <a:cs typeface="Simplified Arabic" pitchFamily="18" charset="-78"/>
              </a:rPr>
              <a:t>:</a:t>
            </a:r>
            <a:r>
              <a:rPr lang="ar-EG" sz="3600" b="1" dirty="0" smtClean="0">
                <a:ln w="28575"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Simplified Arabic" pitchFamily="18" charset="-78"/>
                <a:cs typeface="Simplified Arabic" pitchFamily="18" charset="-78"/>
              </a:rPr>
              <a:t> </a:t>
            </a:r>
            <a:r>
              <a:rPr lang="ar-EG" sz="3200" b="1" dirty="0" smtClean="0">
                <a:ln w="28575">
                  <a:noFill/>
                </a:ln>
                <a:solidFill>
                  <a:srgbClr val="00B0F0"/>
                </a:solidFill>
                <a:effectLst/>
                <a:latin typeface="Simplified Arabic" pitchFamily="18" charset="-78"/>
                <a:cs typeface="Simplified Arabic" pitchFamily="18" charset="-78"/>
              </a:rPr>
              <a:t>وتهدف إلى تقديم معلومات حول العمليات </a:t>
            </a:r>
          </a:p>
          <a:p>
            <a:pPr algn="r"/>
            <a:r>
              <a:rPr lang="ar-EG" sz="3200" b="1" dirty="0">
                <a:ln w="28575">
                  <a:noFill/>
                </a:ln>
                <a:solidFill>
                  <a:srgbClr val="00B0F0"/>
                </a:solidFill>
                <a:effectLst/>
                <a:latin typeface="Simplified Arabic" pitchFamily="18" charset="-78"/>
                <a:cs typeface="Simplified Arabic" pitchFamily="18" charset="-78"/>
              </a:rPr>
              <a:t> </a:t>
            </a:r>
            <a:r>
              <a:rPr lang="ar-EG" sz="3200" b="1" dirty="0" smtClean="0">
                <a:ln w="28575">
                  <a:noFill/>
                </a:ln>
                <a:solidFill>
                  <a:srgbClr val="00B0F0"/>
                </a:solidFill>
                <a:effectLst/>
                <a:latin typeface="Simplified Arabic" pitchFamily="18" charset="-78"/>
                <a:cs typeface="Simplified Arabic" pitchFamily="18" charset="-78"/>
              </a:rPr>
              <a:t>                    الدخلية للمنظمة.</a:t>
            </a:r>
            <a:endParaRPr lang="en-US" sz="3200" b="1" dirty="0">
              <a:ln w="28575">
                <a:noFill/>
              </a:ln>
              <a:solidFill>
                <a:srgbClr val="00B0F0"/>
              </a:solidFill>
              <a:effectLst/>
              <a:latin typeface="Simplified Arabic" pitchFamily="18" charset="-78"/>
              <a:cs typeface="Simplified Arabic" pitchFamily="18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4286647"/>
            <a:ext cx="3527060" cy="304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909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04"/>
    </mc:Choice>
    <mc:Fallback>
      <p:transition spd="slow" advTm="32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76200"/>
            <a:ext cx="9144000" cy="687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03200" y="1524000"/>
            <a:ext cx="8610600" cy="3892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000" b="1" u="sng" dirty="0" smtClean="0"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Simplified Arabic" pitchFamily="18" charset="-78"/>
                <a:ea typeface="Calibri"/>
                <a:cs typeface="Simplified Arabic" pitchFamily="18" charset="-78"/>
              </a:rPr>
              <a:t>دوافع استخدام الشبكات الاجتماعية في الشركات:</a:t>
            </a:r>
          </a:p>
          <a:p>
            <a:pPr algn="ctr"/>
            <a:endParaRPr lang="ar-EG" sz="4000" b="1" u="sng" dirty="0" smtClean="0">
              <a:latin typeface="Simplified Arabic" pitchFamily="18" charset="-78"/>
              <a:cs typeface="Simplified Arabic" pitchFamily="18" charset="-78"/>
            </a:endParaRPr>
          </a:p>
          <a:p>
            <a:pPr marL="514350" indent="-514350" algn="justLow" rtl="1">
              <a:lnSpc>
                <a:spcPct val="107000"/>
              </a:lnSpc>
              <a:spcAft>
                <a:spcPts val="0"/>
              </a:spcAft>
              <a:buAutoNum type="arabicParenR"/>
            </a:pPr>
            <a:r>
              <a:rPr lang="ar-EG" sz="3200" b="1" dirty="0" smtClean="0">
                <a:solidFill>
                  <a:srgbClr val="00B050"/>
                </a:solidFill>
                <a:ea typeface="Calibri"/>
                <a:cs typeface="Simplified Arabic"/>
              </a:rPr>
              <a:t>الاتصال </a:t>
            </a:r>
            <a:r>
              <a:rPr lang="ar-EG" sz="3200" b="1" dirty="0">
                <a:solidFill>
                  <a:srgbClr val="00B050"/>
                </a:solidFill>
                <a:ea typeface="Calibri"/>
                <a:cs typeface="Simplified Arabic"/>
              </a:rPr>
              <a:t>على المستوى الشخصي مع زملائهم في العمل</a:t>
            </a:r>
            <a:r>
              <a:rPr lang="ar-EG" sz="3200" b="1" dirty="0" smtClean="0">
                <a:solidFill>
                  <a:srgbClr val="00B050"/>
                </a:solidFill>
                <a:ea typeface="Calibri"/>
                <a:cs typeface="Simplified Arabic"/>
              </a:rPr>
              <a:t>.</a:t>
            </a:r>
          </a:p>
          <a:p>
            <a:pPr algn="justLow" rtl="1">
              <a:lnSpc>
                <a:spcPct val="107000"/>
              </a:lnSpc>
              <a:spcAft>
                <a:spcPts val="0"/>
              </a:spcAft>
            </a:pPr>
            <a:endParaRPr lang="en-US" sz="2800" b="1" dirty="0">
              <a:solidFill>
                <a:srgbClr val="00B050"/>
              </a:solidFill>
              <a:ea typeface="Calibri"/>
              <a:cs typeface="Arial"/>
            </a:endParaRPr>
          </a:p>
          <a:p>
            <a:pPr algn="justLow" rtl="1">
              <a:lnSpc>
                <a:spcPct val="107000"/>
              </a:lnSpc>
              <a:spcAft>
                <a:spcPts val="0"/>
              </a:spcAft>
            </a:pPr>
            <a:r>
              <a:rPr lang="ar-EG" sz="3200" b="1" dirty="0">
                <a:solidFill>
                  <a:srgbClr val="0070C0"/>
                </a:solidFill>
                <a:ea typeface="Calibri"/>
                <a:cs typeface="Simplified Arabic"/>
              </a:rPr>
              <a:t>             </a:t>
            </a:r>
            <a:r>
              <a:rPr lang="ar-EG" sz="3200" b="1" dirty="0" smtClean="0">
                <a:solidFill>
                  <a:srgbClr val="0070C0"/>
                </a:solidFill>
                <a:ea typeface="Calibri"/>
                <a:cs typeface="Simplified Arabic"/>
              </a:rPr>
              <a:t>   2) تعزيز </a:t>
            </a:r>
            <a:r>
              <a:rPr lang="ar-EG" sz="3200" b="1" dirty="0">
                <a:solidFill>
                  <a:srgbClr val="0070C0"/>
                </a:solidFill>
                <a:ea typeface="Calibri"/>
                <a:cs typeface="Simplified Arabic"/>
              </a:rPr>
              <a:t>حياتهم المهنية مع الشركة</a:t>
            </a:r>
            <a:r>
              <a:rPr lang="ar-EG" sz="3200" b="1" dirty="0" smtClean="0">
                <a:solidFill>
                  <a:srgbClr val="0070C0"/>
                </a:solidFill>
                <a:ea typeface="Calibri"/>
                <a:cs typeface="Simplified Arabic"/>
              </a:rPr>
              <a:t>.</a:t>
            </a:r>
          </a:p>
          <a:p>
            <a:pPr algn="justLow" rtl="1">
              <a:lnSpc>
                <a:spcPct val="107000"/>
              </a:lnSpc>
              <a:spcAft>
                <a:spcPts val="0"/>
              </a:spcAft>
            </a:pPr>
            <a:endParaRPr lang="en-US" sz="3200" b="1" dirty="0">
              <a:solidFill>
                <a:srgbClr val="0070C0"/>
              </a:solidFill>
              <a:ea typeface="Calibri"/>
              <a:cs typeface="Arial"/>
            </a:endParaRPr>
          </a:p>
          <a:p>
            <a:pPr algn="justLow" rtl="1">
              <a:lnSpc>
                <a:spcPct val="107000"/>
              </a:lnSpc>
              <a:spcAft>
                <a:spcPts val="0"/>
              </a:spcAft>
            </a:pPr>
            <a:r>
              <a:rPr lang="ar-EG" sz="3200" b="1" dirty="0">
                <a:solidFill>
                  <a:schemeClr val="accent6">
                    <a:lumMod val="50000"/>
                  </a:schemeClr>
                </a:solidFill>
                <a:ea typeface="Calibri"/>
                <a:cs typeface="Simplified Arabic"/>
              </a:rPr>
              <a:t>                 </a:t>
            </a:r>
            <a:r>
              <a:rPr lang="ar-EG" sz="3200" b="1" dirty="0" smtClean="0">
                <a:solidFill>
                  <a:schemeClr val="accent6">
                    <a:lumMod val="50000"/>
                  </a:schemeClr>
                </a:solidFill>
                <a:ea typeface="Calibri"/>
                <a:cs typeface="Simplified Arabic"/>
              </a:rPr>
              <a:t>          3) </a:t>
            </a:r>
            <a:r>
              <a:rPr lang="ar-EG" sz="3200" b="1" dirty="0">
                <a:solidFill>
                  <a:schemeClr val="accent6">
                    <a:lumMod val="50000"/>
                  </a:schemeClr>
                </a:solidFill>
                <a:ea typeface="Calibri"/>
                <a:cs typeface="Simplified Arabic"/>
              </a:rPr>
              <a:t>القيام ببعض الحملات لمشاريعهم.</a:t>
            </a:r>
            <a:endParaRPr lang="en-US" b="1" dirty="0">
              <a:solidFill>
                <a:schemeClr val="accent6">
                  <a:lumMod val="50000"/>
                </a:schemeClr>
              </a:solidFill>
              <a:ea typeface="Calibri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3313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73"/>
    </mc:Choice>
    <mc:Fallback>
      <p:transition spd="slow" advTm="44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389"/>
            <a:ext cx="9144000" cy="687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800" y="419100"/>
            <a:ext cx="8305800" cy="605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000" b="1" dirty="0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Simplified Arabic" pitchFamily="18" charset="-78"/>
                <a:cs typeface="Simplified Arabic" pitchFamily="18" charset="-78"/>
              </a:rPr>
              <a:t>وظائف استخدام مواقع التواصل الاجتماعي في الشركات:</a:t>
            </a:r>
          </a:p>
          <a:p>
            <a:pPr marL="457200" lvl="0" indent="-457200" algn="justLow" rtl="1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  <a:tabLst>
                <a:tab pos="318135" algn="l"/>
                <a:tab pos="449580" algn="l"/>
              </a:tabLst>
            </a:pPr>
            <a:r>
              <a:rPr lang="ar-EG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ea typeface="Calibri"/>
                <a:cs typeface="+mj-cs"/>
              </a:rPr>
              <a:t>إدارة الهوية.</a:t>
            </a:r>
          </a:p>
          <a:p>
            <a:pPr marL="457200" lvl="0" indent="-457200" algn="justLow" rtl="1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  <a:tabLst>
                <a:tab pos="318135" algn="l"/>
                <a:tab pos="449580" algn="l"/>
              </a:tabLst>
            </a:pPr>
            <a:r>
              <a:rPr lang="ar-EG" sz="4000" b="1" dirty="0" smtClean="0">
                <a:solidFill>
                  <a:srgbClr val="00B050"/>
                </a:solidFill>
                <a:effectLst/>
                <a:ea typeface="Calibri"/>
                <a:cs typeface="+mj-cs"/>
              </a:rPr>
              <a:t>إيجاد الخبراء.</a:t>
            </a:r>
            <a:endParaRPr lang="en-US" sz="2400" b="1" dirty="0">
              <a:solidFill>
                <a:srgbClr val="00B050"/>
              </a:solidFill>
              <a:effectLst/>
              <a:ea typeface="Calibri"/>
              <a:cs typeface="+mj-cs"/>
            </a:endParaRPr>
          </a:p>
          <a:p>
            <a:pPr marL="457200" lvl="0" indent="-457200" algn="justLow" rtl="1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  <a:tabLst>
                <a:tab pos="318135" algn="l"/>
                <a:tab pos="449580" algn="l"/>
              </a:tabLst>
            </a:pPr>
            <a:r>
              <a:rPr lang="ar-EG" sz="4000" b="1" dirty="0">
                <a:solidFill>
                  <a:schemeClr val="accent6">
                    <a:lumMod val="75000"/>
                  </a:schemeClr>
                </a:solidFill>
                <a:effectLst/>
                <a:ea typeface="Calibri"/>
                <a:cs typeface="+mj-cs"/>
              </a:rPr>
              <a:t>الشعور بالانتماء والعمل </a:t>
            </a:r>
            <a:r>
              <a:rPr lang="ar-EG" sz="4000" b="1" dirty="0" smtClean="0">
                <a:solidFill>
                  <a:schemeClr val="accent6">
                    <a:lumMod val="75000"/>
                  </a:schemeClr>
                </a:solidFill>
                <a:effectLst/>
                <a:ea typeface="Calibri"/>
                <a:cs typeface="+mj-cs"/>
              </a:rPr>
              <a:t>الجماعي.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effectLst/>
              <a:ea typeface="Calibri"/>
              <a:cs typeface="+mj-cs"/>
            </a:endParaRPr>
          </a:p>
          <a:p>
            <a:pPr marL="457200" lvl="0" indent="-457200" algn="justLow" rtl="1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  <a:tabLst>
                <a:tab pos="318135" algn="l"/>
                <a:tab pos="449580" algn="l"/>
              </a:tabLst>
            </a:pPr>
            <a:r>
              <a:rPr lang="ar-EG" sz="4000" b="1" dirty="0">
                <a:solidFill>
                  <a:srgbClr val="7030A0"/>
                </a:solidFill>
                <a:effectLst/>
                <a:ea typeface="Calibri"/>
                <a:cs typeface="+mj-cs"/>
              </a:rPr>
              <a:t>إدارة </a:t>
            </a:r>
            <a:r>
              <a:rPr lang="ar-EG" sz="4000" b="1" dirty="0" smtClean="0">
                <a:solidFill>
                  <a:srgbClr val="7030A0"/>
                </a:solidFill>
                <a:effectLst/>
                <a:ea typeface="Calibri"/>
                <a:cs typeface="+mj-cs"/>
              </a:rPr>
              <a:t>الاتصال.</a:t>
            </a:r>
            <a:endParaRPr lang="en-US" sz="2400" b="1" dirty="0">
              <a:solidFill>
                <a:srgbClr val="7030A0"/>
              </a:solidFill>
              <a:effectLst/>
              <a:ea typeface="Calibri"/>
              <a:cs typeface="+mj-cs"/>
            </a:endParaRPr>
          </a:p>
          <a:p>
            <a:pPr marL="457200" lvl="0" indent="-457200" algn="justLow" rtl="1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  <a:tabLst>
                <a:tab pos="318135" algn="l"/>
                <a:tab pos="449580" algn="l"/>
              </a:tabLst>
            </a:pPr>
            <a:r>
              <a:rPr lang="ar-EG" sz="4000" b="1" dirty="0">
                <a:solidFill>
                  <a:srgbClr val="CC0066"/>
                </a:solidFill>
                <a:effectLst/>
                <a:ea typeface="Calibri"/>
                <a:cs typeface="+mj-cs"/>
              </a:rPr>
              <a:t>الوعي بأصحاب المصالح </a:t>
            </a:r>
            <a:r>
              <a:rPr lang="ar-EG" sz="4000" b="1" dirty="0" smtClean="0">
                <a:solidFill>
                  <a:srgbClr val="CC0066"/>
                </a:solidFill>
                <a:effectLst/>
                <a:ea typeface="Calibri"/>
                <a:cs typeface="+mj-cs"/>
              </a:rPr>
              <a:t>المشتركة.</a:t>
            </a:r>
            <a:endParaRPr lang="ar-EG" sz="2400" b="1" dirty="0" smtClean="0">
              <a:solidFill>
                <a:srgbClr val="CC0066"/>
              </a:solidFill>
              <a:effectLst/>
              <a:ea typeface="Calibri"/>
              <a:cs typeface="+mj-cs"/>
            </a:endParaRPr>
          </a:p>
          <a:p>
            <a:pPr marL="457200" lvl="0" indent="-457200" algn="justLow" rtl="1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  <a:tabLst>
                <a:tab pos="318135" algn="l"/>
                <a:tab pos="449580" algn="l"/>
              </a:tabLst>
            </a:pPr>
            <a:r>
              <a:rPr lang="ar-EG" sz="4000" b="1" dirty="0" smtClean="0">
                <a:solidFill>
                  <a:schemeClr val="accent3">
                    <a:lumMod val="75000"/>
                  </a:schemeClr>
                </a:solidFill>
                <a:effectLst/>
                <a:ea typeface="Calibri"/>
                <a:cs typeface="+mj-cs"/>
              </a:rPr>
              <a:t>تبادل المعلومات.</a:t>
            </a:r>
            <a:endParaRPr lang="ar-EG" sz="4000" b="1" dirty="0" smtClean="0">
              <a:solidFill>
                <a:schemeClr val="accent3">
                  <a:lumMod val="75000"/>
                </a:schemeClr>
              </a:solidFill>
              <a:effectLst/>
              <a:latin typeface="Simplified Arabic" pitchFamily="18" charset="-78"/>
              <a:ea typeface="Calibri"/>
              <a:cs typeface="+mj-cs"/>
            </a:endParaRP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endParaRPr lang="ar-EG" sz="4400" dirty="0" smtClean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Simplified Arabic" pitchFamily="18" charset="-78"/>
              <a:ea typeface="Calibri"/>
              <a:cs typeface="Simplified Arabic" pitchFamily="18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623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855"/>
    </mc:Choice>
    <mc:Fallback>
      <p:transition spd="slow" advTm="150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7225"/>
            <a:ext cx="8305800" cy="3277975"/>
          </a:xfrm>
        </p:spPr>
        <p:txBody>
          <a:bodyPr>
            <a:normAutofit/>
          </a:bodyPr>
          <a:lstStyle/>
          <a:p>
            <a:r>
              <a:rPr lang="ar-EG" sz="7200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Simplified Arabic" pitchFamily="18" charset="-78"/>
                <a:cs typeface="Simplified Arabic" pitchFamily="18" charset="-78"/>
              </a:rPr>
              <a:t>شكراً لحسن استماعكم</a:t>
            </a:r>
            <a:r>
              <a:rPr lang="ar-EG" dirty="0" smtClean="0"/>
              <a:t/>
            </a:r>
            <a:br>
              <a:rPr lang="ar-EG" dirty="0" smtClean="0"/>
            </a:br>
            <a:r>
              <a:rPr lang="ar-EG" sz="2400" dirty="0" smtClean="0"/>
              <a:t/>
            </a:r>
            <a:br>
              <a:rPr lang="ar-EG" sz="2400" dirty="0" smtClean="0"/>
            </a:br>
            <a:r>
              <a:rPr lang="ar-EG" dirty="0" smtClean="0">
                <a:solidFill>
                  <a:srgbClr val="0070C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تحياتي</a:t>
            </a:r>
            <a:r>
              <a:rPr lang="ar-EG" dirty="0" smtClean="0"/>
              <a:t/>
            </a:r>
            <a:br>
              <a:rPr lang="ar-EG" dirty="0" smtClean="0"/>
            </a:br>
            <a:r>
              <a:rPr lang="ar-EG" sz="1600" dirty="0"/>
              <a:t/>
            </a:r>
            <a:br>
              <a:rPr lang="ar-EG" sz="1600" dirty="0"/>
            </a:br>
            <a:r>
              <a:rPr lang="ar-EG" sz="48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دكتورة/ شيماء عبدالعاطي</a:t>
            </a:r>
            <a:endParaRPr lang="en-US" sz="4800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058" name="Picture 10" descr="C:\Users\Ahmed Ismaiel\Desktop\61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33800"/>
            <a:ext cx="4724400" cy="302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90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85"/>
    </mc:Choice>
    <mc:Fallback>
      <p:transition spd="slow" advTm="47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147</Words>
  <Application>Microsoft Office PowerPoint</Application>
  <PresentationFormat>On-screen Show (4:3)</PresentationFormat>
  <Paragraphs>44</Paragraphs>
  <Slides>7</Slides>
  <Notes>1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شكراً لحسن استماعكم  تحياتي  دكتورة/ شيماء عبدالعاطي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 10</cp:lastModifiedBy>
  <cp:revision>57</cp:revision>
  <dcterms:created xsi:type="dcterms:W3CDTF">2013-11-13T00:31:30Z</dcterms:created>
  <dcterms:modified xsi:type="dcterms:W3CDTF">2020-03-27T11:40:04Z</dcterms:modified>
</cp:coreProperties>
</file>