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3" r:id="rId4"/>
    <p:sldId id="274" r:id="rId5"/>
    <p:sldId id="275" r:id="rId6"/>
    <p:sldId id="276" r:id="rId7"/>
    <p:sldId id="273" r:id="rId8"/>
  </p:sldIdLst>
  <p:sldSz cx="9144000" cy="5143500" type="screen16x9"/>
  <p:notesSz cx="6858000" cy="9144000"/>
  <p:embeddedFontLst>
    <p:embeddedFont>
      <p:font typeface="Calibri" pitchFamily="34" charset="0"/>
      <p:regular r:id="rId10"/>
      <p:bold r:id="rId11"/>
      <p:italic r:id="rId12"/>
      <p:boldItalic r:id="rId13"/>
    </p:embeddedFont>
    <p:embeddedFont>
      <p:font typeface="Montserrat" charset="0"/>
      <p:regular r:id="rId14"/>
      <p:bold r:id="rId15"/>
    </p:embeddedFont>
    <p:embeddedFont>
      <p:font typeface="Karla" charset="0"/>
      <p:regular r:id="rId16"/>
      <p:bold r:id="rId17"/>
      <p:italic r:id="rId18"/>
      <p:boldItalic r:id="rId19"/>
    </p:embeddedFont>
    <p:embeddedFont>
      <p:font typeface="Simplified Arabic" pitchFamily="18" charset="-78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C33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CF175D9-3DFA-409B-B1AE-9BDC072BF8FE}">
  <a:tblStyle styleId="{DCF175D9-3DFA-409B-B1AE-9BDC072BF8FE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60" d="100"/>
          <a:sy n="60" d="100"/>
        </p:scale>
        <p:origin x="-48" y="-3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23156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0" name="Shape 10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48300" y="3175950"/>
            <a:ext cx="3530700" cy="1181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3" name="Shape 33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350" y="893500"/>
            <a:ext cx="5324100" cy="48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50" y="1504950"/>
            <a:ext cx="5324100" cy="225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8" name="Shape 38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499" cy="409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841000" y="1578025"/>
            <a:ext cx="2671800" cy="243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3673842" y="1578025"/>
            <a:ext cx="2671800" cy="243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9" name="Shape 59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CD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741100"/>
            <a:ext cx="5185199" cy="47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352550"/>
            <a:ext cx="5185199" cy="225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666666"/>
              </a:buClr>
              <a:buSzPct val="100000"/>
              <a:buFont typeface="Karla"/>
              <a:buChar char="▸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1pPr>
            <a:lvl2pPr lvl="1">
              <a:spcBef>
                <a:spcPts val="480"/>
              </a:spcBef>
              <a:buClr>
                <a:srgbClr val="666666"/>
              </a:buClr>
              <a:buSzPct val="100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2pPr>
            <a:lvl3pPr lvl="2">
              <a:spcBef>
                <a:spcPts val="480"/>
              </a:spcBef>
              <a:buClr>
                <a:srgbClr val="666666"/>
              </a:buClr>
              <a:buSzPct val="100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3pPr>
            <a:lvl4pPr lvl="3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4pPr>
            <a:lvl5pPr lvl="4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5pPr>
            <a:lvl6pPr lvl="5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6pPr>
            <a:lvl7pPr lvl="6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7pPr>
            <a:lvl8pPr lvl="7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8pPr>
            <a:lvl9pPr lvl="8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179512" y="1643056"/>
            <a:ext cx="8064896" cy="171451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r"/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en" dirty="0" smtClean="0">
                <a:solidFill>
                  <a:schemeClr val="bg1"/>
                </a:solidFill>
              </a:rPr>
              <a:t> </a:t>
            </a:r>
            <a:r>
              <a:rPr lang="ar-EG" dirty="0" smtClean="0">
                <a:solidFill>
                  <a:schemeClr val="bg1"/>
                </a:solidFill>
              </a:rPr>
              <a:t>محاضرة رقم </a:t>
            </a:r>
            <a:r>
              <a:rPr lang="ar-EG" dirty="0" smtClean="0">
                <a:solidFill>
                  <a:schemeClr val="bg1"/>
                </a:solidFill>
              </a:rPr>
              <a:t>6</a:t>
            </a:r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>                                   </a:t>
            </a:r>
            <a:r>
              <a:rPr lang="ar-EG" dirty="0" smtClean="0">
                <a:solidFill>
                  <a:srgbClr val="002060"/>
                </a:solidFill>
              </a:rPr>
              <a:t>مادة: قاعة بحث</a:t>
            </a:r>
            <a:br>
              <a:rPr lang="ar-EG" dirty="0" smtClean="0">
                <a:solidFill>
                  <a:srgbClr val="002060"/>
                </a:solidFill>
              </a:rPr>
            </a:br>
            <a:r>
              <a:rPr lang="ar-EG" dirty="0" smtClean="0">
                <a:solidFill>
                  <a:srgbClr val="002060"/>
                </a:solidFill>
              </a:rPr>
              <a:t/>
            </a:r>
            <a:br>
              <a:rPr lang="ar-EG" dirty="0" smtClean="0">
                <a:solidFill>
                  <a:srgbClr val="002060"/>
                </a:solidFill>
              </a:rPr>
            </a:br>
            <a:r>
              <a:rPr lang="ar-EG" dirty="0" smtClean="0">
                <a:solidFill>
                  <a:srgbClr val="002060"/>
                </a:solidFill>
              </a:rPr>
              <a:t>           </a:t>
            </a:r>
            <a:r>
              <a:rPr lang="ar-EG" dirty="0" smtClean="0">
                <a:solidFill>
                  <a:schemeClr val="bg1"/>
                </a:solidFill>
              </a:rPr>
              <a:t>الفرقة: الثانية   </a:t>
            </a:r>
            <a:r>
              <a:rPr lang="ar-EG" sz="3200" dirty="0" smtClean="0">
                <a:solidFill>
                  <a:srgbClr val="0070C0"/>
                </a:solidFill>
              </a:rPr>
              <a:t>دبلومة العلاقات عامة والإعلان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" dirty="0">
              <a:solidFill>
                <a:srgbClr val="002060"/>
              </a:solidFill>
            </a:endParaRPr>
          </a:p>
        </p:txBody>
      </p:sp>
      <p:pic>
        <p:nvPicPr>
          <p:cNvPr id="1026" name="Picture 2" descr="رؤ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92" y="3000015"/>
            <a:ext cx="4536504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78"/>
          <p:cNvSpPr txBox="1">
            <a:spLocks/>
          </p:cNvSpPr>
          <p:nvPr/>
        </p:nvSpPr>
        <p:spPr>
          <a:xfrm>
            <a:off x="323528" y="599450"/>
            <a:ext cx="6840760" cy="409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 rtl="1"/>
            <a:r>
              <a:rPr lang="ar-EG" sz="3600" b="1" u="sng" dirty="0" smtClean="0">
                <a:solidFill>
                  <a:srgbClr val="FF0000"/>
                </a:solidFill>
                <a:cs typeface="Times New Roman"/>
              </a:rPr>
              <a:t>العينات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1008950"/>
            <a:ext cx="705678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3200" b="1" dirty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نبغي على الباحث عندما يحدد مشكلة وأهداف البحث الاهتمام بإختيار العينة كونها من أهم مراحل البحث.</a:t>
            </a:r>
          </a:p>
          <a:p>
            <a:pPr algn="r"/>
            <a:endParaRPr lang="ar-EG" sz="1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/>
            <a:r>
              <a:rPr lang="ar-EG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ما </a:t>
            </a:r>
            <a:r>
              <a:rPr lang="ar-EG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هو مجتمع </a:t>
            </a:r>
            <a:r>
              <a:rPr lang="ar-EG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البحث؟</a:t>
            </a:r>
            <a:endParaRPr lang="ar-EG" sz="3200" b="1" dirty="0">
              <a:solidFill>
                <a:schemeClr val="accent6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/>
            <a:r>
              <a:rPr lang="ar-EG" sz="3200" b="1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هي جميع </a:t>
            </a:r>
            <a:r>
              <a:rPr lang="ar-EG" sz="3200" b="1" dirty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مفردات الظاهرة التي يدرسها الباحث</a:t>
            </a:r>
            <a:r>
              <a:rPr lang="ar-EG" sz="3200" b="1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algn="r"/>
            <a:endParaRPr lang="ar-EG" sz="2000" b="1" dirty="0">
              <a:solidFill>
                <a:srgbClr val="00B0F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/>
            <a:r>
              <a:rPr lang="ar-EG" sz="3200" b="1" dirty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بمعنى مجتمع البحث يمثل كافة العناصر التي تكون موضوع مشكلة البحث</a:t>
            </a:r>
            <a:r>
              <a:rPr lang="ar-EG" sz="3200" b="1" dirty="0">
                <a:latin typeface="Simplified Arabic" pitchFamily="18" charset="-78"/>
                <a:cs typeface="Simplified Arabic" pitchFamily="18" charset="-78"/>
              </a:rPr>
              <a:t>.</a:t>
            </a:r>
            <a:endParaRPr lang="en-US" sz="32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78"/>
          <p:cNvSpPr txBox="1">
            <a:spLocks/>
          </p:cNvSpPr>
          <p:nvPr/>
        </p:nvSpPr>
        <p:spPr>
          <a:xfrm>
            <a:off x="2429931" y="2071684"/>
            <a:ext cx="4856713" cy="4286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Wingdings" pitchFamily="2" charset="2"/>
              <a:buChar char="ü"/>
              <a:tabLst/>
              <a:defRPr/>
            </a:pPr>
            <a:endParaRPr kumimoji="0" lang="en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194733" y="374710"/>
            <a:ext cx="273985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Clr>
                <a:srgbClr val="999999"/>
              </a:buClr>
              <a:buSzPct val="100000"/>
            </a:pPr>
            <a:r>
              <a:rPr lang="ar-EG" sz="3000" b="1" u="sng" dirty="0" smtClean="0">
                <a:solidFill>
                  <a:srgbClr val="CC3399"/>
                </a:solidFill>
              </a:rPr>
              <a:t>خطوات اختيار العينة</a:t>
            </a:r>
            <a:endParaRPr lang="en-US" sz="3000" b="1" u="sng" dirty="0" smtClean="0">
              <a:solidFill>
                <a:srgbClr val="CC3399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07504" y="1196915"/>
            <a:ext cx="71791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800" b="1" dirty="0">
                <a:solidFill>
                  <a:srgbClr val="7030A0"/>
                </a:solidFill>
              </a:rPr>
              <a:t>تحديد المجتمع الأصلي: تتطلب هذه الخطوة من الباحث تحديد المجتمع الأصلي للدراسة بشكل واضح ودقيق</a:t>
            </a:r>
            <a:r>
              <a:rPr lang="ar-EG" sz="2800" b="1" dirty="0" smtClean="0">
                <a:solidFill>
                  <a:srgbClr val="7030A0"/>
                </a:solidFill>
              </a:rPr>
              <a:t>.</a:t>
            </a:r>
          </a:p>
          <a:p>
            <a:pPr algn="r"/>
            <a:endParaRPr lang="ar-EG" sz="1200" b="1" dirty="0">
              <a:solidFill>
                <a:srgbClr val="7030A0"/>
              </a:solidFill>
            </a:endParaRPr>
          </a:p>
          <a:p>
            <a:pPr algn="r"/>
            <a:r>
              <a:rPr lang="ar-EG" sz="2800" b="1" dirty="0">
                <a:solidFill>
                  <a:srgbClr val="00B050"/>
                </a:solidFill>
              </a:rPr>
              <a:t>تحديد أفراد المجتمع الأصلي: إعداد قائمة بأسماء جميع الأفراد</a:t>
            </a:r>
            <a:r>
              <a:rPr lang="ar-EG" sz="2800" b="1" dirty="0" smtClean="0">
                <a:solidFill>
                  <a:srgbClr val="00B050"/>
                </a:solidFill>
              </a:rPr>
              <a:t>.</a:t>
            </a:r>
          </a:p>
          <a:p>
            <a:pPr algn="r"/>
            <a:endParaRPr lang="ar-EG" sz="1200" b="1" dirty="0">
              <a:solidFill>
                <a:srgbClr val="00B050"/>
              </a:solidFill>
            </a:endParaRPr>
          </a:p>
          <a:p>
            <a:pPr algn="r"/>
            <a:r>
              <a:rPr lang="ar-EG" sz="2800" b="1" dirty="0">
                <a:solidFill>
                  <a:srgbClr val="00B0F0"/>
                </a:solidFill>
              </a:rPr>
              <a:t>اختيار عينة ممثلة: يقوم الباحث بإختيار عينة ممثلة من هذه القائمة بشرط ان تكون العينة تمثل كافة افراد وعناصر </a:t>
            </a:r>
            <a:r>
              <a:rPr lang="ar-EG" sz="2800" b="1" dirty="0" smtClean="0">
                <a:solidFill>
                  <a:srgbClr val="00B0F0"/>
                </a:solidFill>
              </a:rPr>
              <a:t>المجتمع، وتكون </a:t>
            </a:r>
            <a:r>
              <a:rPr lang="ar-EG" sz="2800" b="1" dirty="0">
                <a:solidFill>
                  <a:srgbClr val="00B0F0"/>
                </a:solidFill>
              </a:rPr>
              <a:t>العينة سليمة إذا كانت تمثل المجتمع تمثيل دقيق </a:t>
            </a:r>
            <a:r>
              <a:rPr lang="ar-EG" sz="2800" b="1" dirty="0" smtClean="0">
                <a:solidFill>
                  <a:srgbClr val="00B0F0"/>
                </a:solidFill>
              </a:rPr>
              <a:t>وواضح.</a:t>
            </a:r>
            <a:endParaRPr lang="ar-MA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78"/>
          <p:cNvSpPr txBox="1">
            <a:spLocks/>
          </p:cNvSpPr>
          <p:nvPr/>
        </p:nvSpPr>
        <p:spPr>
          <a:xfrm>
            <a:off x="2429931" y="2071684"/>
            <a:ext cx="4856713" cy="4286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r" rtl="1">
              <a:buClr>
                <a:srgbClr val="999999"/>
              </a:buClr>
              <a:buSzPct val="100000"/>
              <a:buFont typeface="Wingdings" pitchFamily="2" charset="2"/>
              <a:buChar char="ü"/>
              <a:defRPr/>
            </a:pPr>
            <a:endParaRPr lang="en" sz="2400" b="1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905792" y="374710"/>
            <a:ext cx="3251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Clr>
                <a:srgbClr val="999999"/>
              </a:buClr>
              <a:buSzPct val="100000"/>
            </a:pPr>
            <a:r>
              <a:rPr lang="ar-EG" sz="3600" b="1" u="sng" dirty="0" smtClean="0">
                <a:solidFill>
                  <a:srgbClr val="CC3399"/>
                </a:solidFill>
              </a:rPr>
              <a:t>خطوات اختيار العينة</a:t>
            </a:r>
            <a:endParaRPr lang="ar-EG" sz="3600" b="1" u="sng" dirty="0">
              <a:solidFill>
                <a:srgbClr val="CC3399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07504" y="973357"/>
            <a:ext cx="70083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400" b="1" dirty="0">
                <a:solidFill>
                  <a:srgbClr val="FF9933"/>
                </a:solidFill>
              </a:rPr>
              <a:t>اختيار عدد كاف من الأفراد في العينة: يستطيع الباحث تحديد الحجم المناسب للعينة بواسطة احد العوامل التالية :</a:t>
            </a:r>
          </a:p>
          <a:p>
            <a:pPr algn="r"/>
            <a:r>
              <a:rPr lang="ar-EG" sz="2400" b="1" dirty="0">
                <a:solidFill>
                  <a:srgbClr val="0070C0"/>
                </a:solidFill>
              </a:rPr>
              <a:t>تجانس أو تباين المجتمع الأصلي: فان المجتمع الاصلي كله متباين ولكي تمثلهم العينة خير تمثيل لابد من ان تشمل كافة افراد وعناصر الفئات .</a:t>
            </a:r>
          </a:p>
          <a:p>
            <a:pPr algn="r"/>
            <a:r>
              <a:rPr lang="ar-EG" sz="2400" b="1" dirty="0">
                <a:solidFill>
                  <a:schemeClr val="accent6">
                    <a:lumMod val="75000"/>
                  </a:schemeClr>
                </a:solidFill>
              </a:rPr>
              <a:t>أسلوب البحث المستخدم: الاسلوب المسحي أو التجريبي يتطلب حجم عينة حسب تصميم البحث وأسلوبه.</a:t>
            </a:r>
          </a:p>
          <a:p>
            <a:pPr algn="r"/>
            <a:r>
              <a:rPr lang="ar-EG" sz="2400" b="1" dirty="0">
                <a:solidFill>
                  <a:srgbClr val="00B050"/>
                </a:solidFill>
              </a:rPr>
              <a:t>درجة الدقـة المطلوبة: تؤثر بشكل كبير على النتائج مما يضطر الباحث هنا للاعتماد على عينة كبيرة الحجم ليحصل على نتائج ذات طابع دقيق.</a:t>
            </a:r>
          </a:p>
        </p:txBody>
      </p:sp>
    </p:spTree>
    <p:extLst>
      <p:ext uri="{BB962C8B-B14F-4D97-AF65-F5344CB8AC3E}">
        <p14:creationId xmlns:p14="http://schemas.microsoft.com/office/powerpoint/2010/main" val="37361605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78"/>
          <p:cNvSpPr txBox="1">
            <a:spLocks/>
          </p:cNvSpPr>
          <p:nvPr/>
        </p:nvSpPr>
        <p:spPr>
          <a:xfrm>
            <a:off x="2429931" y="2071684"/>
            <a:ext cx="4856713" cy="4286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r" rtl="1">
              <a:buClr>
                <a:srgbClr val="999999"/>
              </a:buClr>
              <a:buSzPct val="100000"/>
              <a:buFont typeface="Wingdings" pitchFamily="2" charset="2"/>
              <a:buChar char="ü"/>
              <a:defRPr/>
            </a:pPr>
            <a:endParaRPr lang="en" sz="2400" b="1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441951" y="267494"/>
            <a:ext cx="21291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Clr>
                <a:srgbClr val="999999"/>
              </a:buClr>
              <a:buSzPct val="100000"/>
            </a:pPr>
            <a:r>
              <a:rPr lang="ar-EG" sz="3600" b="1" u="sng" dirty="0" smtClean="0">
                <a:solidFill>
                  <a:srgbClr val="CC3399"/>
                </a:solidFill>
              </a:rPr>
              <a:t>أنواع العينات</a:t>
            </a:r>
            <a:endParaRPr lang="ar-EG" sz="3600" b="1" u="sng" dirty="0">
              <a:solidFill>
                <a:srgbClr val="CC3399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07504" y="1203598"/>
            <a:ext cx="71791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3200" b="1" dirty="0" smtClean="0">
                <a:solidFill>
                  <a:srgbClr val="FF0000"/>
                </a:solidFill>
                <a:latin typeface="Open Sans"/>
              </a:rPr>
              <a:t>العينة العشوائية </a:t>
            </a:r>
            <a:r>
              <a:rPr lang="ar-EG" sz="3200" b="1" dirty="0">
                <a:solidFill>
                  <a:srgbClr val="FF0000"/>
                </a:solidFill>
                <a:latin typeface="Open Sans"/>
              </a:rPr>
              <a:t>ومن أشكال العينة </a:t>
            </a:r>
            <a:r>
              <a:rPr lang="ar-EG" sz="3200" b="1" dirty="0" smtClean="0">
                <a:solidFill>
                  <a:srgbClr val="FF0000"/>
                </a:solidFill>
                <a:latin typeface="Open Sans"/>
              </a:rPr>
              <a:t>العشوائية:</a:t>
            </a:r>
          </a:p>
          <a:p>
            <a:pPr algn="r"/>
            <a:endParaRPr lang="ar-EG" sz="1200" b="1" dirty="0" smtClean="0">
              <a:solidFill>
                <a:srgbClr val="FF0000"/>
              </a:solidFill>
              <a:latin typeface="Open Sans"/>
            </a:endParaRPr>
          </a:p>
          <a:p>
            <a:pPr algn="r"/>
            <a:r>
              <a:rPr lang="ar-EG" sz="3600" b="1" dirty="0" smtClean="0">
                <a:solidFill>
                  <a:srgbClr val="0070C0"/>
                </a:solidFill>
                <a:latin typeface="Open Sans"/>
              </a:rPr>
              <a:t>العينة </a:t>
            </a:r>
            <a:r>
              <a:rPr lang="ar-EG" sz="3600" b="1" dirty="0">
                <a:solidFill>
                  <a:srgbClr val="0070C0"/>
                </a:solidFill>
                <a:latin typeface="Open Sans"/>
              </a:rPr>
              <a:t>العشوائية البسيطة ويشترط هنا أن يكون جميع افراد وعناصر المجتمع الاصلي معروفين ومحددين. وأن يكون هناك تجانس بين افراد وعناصر هذا المجتمع</a:t>
            </a:r>
            <a:r>
              <a:rPr lang="ar-EG" sz="3600" b="1" dirty="0" smtClean="0">
                <a:solidFill>
                  <a:srgbClr val="0070C0"/>
                </a:solidFill>
                <a:latin typeface="Open Sans"/>
              </a:rPr>
              <a:t>.</a:t>
            </a:r>
          </a:p>
          <a:p>
            <a:pPr algn="r"/>
            <a:endParaRPr lang="ar-EG" sz="3200" dirty="0">
              <a:solidFill>
                <a:srgbClr val="444444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76564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78"/>
          <p:cNvSpPr txBox="1">
            <a:spLocks/>
          </p:cNvSpPr>
          <p:nvPr/>
        </p:nvSpPr>
        <p:spPr>
          <a:xfrm>
            <a:off x="2429931" y="2071684"/>
            <a:ext cx="4856713" cy="4286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r" rtl="1">
              <a:buClr>
                <a:srgbClr val="999999"/>
              </a:buClr>
              <a:buSzPct val="100000"/>
              <a:buFont typeface="Wingdings" pitchFamily="2" charset="2"/>
              <a:buChar char="ü"/>
              <a:defRPr/>
            </a:pPr>
            <a:endParaRPr lang="en" sz="2400" b="1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441951" y="267494"/>
            <a:ext cx="21291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Clr>
                <a:srgbClr val="999999"/>
              </a:buClr>
              <a:buSzPct val="100000"/>
            </a:pPr>
            <a:r>
              <a:rPr lang="ar-EG" sz="3600" b="1" u="sng" dirty="0" smtClean="0">
                <a:solidFill>
                  <a:srgbClr val="CC3399"/>
                </a:solidFill>
              </a:rPr>
              <a:t>أنواع العينات</a:t>
            </a:r>
            <a:endParaRPr lang="ar-EG" sz="3600" b="1" u="sng" dirty="0">
              <a:solidFill>
                <a:srgbClr val="CC3399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07504" y="1131590"/>
            <a:ext cx="71791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3200" b="1" u="sng" dirty="0">
                <a:solidFill>
                  <a:srgbClr val="FF9933"/>
                </a:solidFill>
                <a:latin typeface="Open Sans"/>
              </a:rPr>
              <a:t>طرق اختيار العينة العشوائية</a:t>
            </a:r>
            <a:r>
              <a:rPr lang="ar-EG" sz="3200" b="1" u="sng" dirty="0" smtClean="0">
                <a:solidFill>
                  <a:srgbClr val="FF9933"/>
                </a:solidFill>
                <a:latin typeface="Open Sans"/>
              </a:rPr>
              <a:t>:</a:t>
            </a:r>
          </a:p>
          <a:p>
            <a:pPr algn="r"/>
            <a:endParaRPr lang="ar-EG" sz="1600" b="1" dirty="0">
              <a:solidFill>
                <a:srgbClr val="FF0000"/>
              </a:solidFill>
              <a:latin typeface="Open Sans"/>
            </a:endParaRPr>
          </a:p>
          <a:p>
            <a:pPr algn="r"/>
            <a:r>
              <a:rPr lang="ar-EG" sz="3200" b="1" dirty="0" smtClean="0">
                <a:solidFill>
                  <a:schemeClr val="accent3">
                    <a:lumMod val="50000"/>
                  </a:schemeClr>
                </a:solidFill>
                <a:latin typeface="Open Sans"/>
              </a:rPr>
              <a:t> </a:t>
            </a:r>
            <a:r>
              <a:rPr lang="ar-EG" sz="3200" b="1" dirty="0">
                <a:solidFill>
                  <a:schemeClr val="accent3">
                    <a:lumMod val="50000"/>
                  </a:schemeClr>
                </a:solidFill>
                <a:latin typeface="Open Sans"/>
              </a:rPr>
              <a:t>القرعة - جداول الأرقام العشوائية – الحاسب الآلي. </a:t>
            </a:r>
            <a:endParaRPr lang="ar-EG" sz="3200" b="1" dirty="0" smtClean="0">
              <a:solidFill>
                <a:schemeClr val="accent3">
                  <a:lumMod val="50000"/>
                </a:schemeClr>
              </a:solidFill>
              <a:latin typeface="Open Sans"/>
            </a:endParaRPr>
          </a:p>
          <a:p>
            <a:pPr algn="r"/>
            <a:endParaRPr lang="ar-EG" b="1" dirty="0">
              <a:solidFill>
                <a:srgbClr val="FF0000"/>
              </a:solidFill>
              <a:latin typeface="Open Sans"/>
            </a:endParaRPr>
          </a:p>
          <a:p>
            <a:pPr algn="r"/>
            <a:r>
              <a:rPr lang="ar-EG" sz="3200" b="1" dirty="0" smtClean="0">
                <a:solidFill>
                  <a:srgbClr val="00B050"/>
                </a:solidFill>
                <a:latin typeface="Open Sans"/>
              </a:rPr>
              <a:t>ويعاب </a:t>
            </a:r>
            <a:r>
              <a:rPr lang="ar-EG" sz="3200" b="1" dirty="0">
                <a:solidFill>
                  <a:srgbClr val="00B050"/>
                </a:solidFill>
                <a:latin typeface="Open Sans"/>
              </a:rPr>
              <a:t>على العينة العشوائية البسيطة أنها تتطلب وقتاً </a:t>
            </a:r>
            <a:r>
              <a:rPr lang="ar-EG" sz="3200" b="1" dirty="0" smtClean="0">
                <a:solidFill>
                  <a:srgbClr val="00B050"/>
                </a:solidFill>
                <a:latin typeface="Open Sans"/>
              </a:rPr>
              <a:t>وجهداً؛ </a:t>
            </a:r>
            <a:r>
              <a:rPr lang="ar-EG" sz="3200" b="1" dirty="0">
                <a:solidFill>
                  <a:srgbClr val="00B050"/>
                </a:solidFill>
                <a:latin typeface="Open Sans"/>
              </a:rPr>
              <a:t>ولانضمن </a:t>
            </a:r>
            <a:r>
              <a:rPr lang="ar-EG" sz="3200" b="1" dirty="0" smtClean="0">
                <a:solidFill>
                  <a:srgbClr val="00B050"/>
                </a:solidFill>
                <a:latin typeface="Open Sans"/>
              </a:rPr>
              <a:t>أن </a:t>
            </a:r>
            <a:r>
              <a:rPr lang="ar-EG" sz="3200" b="1" dirty="0">
                <a:solidFill>
                  <a:srgbClr val="00B050"/>
                </a:solidFill>
                <a:latin typeface="Open Sans"/>
              </a:rPr>
              <a:t>تكون هذه العينة ممثلة للمجتمع الاصلي </a:t>
            </a:r>
            <a:r>
              <a:rPr lang="ar-EG" sz="3200" b="1" dirty="0" smtClean="0">
                <a:solidFill>
                  <a:srgbClr val="00B050"/>
                </a:solidFill>
                <a:latin typeface="Open Sans"/>
              </a:rPr>
              <a:t>بدقة.</a:t>
            </a:r>
            <a:endParaRPr lang="ar-EG" sz="3200" dirty="0">
              <a:solidFill>
                <a:srgbClr val="00B050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34206215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34" y="225166"/>
            <a:ext cx="64294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YE" sz="4400" kern="1200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ea typeface="+mj-ea"/>
                <a:cs typeface="Simplified Arabic" pitchFamily="18" charset="-78"/>
              </a:rPr>
              <a:t>نشكركم على حسن استماعكم وانتباهكم</a:t>
            </a:r>
            <a:r>
              <a:rPr lang="ar-YE" sz="4400" kern="12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ea typeface="+mj-ea"/>
                <a:cs typeface="Simplified Arabic" pitchFamily="18" charset="-78"/>
              </a:rPr>
              <a:t>...</a:t>
            </a:r>
            <a:endParaRPr lang="ar-EG" sz="4400" kern="1200" dirty="0" smtClean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Simplified Arabic" pitchFamily="18" charset="-78"/>
              <a:ea typeface="+mj-ea"/>
              <a:cs typeface="Simplified Arabic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EG" sz="1600" kern="1200" dirty="0">
                <a:solidFill>
                  <a:prstClr val="black"/>
                </a:solidFill>
                <a:latin typeface="Calibri"/>
                <a:ea typeface="+mj-ea"/>
                <a:cs typeface="Times New Roman"/>
              </a:rPr>
              <a:t/>
            </a:r>
            <a:br>
              <a:rPr lang="ar-EG" sz="1600" kern="1200" dirty="0">
                <a:solidFill>
                  <a:prstClr val="black"/>
                </a:solidFill>
                <a:latin typeface="Calibri"/>
                <a:ea typeface="+mj-ea"/>
                <a:cs typeface="Times New Roman"/>
              </a:rPr>
            </a:br>
            <a:r>
              <a:rPr lang="ar-EG" sz="3600" kern="1200" dirty="0">
                <a:solidFill>
                  <a:prstClr val="black"/>
                </a:solidFill>
                <a:effectLst>
                  <a:glow rad="139700">
                    <a:srgbClr val="C0504D">
                      <a:satMod val="175000"/>
                      <a:alpha val="40000"/>
                    </a:srgbClr>
                  </a:glow>
                </a:effectLst>
                <a:latin typeface="Calibri"/>
                <a:ea typeface="+mj-ea"/>
                <a:cs typeface="Times New Roman"/>
              </a:rPr>
              <a:t>دكتورة/ شيماء عبدالعاطي</a:t>
            </a:r>
            <a:endParaRPr kumimoji="0" lang="ar-YE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0" descr="C:\Users\Ahmed Ismaiel\Desktop\61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43758"/>
            <a:ext cx="4724400" cy="2266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irarg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444</TotalTime>
  <Words>272</Words>
  <Application>Microsoft Office PowerPoint</Application>
  <PresentationFormat>On-screen Show (16:9)</PresentationFormat>
  <Paragraphs>31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Times New Roman</vt:lpstr>
      <vt:lpstr>Wingdings</vt:lpstr>
      <vt:lpstr>Open Sans</vt:lpstr>
      <vt:lpstr>Calibri</vt:lpstr>
      <vt:lpstr>Montserrat</vt:lpstr>
      <vt:lpstr>Karla</vt:lpstr>
      <vt:lpstr>Simplified Arabic</vt:lpstr>
      <vt:lpstr>Arvirargus template</vt:lpstr>
      <vt:lpstr>    محاضرة رقم 6                                    مادة: قاعة بحث             الفرقة: الثانية   دبلومة العلاقات عامة والإعلان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المسار  التطوري لبعض التجارب الدولية  في  إدماج التربية الإعلامية الحديثة</dc:title>
  <dc:creator>fatehi</dc:creator>
  <cp:lastModifiedBy>Ahmed Ismaiel</cp:lastModifiedBy>
  <cp:revision>65</cp:revision>
  <dcterms:modified xsi:type="dcterms:W3CDTF">2020-03-27T16:48:55Z</dcterms:modified>
</cp:coreProperties>
</file>