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9" r:id="rId4"/>
    <p:sldId id="260" r:id="rId5"/>
    <p:sldId id="270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C0066"/>
    <a:srgbClr val="FF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0" y="-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8EE70-D4D8-42F4-AEBD-21E002C5D3A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2FDEC-7459-40F5-A85E-95DA58513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9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 smtClean="0"/>
              <a:t>نتمالم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2FDEC-7459-40F5-A85E-95DA585139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6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7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9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8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2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5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1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5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8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7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0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7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F346-183A-440C-93FF-3EDCE932B48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F4B70-ED80-450E-B305-E227833C8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7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49418"/>
            <a:ext cx="9144000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8244" y="711452"/>
            <a:ext cx="8839200" cy="53553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5400" dirty="0" smtClean="0"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محاضرة رقم </a:t>
            </a:r>
            <a:r>
              <a:rPr lang="ar-EG" sz="54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6</a:t>
            </a:r>
            <a:endParaRPr lang="ar-EG" sz="5400" dirty="0" smtClean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EG" sz="5400" dirty="0" smtClean="0">
                <a:solidFill>
                  <a:srgbClr val="C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المادة: العلاقات العامة</a:t>
            </a:r>
          </a:p>
          <a:p>
            <a:pPr algn="ctr"/>
            <a:r>
              <a:rPr lang="ar-EG" sz="5400" dirty="0" smtClean="0">
                <a:solidFill>
                  <a:srgbClr val="0070C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الفرقة: </a:t>
            </a:r>
            <a:r>
              <a:rPr lang="ar-EG" sz="4400" dirty="0" smtClean="0">
                <a:solidFill>
                  <a:srgbClr val="0070C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الأولى دبلومة العلاقات العامة والإعلان</a:t>
            </a:r>
          </a:p>
          <a:p>
            <a:pPr algn="ctr"/>
            <a:endParaRPr lang="ar-EG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K Homa" pitchFamily="2" charset="-78"/>
              </a:rPr>
              <a:t>                                         </a:t>
            </a:r>
            <a:r>
              <a:rPr lang="ar-EG" sz="4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K Homa" pitchFamily="2" charset="-78"/>
              </a:rPr>
              <a:t>تقديم</a:t>
            </a:r>
          </a:p>
          <a:p>
            <a:pPr algn="ctr"/>
            <a:endParaRPr lang="ar-EG" sz="14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K Homa" pitchFamily="2" charset="-78"/>
            </a:endParaRPr>
          </a:p>
          <a:p>
            <a:pPr algn="r"/>
            <a:r>
              <a:rPr lang="ar-EG" sz="4000" b="1" spc="50" dirty="0" smtClean="0">
                <a:ln w="11430"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         دكتورة/ شيماء عبدالعاطي سعيد </a:t>
            </a:r>
          </a:p>
          <a:p>
            <a:pPr algn="ctr"/>
            <a:endParaRPr lang="ar-EG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EG" sz="2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rgbClr val="FFFF00"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مدرس بقسم العلاقات العامة </a:t>
            </a:r>
          </a:p>
          <a:p>
            <a:pPr algn="ctr"/>
            <a:r>
              <a:rPr lang="ar-EG" sz="2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rgbClr val="FFFF00"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كلية الإعلام وتكنولوجيا الاتصال</a:t>
            </a:r>
            <a:endParaRPr lang="ar-EG" sz="2400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glow rad="101600">
                  <a:srgbClr val="FFFF00"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442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9052"/>
            <a:ext cx="9144000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6800" y="5334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000" b="1" u="sng" dirty="0" smtClean="0">
                <a:ln w="28575">
                  <a:noFill/>
                </a:ln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وظائف </a:t>
            </a:r>
            <a:r>
              <a:rPr lang="ar-EG" sz="4000" b="1" u="sng" dirty="0" smtClean="0">
                <a:ln w="28575">
                  <a:noFill/>
                </a:ln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العلاقات العامة</a:t>
            </a:r>
            <a:endParaRPr lang="en-US" sz="5400" b="1" u="sng" dirty="0">
              <a:ln w="28575">
                <a:noFill/>
              </a:ln>
              <a:solidFill>
                <a:srgbClr val="FF0000"/>
              </a:solidFill>
              <a:latin typeface="Courier New" pitchFamily="49" charset="0"/>
              <a:cs typeface="MCS Shafa S_U normal.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52400" y="1270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EG" sz="32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قياس </a:t>
            </a:r>
            <a:r>
              <a:rPr lang="ar-EG" sz="3200" b="1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آراء الناس في المجتمع حول </a:t>
            </a:r>
            <a:r>
              <a:rPr lang="ar-EG" sz="32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استمراريّة المنشأة </a:t>
            </a:r>
          </a:p>
          <a:p>
            <a:pPr algn="r"/>
            <a:r>
              <a:rPr lang="ar-EG" sz="32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   في </a:t>
            </a:r>
            <a:r>
              <a:rPr lang="ar-EG" sz="3200" b="1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عملها. </a:t>
            </a:r>
          </a:p>
          <a:p>
            <a:pPr algn="r"/>
            <a:r>
              <a:rPr lang="ar-EG" sz="3200" b="1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*وضع </a:t>
            </a:r>
            <a:r>
              <a:rPr lang="ar-EG" sz="3200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سياسات المنشأة لتتوافق مع رأي </a:t>
            </a:r>
            <a:r>
              <a:rPr lang="ar-EG" sz="3200" b="1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العملاء المُستهدفين</a:t>
            </a:r>
            <a:r>
              <a:rPr lang="ar-EG" sz="3200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. </a:t>
            </a:r>
            <a:endParaRPr lang="ar-EG" sz="3200" b="1" dirty="0" smtClean="0">
              <a:solidFill>
                <a:srgbClr val="00B05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3200" b="1" dirty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*</a:t>
            </a:r>
            <a:r>
              <a:rPr lang="ar-EG" sz="3200" b="1" dirty="0" smtClean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الحرص </a:t>
            </a:r>
            <a:r>
              <a:rPr lang="ar-EG" sz="3200" b="1" dirty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على توفير عروض جديدة تستقطب المزيد من العملاء</a:t>
            </a:r>
            <a:r>
              <a:rPr lang="ar-EG" sz="3200" b="1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. </a:t>
            </a:r>
            <a:endParaRPr lang="ar-EG" sz="3200" b="1" dirty="0" smtClean="0">
              <a:solidFill>
                <a:srgbClr val="0070C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3200" b="1" dirty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*</a:t>
            </a:r>
            <a:r>
              <a:rPr lang="ar-EG" sz="3200" b="1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المشاركة </a:t>
            </a:r>
            <a:r>
              <a:rPr lang="ar-EG" sz="3200" b="1" dirty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في اقتراح حلول للمشكلات المجتمعيّة. </a:t>
            </a:r>
            <a:endParaRPr lang="ar-EG" sz="3200" b="1" dirty="0" smtClean="0">
              <a:solidFill>
                <a:srgbClr val="00B0F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3200" b="1" dirty="0">
                <a:solidFill>
                  <a:schemeClr val="accent4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*</a:t>
            </a:r>
            <a:r>
              <a:rPr lang="ar-EG" sz="3200" b="1" dirty="0" smtClean="0">
                <a:solidFill>
                  <a:schemeClr val="accent4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دعم </a:t>
            </a:r>
            <a:r>
              <a:rPr lang="ar-EG" sz="3200" b="1" dirty="0">
                <a:solidFill>
                  <a:schemeClr val="accent4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التنمية الاقتصاديّة المحلية. </a:t>
            </a:r>
            <a:endParaRPr lang="ar-EG" sz="3200" b="1" dirty="0" smtClean="0">
              <a:solidFill>
                <a:schemeClr val="accent4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3200" b="1" dirty="0">
                <a:solidFill>
                  <a:schemeClr val="accent3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*</a:t>
            </a:r>
            <a:r>
              <a:rPr lang="ar-EG" sz="3200" b="1" dirty="0" smtClean="0">
                <a:solidFill>
                  <a:schemeClr val="accent3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تشجيع </a:t>
            </a:r>
            <a:r>
              <a:rPr lang="ar-EG" sz="3200" b="1" dirty="0">
                <a:solidFill>
                  <a:schemeClr val="accent3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اللامركزية الإدارية، ودعم دور الإدارة المشتركة في اتخاذ </a:t>
            </a:r>
            <a:endParaRPr lang="ar-EG" sz="3200" b="1" dirty="0" smtClean="0">
              <a:solidFill>
                <a:schemeClr val="accent3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3200" b="1" dirty="0" smtClean="0">
                <a:solidFill>
                  <a:schemeClr val="accent3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القرار.</a:t>
            </a:r>
          </a:p>
          <a:p>
            <a:pPr algn="r"/>
            <a:r>
              <a:rPr lang="ar-EG" sz="3200" b="1" dirty="0" smtClean="0">
                <a:solidFill>
                  <a:schemeClr val="accent3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*</a:t>
            </a:r>
            <a:r>
              <a:rPr lang="ar-EG" sz="3200" b="1" dirty="0" smtClean="0">
                <a:solidFill>
                  <a:schemeClr val="accent4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بناء </a:t>
            </a:r>
            <a:r>
              <a:rPr lang="ar-EG" sz="3200" b="1" dirty="0">
                <a:solidFill>
                  <a:schemeClr val="accent4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وسائل اتصال مع الوظائف الإدارية الأخرى، وخصوصاً وظيفتي </a:t>
            </a:r>
            <a:r>
              <a:rPr lang="ar-EG" sz="3200" dirty="0">
                <a:solidFill>
                  <a:schemeClr val="accent4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EG" sz="3200" b="1" dirty="0">
                <a:solidFill>
                  <a:schemeClr val="accent4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لإنتاج والتسويق</a:t>
            </a:r>
            <a:r>
              <a:rPr lang="ar-EG" sz="3200" b="1" dirty="0" smtClean="0">
                <a:solidFill>
                  <a:schemeClr val="accent4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ar-EG" sz="3200" b="1" dirty="0">
              <a:solidFill>
                <a:schemeClr val="accent4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58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19051"/>
            <a:ext cx="9144000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4300" y="609600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800" b="1" dirty="0" smtClean="0">
                <a:ln w="28575">
                  <a:noFill/>
                </a:ln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مهام العلاقات العامة</a:t>
            </a:r>
            <a:endParaRPr lang="ar-EG" sz="4800" b="1" dirty="0">
              <a:ln w="28575">
                <a:noFill/>
              </a:ln>
              <a:solidFill>
                <a:srgbClr val="00B0F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5400" y="1680536"/>
            <a:ext cx="8763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 smtClean="0">
                <a:solidFill>
                  <a:srgbClr val="7030A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EG" sz="4400" b="1" dirty="0" smtClean="0">
                <a:solidFill>
                  <a:srgbClr val="7030A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العلاقات عبر وسائل التواصل</a:t>
            </a:r>
          </a:p>
          <a:p>
            <a:pPr algn="r"/>
            <a:endParaRPr lang="ar-EG" sz="4400" b="1" dirty="0" smtClean="0">
              <a:solidFill>
                <a:srgbClr val="7030A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4400" b="1" dirty="0" smtClean="0">
                <a:solidFill>
                  <a:srgbClr val="7030A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*العلاقات مع ضيوف المؤسسة</a:t>
            </a:r>
          </a:p>
          <a:p>
            <a:pPr algn="r"/>
            <a:endParaRPr lang="ar-EG" sz="4400" b="1" dirty="0" smtClean="0">
              <a:solidFill>
                <a:srgbClr val="7030A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4400" b="1" dirty="0" smtClean="0">
                <a:solidFill>
                  <a:srgbClr val="7030A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* علاقات التسويق</a:t>
            </a:r>
            <a:endParaRPr lang="en-US" sz="4400" b="1" dirty="0">
              <a:solidFill>
                <a:srgbClr val="7030A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44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1066800"/>
            <a:ext cx="8381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5400" b="1" u="sng" dirty="0" smtClean="0">
                <a:ln w="28575">
                  <a:noFill/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أنواع العلاقات </a:t>
            </a:r>
            <a:r>
              <a:rPr lang="ar-EG" sz="5400" b="1" u="sng" dirty="0" smtClean="0">
                <a:ln w="28575">
                  <a:noFill/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ctr"/>
            <a:endParaRPr lang="ar-EG" b="1" dirty="0">
              <a:ln w="28575"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عرفنا </a:t>
            </a:r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قديما نوع واحد للعلاقات 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العامة،وهو </a:t>
            </a:r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العلاقات العامة 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التقليدية، ولكن </a:t>
            </a:r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مع التقدم التكنولوجي أصبح لدينا نوع 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آخر، وهو </a:t>
            </a:r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العلاقات العامة 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الإلكترونية، وفي </a:t>
            </a:r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الشركات يوجد نوعان من العلاقات العامة الأول يعرف بالعلاقات العامة الدخلية آي العلاقات الخاصة 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بالمنشأة من الداخل،والثاني </a:t>
            </a:r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roidArabicKufi-Regular"/>
              </a:rPr>
              <a:t>يعرف بالعلاقات العامة الخارجية </a:t>
            </a:r>
            <a:r>
              <a:rPr lang="ar-EG" sz="3600" b="1" dirty="0">
                <a:solidFill>
                  <a:srgbClr val="00B050"/>
                </a:solidFill>
                <a:latin typeface="DroidArabicKufi-Regular"/>
              </a:rPr>
              <a:t>.</a:t>
            </a:r>
            <a:r>
              <a:rPr lang="ar-EG" sz="2000" dirty="0" smtClean="0">
                <a:solidFill>
                  <a:srgbClr val="333333"/>
                </a:solidFill>
                <a:latin typeface="DroidArabicKufi-Regular"/>
              </a:rPr>
              <a:t>.</a:t>
            </a:r>
            <a:endParaRPr lang="en-US" sz="2000" b="1" dirty="0">
              <a:ln w="28575"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90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8" y="-34817"/>
            <a:ext cx="9144000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600" y="336541"/>
            <a:ext cx="8915400" cy="5082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EG" sz="4400" b="1" u="sng" dirty="0" smtClean="0">
                <a:solidFill>
                  <a:srgbClr val="FF0000"/>
                </a:solidFill>
                <a:cs typeface="Simplified Arabic"/>
              </a:rPr>
              <a:t> </a:t>
            </a:r>
            <a:r>
              <a:rPr lang="ar-EG" sz="4400" b="1" u="sng" dirty="0" smtClean="0">
                <a:solidFill>
                  <a:srgbClr val="FF0000"/>
                </a:solidFill>
                <a:cs typeface="Simplified Arabic"/>
              </a:rPr>
              <a:t>مهام رجل </a:t>
            </a:r>
            <a:r>
              <a:rPr lang="ar-EG" sz="4400" b="1" u="sng" dirty="0" smtClean="0">
                <a:solidFill>
                  <a:srgbClr val="FF0000"/>
                </a:solidFill>
                <a:cs typeface="Simplified Arabic"/>
              </a:rPr>
              <a:t>العلاقات </a:t>
            </a:r>
            <a:r>
              <a:rPr lang="ar-EG" sz="4400" b="1" u="sng" dirty="0" smtClean="0">
                <a:solidFill>
                  <a:srgbClr val="FF0000"/>
                </a:solidFill>
                <a:cs typeface="Simplified Arabic"/>
              </a:rPr>
              <a:t>العامة</a:t>
            </a:r>
          </a:p>
          <a:p>
            <a:pPr algn="ctr" rtl="1">
              <a:lnSpc>
                <a:spcPct val="115000"/>
              </a:lnSpc>
              <a:spcAft>
                <a:spcPts val="0"/>
              </a:spcAft>
            </a:pPr>
            <a:endParaRPr lang="ar-EG" sz="1400" b="1" u="sng" dirty="0">
              <a:solidFill>
                <a:srgbClr val="FF0000"/>
              </a:solidFill>
              <a:cs typeface="Simplified Arabic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EG" sz="3200" b="1" dirty="0" smtClean="0">
                <a:solidFill>
                  <a:srgbClr val="00B0F0"/>
                </a:solidFill>
                <a:latin typeface="Noto Sans Kufi Arabic"/>
              </a:rPr>
              <a:t>*يحاول </a:t>
            </a:r>
            <a:r>
              <a:rPr lang="ar-EG" sz="3200" b="1" dirty="0">
                <a:solidFill>
                  <a:srgbClr val="00B0F0"/>
                </a:solidFill>
                <a:latin typeface="Noto Sans Kufi Arabic"/>
              </a:rPr>
              <a:t>رجل العلاقات العامة أن يخلق علاقات طيبة بين </a:t>
            </a:r>
            <a:r>
              <a:rPr lang="ar-EG" sz="3200" b="1" dirty="0" smtClean="0">
                <a:solidFill>
                  <a:srgbClr val="00B0F0"/>
                </a:solidFill>
                <a:latin typeface="Noto Sans Kufi Arabic"/>
              </a:rPr>
              <a:t>المؤسسة، وبين </a:t>
            </a:r>
            <a:r>
              <a:rPr lang="ar-EG" sz="3200" b="1" dirty="0">
                <a:solidFill>
                  <a:srgbClr val="00B0F0"/>
                </a:solidFill>
                <a:latin typeface="Noto Sans Kufi Arabic"/>
              </a:rPr>
              <a:t>الجمهور الخاص بها سواء الجمهور الداخلي أو الجمهور </a:t>
            </a:r>
            <a:r>
              <a:rPr lang="ar-EG" sz="3200" b="1" dirty="0" smtClean="0">
                <a:solidFill>
                  <a:srgbClr val="00B0F0"/>
                </a:solidFill>
                <a:latin typeface="Noto Sans Kufi Arabic"/>
              </a:rPr>
              <a:t>الخارجي.</a:t>
            </a:r>
            <a:r>
              <a:rPr lang="ar-EG" sz="3200" b="1" dirty="0"/>
              <a:t/>
            </a:r>
            <a:br>
              <a:rPr lang="ar-EG" sz="3200" b="1" dirty="0"/>
            </a:br>
            <a:r>
              <a:rPr lang="ar-EG" sz="3200" b="1" dirty="0" smtClean="0">
                <a:solidFill>
                  <a:srgbClr val="00B050"/>
                </a:solidFill>
                <a:latin typeface="Noto Sans Kufi Arabic"/>
              </a:rPr>
              <a:t>* </a:t>
            </a:r>
            <a:r>
              <a:rPr lang="ar-EG" sz="3200" b="1" dirty="0">
                <a:solidFill>
                  <a:srgbClr val="00B050"/>
                </a:solidFill>
                <a:latin typeface="Noto Sans Kufi Arabic"/>
              </a:rPr>
              <a:t>يعد هذا الرجل المتحدث الرسمي بأسم المؤسسة التي يعمل </a:t>
            </a:r>
            <a:r>
              <a:rPr lang="ar-EG" sz="3200" b="1" dirty="0" smtClean="0">
                <a:solidFill>
                  <a:srgbClr val="00B050"/>
                </a:solidFill>
                <a:latin typeface="Noto Sans Kufi Arabic"/>
              </a:rPr>
              <a:t>بها.</a:t>
            </a:r>
            <a:r>
              <a:rPr lang="ar-EG" sz="3200" b="1" dirty="0"/>
              <a:t/>
            </a:r>
            <a:br>
              <a:rPr lang="ar-EG" sz="3200" b="1" dirty="0"/>
            </a:br>
            <a:r>
              <a:rPr lang="ar-EG" sz="3200" b="1" dirty="0" smtClean="0">
                <a:solidFill>
                  <a:srgbClr val="FFC000"/>
                </a:solidFill>
                <a:latin typeface="Noto Sans Kufi Arabic"/>
              </a:rPr>
              <a:t>* </a:t>
            </a:r>
            <a:r>
              <a:rPr lang="ar-EG" sz="3200" b="1" dirty="0">
                <a:solidFill>
                  <a:srgbClr val="FFC000"/>
                </a:solidFill>
                <a:latin typeface="Noto Sans Kufi Arabic"/>
              </a:rPr>
              <a:t>يمد </a:t>
            </a:r>
            <a:r>
              <a:rPr lang="ar-EG" sz="3200" b="1" dirty="0" smtClean="0">
                <a:solidFill>
                  <a:srgbClr val="FFC000"/>
                </a:solidFill>
                <a:latin typeface="Noto Sans Kufi Arabic"/>
              </a:rPr>
              <a:t>الصحافة، والإعلام </a:t>
            </a:r>
            <a:r>
              <a:rPr lang="ar-EG" sz="3200" b="1" dirty="0">
                <a:solidFill>
                  <a:srgbClr val="FFC000"/>
                </a:solidFill>
                <a:latin typeface="Noto Sans Kufi Arabic"/>
              </a:rPr>
              <a:t>بالأخبار التي تتعلق بالمنشأة أو </a:t>
            </a:r>
            <a:r>
              <a:rPr lang="ar-EG" sz="3200" b="1" dirty="0" smtClean="0">
                <a:solidFill>
                  <a:srgbClr val="FFC000"/>
                </a:solidFill>
                <a:latin typeface="Noto Sans Kufi Arabic"/>
              </a:rPr>
              <a:t>المؤسسة </a:t>
            </a:r>
            <a:r>
              <a:rPr lang="ar-EG" sz="3200" b="1" dirty="0"/>
              <a:t/>
            </a:r>
            <a:br>
              <a:rPr lang="ar-EG" sz="3200" b="1" dirty="0"/>
            </a:br>
            <a:r>
              <a:rPr lang="ar-EG" sz="3200" b="1" dirty="0" smtClean="0">
                <a:solidFill>
                  <a:schemeClr val="accent2">
                    <a:lumMod val="75000"/>
                  </a:schemeClr>
                </a:solidFill>
                <a:latin typeface="Noto Sans Kufi Arabic"/>
              </a:rPr>
              <a:t>* يقوم </a:t>
            </a:r>
            <a:r>
              <a:rPr lang="ar-EG" sz="3200" b="1" dirty="0">
                <a:solidFill>
                  <a:schemeClr val="accent2">
                    <a:lumMod val="75000"/>
                  </a:schemeClr>
                </a:solidFill>
                <a:latin typeface="Noto Sans Kufi Arabic"/>
              </a:rPr>
              <a:t>بمتابعة الأخبار الخاصة بالمنشأة أو المؤسسة التي يعمل </a:t>
            </a:r>
            <a:r>
              <a:rPr lang="ar-EG" sz="3200" b="1" dirty="0" smtClean="0">
                <a:solidFill>
                  <a:schemeClr val="accent2">
                    <a:lumMod val="75000"/>
                  </a:schemeClr>
                </a:solidFill>
                <a:latin typeface="Noto Sans Kufi Arabic"/>
              </a:rPr>
              <a:t>بها</a:t>
            </a:r>
            <a:r>
              <a:rPr lang="ar-EG" sz="3200" b="1" dirty="0"/>
              <a:t/>
            </a:r>
            <a:br>
              <a:rPr lang="ar-EG" sz="3200" b="1" dirty="0"/>
            </a:br>
            <a:r>
              <a:rPr lang="ar-EG" sz="3200" b="1" dirty="0" smtClean="0">
                <a:solidFill>
                  <a:srgbClr val="2C2F34"/>
                </a:solidFill>
                <a:latin typeface="Noto Sans Kufi Arabic"/>
              </a:rPr>
              <a:t>* يسعى </a:t>
            </a:r>
            <a:r>
              <a:rPr lang="ar-EG" sz="3200" b="1" dirty="0">
                <a:solidFill>
                  <a:srgbClr val="2C2F34"/>
                </a:solidFill>
                <a:latin typeface="Noto Sans Kufi Arabic"/>
              </a:rPr>
              <a:t>لوضع </a:t>
            </a:r>
            <a:r>
              <a:rPr lang="ar-EG" sz="3200" b="1" dirty="0" smtClean="0">
                <a:solidFill>
                  <a:srgbClr val="2C2F34"/>
                </a:solidFill>
                <a:latin typeface="Noto Sans Kufi Arabic"/>
              </a:rPr>
              <a:t>سياسة، واستراتيجية </a:t>
            </a:r>
            <a:r>
              <a:rPr lang="ar-EG" sz="3200" b="1" dirty="0">
                <a:solidFill>
                  <a:srgbClr val="2C2F34"/>
                </a:solidFill>
                <a:latin typeface="Noto Sans Kufi Arabic"/>
              </a:rPr>
              <a:t>واضحة تحدد طرق </a:t>
            </a:r>
            <a:r>
              <a:rPr lang="ar-EG" sz="3200" b="1" dirty="0" smtClean="0">
                <a:solidFill>
                  <a:srgbClr val="2C2F34"/>
                </a:solidFill>
                <a:latin typeface="Noto Sans Kufi Arabic"/>
              </a:rPr>
              <a:t>الإتصال</a:t>
            </a:r>
            <a:endParaRPr lang="ar-EG" sz="3200" b="1" dirty="0" smtClean="0">
              <a:solidFill>
                <a:srgbClr val="66FF33"/>
              </a:solidFill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728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7225"/>
            <a:ext cx="8305800" cy="3277975"/>
          </a:xfrm>
        </p:spPr>
        <p:txBody>
          <a:bodyPr>
            <a:normAutofit/>
          </a:bodyPr>
          <a:lstStyle/>
          <a:p>
            <a:r>
              <a:rPr lang="ar-EG" sz="72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شكراً لحسن استماعكم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تحياتي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1600" dirty="0"/>
              <a:t/>
            </a:r>
            <a:br>
              <a:rPr lang="ar-EG" sz="1600" dirty="0"/>
            </a:br>
            <a:r>
              <a:rPr lang="ar-EG" sz="4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دكتورة/ شيماء عبدالعاطي</a:t>
            </a:r>
            <a:endParaRPr lang="en-US" sz="48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8" name="Picture 10" descr="C:\Users\Ahmed Ismaiel\Desktop\61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733800"/>
            <a:ext cx="4724400" cy="302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2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207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شكراً لحسن استماعكم  تحياتي  دكتورة/ شيماء عبدالعاطي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Ahmed Ismaiel</cp:lastModifiedBy>
  <cp:revision>47</cp:revision>
  <dcterms:created xsi:type="dcterms:W3CDTF">2013-11-13T00:31:30Z</dcterms:created>
  <dcterms:modified xsi:type="dcterms:W3CDTF">2020-03-27T17:21:39Z</dcterms:modified>
</cp:coreProperties>
</file>