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9" r:id="rId4"/>
    <p:sldId id="260" r:id="rId5"/>
    <p:sldId id="270"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CC0066"/>
    <a:srgbClr val="FFCC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80" y="-304"/>
      </p:cViewPr>
      <p:guideLst>
        <p:guide orient="horz" pos="2160"/>
        <p:guide pos="2880"/>
      </p:guideLst>
    </p:cSldViewPr>
  </p:slideViewPr>
  <p:notesTextViewPr>
    <p:cViewPr>
      <p:scale>
        <a:sx n="1" d="1"/>
        <a:sy n="1" d="1"/>
      </p:scale>
      <p:origin x="0" y="0"/>
    </p:cViewPr>
  </p:notesTextViewPr>
  <p:sorterViewPr>
    <p:cViewPr>
      <p:scale>
        <a:sx n="152" d="100"/>
        <a:sy n="152"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88EE70-D4D8-42F4-AEBD-21E002C5D3A3}" type="datetimeFigureOut">
              <a:rPr lang="en-US" smtClean="0"/>
              <a:t>3/27/2020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E2FDEC-7459-40F5-A85E-95DA585139B1}" type="slidenum">
              <a:rPr lang="en-US" smtClean="0"/>
              <a:t>‹#›</a:t>
            </a:fld>
            <a:endParaRPr lang="en-US"/>
          </a:p>
        </p:txBody>
      </p:sp>
    </p:spTree>
    <p:extLst>
      <p:ext uri="{BB962C8B-B14F-4D97-AF65-F5344CB8AC3E}">
        <p14:creationId xmlns:p14="http://schemas.microsoft.com/office/powerpoint/2010/main" val="340139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EG" dirty="0" smtClean="0"/>
              <a:t>نتمالم</a:t>
            </a:r>
          </a:p>
          <a:p>
            <a:endParaRPr lang="en-US" dirty="0"/>
          </a:p>
        </p:txBody>
      </p:sp>
      <p:sp>
        <p:nvSpPr>
          <p:cNvPr id="4" name="Slide Number Placeholder 3"/>
          <p:cNvSpPr>
            <a:spLocks noGrp="1"/>
          </p:cNvSpPr>
          <p:nvPr>
            <p:ph type="sldNum" sz="quarter" idx="10"/>
          </p:nvPr>
        </p:nvSpPr>
        <p:spPr/>
        <p:txBody>
          <a:bodyPr/>
          <a:lstStyle/>
          <a:p>
            <a:fld id="{16E2FDEC-7459-40F5-A85E-95DA585139B1}" type="slidenum">
              <a:rPr lang="en-US" smtClean="0"/>
              <a:t>6</a:t>
            </a:fld>
            <a:endParaRPr lang="en-US"/>
          </a:p>
        </p:txBody>
      </p:sp>
    </p:spTree>
    <p:extLst>
      <p:ext uri="{BB962C8B-B14F-4D97-AF65-F5344CB8AC3E}">
        <p14:creationId xmlns:p14="http://schemas.microsoft.com/office/powerpoint/2010/main" val="75456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1417775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673490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64808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4F346-183A-440C-93FF-3EDCE932B48D}"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046429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4F346-183A-440C-93FF-3EDCE932B48D}" type="datetimeFigureOut">
              <a:rPr lang="en-US" smtClean="0"/>
              <a:t>3/27/2020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146175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4F346-183A-440C-93FF-3EDCE932B48D}"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292313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4F346-183A-440C-93FF-3EDCE932B48D}" type="datetimeFigureOut">
              <a:rPr lang="en-US" smtClean="0"/>
              <a:t>3/27/2020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26555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64F346-183A-440C-93FF-3EDCE932B48D}" type="datetimeFigureOut">
              <a:rPr lang="en-US" smtClean="0"/>
              <a:t>3/27/2020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99068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4F346-183A-440C-93FF-3EDCE932B48D}" type="datetimeFigureOut">
              <a:rPr lang="en-US" smtClean="0"/>
              <a:t>3/27/2020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504470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4F346-183A-440C-93FF-3EDCE932B48D}"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4178501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4F346-183A-440C-93FF-3EDCE932B48D}" type="datetimeFigureOut">
              <a:rPr lang="en-US" smtClean="0"/>
              <a:t>3/27/2020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4F4B70-ED80-450E-B305-E227833C8232}" type="slidenum">
              <a:rPr lang="en-US" smtClean="0"/>
              <a:t>‹#›</a:t>
            </a:fld>
            <a:endParaRPr lang="en-US"/>
          </a:p>
        </p:txBody>
      </p:sp>
    </p:spTree>
    <p:extLst>
      <p:ext uri="{BB962C8B-B14F-4D97-AF65-F5344CB8AC3E}">
        <p14:creationId xmlns:p14="http://schemas.microsoft.com/office/powerpoint/2010/main" val="336807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4F346-183A-440C-93FF-3EDCE932B48D}" type="datetimeFigureOut">
              <a:rPr lang="en-US" smtClean="0"/>
              <a:t>3/27/2020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4F4B70-ED80-450E-B305-E227833C8232}" type="slidenum">
              <a:rPr lang="en-US" smtClean="0"/>
              <a:t>‹#›</a:t>
            </a:fld>
            <a:endParaRPr lang="en-US"/>
          </a:p>
        </p:txBody>
      </p:sp>
    </p:spTree>
    <p:extLst>
      <p:ext uri="{BB962C8B-B14F-4D97-AF65-F5344CB8AC3E}">
        <p14:creationId xmlns:p14="http://schemas.microsoft.com/office/powerpoint/2010/main" val="2017578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49418"/>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68244" y="711452"/>
            <a:ext cx="8839200" cy="5355312"/>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ar-EG" sz="5400" dirty="0" smtClean="0">
                <a:solidFill>
                  <a:schemeClr val="accent4">
                    <a:lumMod val="50000"/>
                  </a:schemeClr>
                </a:solidFill>
                <a:effectLst>
                  <a:glow rad="101600">
                    <a:schemeClr val="accent1">
                      <a:satMod val="175000"/>
                      <a:alpha val="40000"/>
                    </a:schemeClr>
                  </a:glow>
                </a:effectLst>
                <a:latin typeface="Simplified Arabic" pitchFamily="18" charset="-78"/>
                <a:cs typeface="Simplified Arabic" pitchFamily="18" charset="-78"/>
              </a:rPr>
              <a:t>محاضرة رقم </a:t>
            </a:r>
            <a:r>
              <a:rPr lang="ar-EG" sz="5400" dirty="0" smtClean="0">
                <a:effectLst>
                  <a:glow rad="101600">
                    <a:schemeClr val="accent1">
                      <a:satMod val="175000"/>
                      <a:alpha val="40000"/>
                    </a:schemeClr>
                  </a:glow>
                </a:effectLst>
                <a:latin typeface="Simplified Arabic" pitchFamily="18" charset="-78"/>
                <a:cs typeface="Simplified Arabic" pitchFamily="18" charset="-78"/>
              </a:rPr>
              <a:t>5</a:t>
            </a:r>
          </a:p>
          <a:p>
            <a:pPr algn="ctr"/>
            <a:r>
              <a:rPr lang="ar-EG" sz="5400" dirty="0" smtClean="0">
                <a:solidFill>
                  <a:srgbClr val="C00000"/>
                </a:solidFill>
                <a:effectLst>
                  <a:glow rad="101600">
                    <a:schemeClr val="accent1">
                      <a:satMod val="175000"/>
                      <a:alpha val="40000"/>
                    </a:schemeClr>
                  </a:glow>
                </a:effectLst>
                <a:latin typeface="Simplified Arabic" pitchFamily="18" charset="-78"/>
                <a:cs typeface="Simplified Arabic" pitchFamily="18" charset="-78"/>
              </a:rPr>
              <a:t>المادة: </a:t>
            </a:r>
            <a:r>
              <a:rPr lang="ar-EG" sz="5400" dirty="0" smtClean="0">
                <a:solidFill>
                  <a:srgbClr val="C00000"/>
                </a:solidFill>
                <a:effectLst>
                  <a:glow rad="101600">
                    <a:schemeClr val="accent1">
                      <a:satMod val="175000"/>
                      <a:alpha val="40000"/>
                    </a:schemeClr>
                  </a:glow>
                </a:effectLst>
                <a:latin typeface="Simplified Arabic" pitchFamily="18" charset="-78"/>
                <a:cs typeface="Simplified Arabic" pitchFamily="18" charset="-78"/>
              </a:rPr>
              <a:t>العلاقات العامة</a:t>
            </a:r>
            <a:endParaRPr lang="ar-EG" sz="5400" dirty="0" smtClean="0">
              <a:solidFill>
                <a:srgbClr val="C00000"/>
              </a:solidFill>
              <a:effectLst>
                <a:glow rad="101600">
                  <a:schemeClr val="accent1">
                    <a:satMod val="175000"/>
                    <a:alpha val="40000"/>
                  </a:schemeClr>
                </a:glow>
              </a:effectLst>
              <a:latin typeface="Simplified Arabic" pitchFamily="18" charset="-78"/>
              <a:cs typeface="Simplified Arabic" pitchFamily="18" charset="-78"/>
            </a:endParaRPr>
          </a:p>
          <a:p>
            <a:pPr algn="ctr"/>
            <a:r>
              <a:rPr lang="ar-EG" sz="5400" dirty="0" smtClean="0">
                <a:solidFill>
                  <a:srgbClr val="0070C0"/>
                </a:solidFill>
                <a:effectLst>
                  <a:glow rad="101600">
                    <a:schemeClr val="accent1">
                      <a:satMod val="175000"/>
                      <a:alpha val="40000"/>
                    </a:schemeClr>
                  </a:glow>
                </a:effectLst>
                <a:latin typeface="Simplified Arabic" pitchFamily="18" charset="-78"/>
                <a:cs typeface="Simplified Arabic" pitchFamily="18" charset="-78"/>
              </a:rPr>
              <a:t>الفرقة: </a:t>
            </a:r>
            <a:r>
              <a:rPr lang="ar-EG" sz="4400" dirty="0" smtClean="0">
                <a:solidFill>
                  <a:srgbClr val="0070C0"/>
                </a:solidFill>
                <a:effectLst>
                  <a:glow rad="101600">
                    <a:schemeClr val="accent1">
                      <a:satMod val="175000"/>
                      <a:alpha val="40000"/>
                    </a:schemeClr>
                  </a:glow>
                </a:effectLst>
                <a:latin typeface="Simplified Arabic" pitchFamily="18" charset="-78"/>
                <a:cs typeface="Simplified Arabic" pitchFamily="18" charset="-78"/>
              </a:rPr>
              <a:t>الأولى دبلومة العلاقات العامة والإعلان</a:t>
            </a:r>
            <a:endParaRPr lang="ar-EG" sz="4400" dirty="0" smtClean="0">
              <a:solidFill>
                <a:srgbClr val="0070C0"/>
              </a:solidFill>
              <a:effectLst>
                <a:glow rad="101600">
                  <a:schemeClr val="accent1">
                    <a:satMod val="175000"/>
                    <a:alpha val="40000"/>
                  </a:schemeClr>
                </a:glow>
              </a:effectLst>
              <a:latin typeface="Simplified Arabic" pitchFamily="18" charset="-78"/>
              <a:cs typeface="Simplified Arabic" pitchFamily="18" charset="-78"/>
            </a:endParaRPr>
          </a:p>
          <a:p>
            <a:pPr algn="ctr"/>
            <a:endParaRPr lang="ar-EG" sz="2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implified Arabic" pitchFamily="18" charset="-78"/>
              <a:cs typeface="Simplified Arabic" pitchFamily="18" charset="-78"/>
            </a:endParaRPr>
          </a:p>
          <a:p>
            <a:pPr algn="r"/>
            <a:r>
              <a:rPr lang="ar-EG"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rPr>
              <a:t>                                         </a:t>
            </a:r>
            <a:r>
              <a:rPr lang="ar-EG" sz="4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rPr>
              <a:t>تقديم</a:t>
            </a:r>
          </a:p>
          <a:p>
            <a:pPr algn="ctr"/>
            <a:endParaRPr lang="ar-EG" sz="1400" b="1" u="sng"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K Homa" pitchFamily="2" charset="-78"/>
            </a:endParaRPr>
          </a:p>
          <a:p>
            <a:pPr algn="r"/>
            <a:r>
              <a:rPr lang="ar-EG" sz="4000" b="1" spc="50" dirty="0" smtClean="0">
                <a:ln w="11430"/>
                <a:effectLst>
                  <a:glow rad="139700">
                    <a:schemeClr val="accent3">
                      <a:satMod val="175000"/>
                      <a:alpha val="40000"/>
                    </a:schemeClr>
                  </a:glow>
                  <a:outerShdw blurRad="76200" dist="50800" dir="5400000" algn="tl" rotWithShape="0">
                    <a:srgbClr val="000000">
                      <a:alpha val="65000"/>
                    </a:srgbClr>
                  </a:outerShdw>
                </a:effectLst>
                <a:latin typeface="Simplified Arabic" pitchFamily="18" charset="-78"/>
                <a:cs typeface="Simplified Arabic" pitchFamily="18" charset="-78"/>
              </a:rPr>
              <a:t>          دكتورة/ شيماء عبدالعاطي سعيد </a:t>
            </a:r>
          </a:p>
          <a:p>
            <a:pPr algn="ctr"/>
            <a:endParaRPr lang="ar-EG" sz="1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Simplified Arabic" pitchFamily="18" charset="-78"/>
              <a:cs typeface="Simplified Arabic" pitchFamily="18" charset="-78"/>
            </a:endParaRPr>
          </a:p>
          <a:p>
            <a:pPr algn="ctr"/>
            <a:r>
              <a:rPr lang="ar-EG" sz="2400" b="1" spc="50" dirty="0" smtClean="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rPr>
              <a:t>مدرس بقسم العلاقات العامة </a:t>
            </a:r>
          </a:p>
          <a:p>
            <a:pPr algn="ctr"/>
            <a:r>
              <a:rPr lang="ar-EG" sz="2400" b="1" spc="50" dirty="0" smtClean="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rPr>
              <a:t>كلية الإعلام وتكنولوجيا الاتصال</a:t>
            </a:r>
            <a:endParaRPr lang="ar-EG" sz="2400" b="1" spc="50" dirty="0">
              <a:ln w="11430"/>
              <a:solidFill>
                <a:schemeClr val="accent4">
                  <a:lumMod val="50000"/>
                </a:schemeClr>
              </a:solidFill>
              <a:effectLst>
                <a:glow rad="101600">
                  <a:srgbClr val="FFFF00">
                    <a:alpha val="40000"/>
                  </a:srgbClr>
                </a:glow>
                <a:outerShdw blurRad="76200" dist="50800" dir="5400000" algn="tl" rotWithShape="0">
                  <a:srgbClr val="000000">
                    <a:alpha val="65000"/>
                  </a:srgbClr>
                </a:outerShd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734429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9051"/>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1066800" y="762000"/>
            <a:ext cx="7620000" cy="707886"/>
          </a:xfrm>
          <a:prstGeom prst="rect">
            <a:avLst/>
          </a:prstGeom>
          <a:noFill/>
        </p:spPr>
        <p:txBody>
          <a:bodyPr wrap="square" rtlCol="0">
            <a:spAutoFit/>
          </a:bodyPr>
          <a:lstStyle/>
          <a:p>
            <a:pPr algn="ctr"/>
            <a:r>
              <a:rPr lang="ar-EG" sz="4000" b="1" u="sng" dirty="0" smtClean="0">
                <a:ln w="28575">
                  <a:noFill/>
                </a:ln>
                <a:solidFill>
                  <a:srgbClr val="FF0000"/>
                </a:solidFill>
                <a:latin typeface="Simplified Arabic" pitchFamily="18" charset="-78"/>
                <a:cs typeface="Simplified Arabic" pitchFamily="18" charset="-78"/>
              </a:rPr>
              <a:t>مفهوم العلاقات العامة</a:t>
            </a:r>
            <a:endParaRPr lang="en-US" sz="5400" b="1" u="sng" dirty="0">
              <a:ln w="28575">
                <a:noFill/>
              </a:ln>
              <a:solidFill>
                <a:srgbClr val="FF0000"/>
              </a:solidFill>
              <a:latin typeface="Courier New" pitchFamily="49" charset="0"/>
              <a:cs typeface="MCS Shafa S_U normal." pitchFamily="2" charset="-78"/>
            </a:endParaRPr>
          </a:p>
        </p:txBody>
      </p:sp>
      <p:sp>
        <p:nvSpPr>
          <p:cNvPr id="2" name="TextBox 1"/>
          <p:cNvSpPr txBox="1"/>
          <p:nvPr/>
        </p:nvSpPr>
        <p:spPr>
          <a:xfrm>
            <a:off x="381000" y="1654314"/>
            <a:ext cx="8534400" cy="4401205"/>
          </a:xfrm>
          <a:prstGeom prst="rect">
            <a:avLst/>
          </a:prstGeom>
          <a:noFill/>
        </p:spPr>
        <p:txBody>
          <a:bodyPr wrap="square" rtlCol="0">
            <a:spAutoFit/>
          </a:bodyPr>
          <a:lstStyle/>
          <a:p>
            <a:pPr algn="r"/>
            <a:r>
              <a:rPr lang="en-US" sz="4000" b="1" dirty="0" smtClean="0">
                <a:solidFill>
                  <a:srgbClr val="0070C0"/>
                </a:solidFill>
                <a:latin typeface="Simplified Arabic" pitchFamily="18" charset="-78"/>
                <a:cs typeface="Simplified Arabic" pitchFamily="18" charset="-78"/>
              </a:rPr>
              <a:t>    </a:t>
            </a:r>
            <a:r>
              <a:rPr lang="ar-EG" sz="4000" b="1" dirty="0" smtClean="0">
                <a:solidFill>
                  <a:srgbClr val="0070C0"/>
                </a:solidFill>
                <a:latin typeface="Simplified Arabic" pitchFamily="18" charset="-78"/>
                <a:cs typeface="Simplified Arabic" pitchFamily="18" charset="-78"/>
              </a:rPr>
              <a:t>هي </a:t>
            </a:r>
            <a:r>
              <a:rPr lang="ar-EG" sz="4000" b="1" dirty="0">
                <a:solidFill>
                  <a:srgbClr val="0070C0"/>
                </a:solidFill>
                <a:latin typeface="Simplified Arabic" pitchFamily="18" charset="-78"/>
                <a:cs typeface="Simplified Arabic" pitchFamily="18" charset="-78"/>
              </a:rPr>
              <a:t>من الوظائف الإداريّة التي تُساهم في تعزيز التواصل مع العملاء، وربط طبيعة عمل المنشأة مع الآراء العامة، وتعرف أيضاً، بأنّها النشاط الذي تقوم بهِ إدارة المؤسسة من أجل التعريف بطبيعة عملها للناس، عن طريق استخدام مجموعة من وسائل </a:t>
            </a:r>
            <a:r>
              <a:rPr lang="ar-EG" sz="4000" b="1" dirty="0" smtClean="0">
                <a:solidFill>
                  <a:srgbClr val="0070C0"/>
                </a:solidFill>
                <a:latin typeface="Simplified Arabic" pitchFamily="18" charset="-78"/>
                <a:cs typeface="Simplified Arabic" pitchFamily="18" charset="-78"/>
              </a:rPr>
              <a:t>الاتصال </a:t>
            </a:r>
            <a:r>
              <a:rPr lang="ar-EG" sz="4000" b="1" dirty="0">
                <a:solidFill>
                  <a:srgbClr val="0070C0"/>
                </a:solidFill>
                <a:latin typeface="Simplified Arabic" pitchFamily="18" charset="-78"/>
                <a:cs typeface="Simplified Arabic" pitchFamily="18" charset="-78"/>
              </a:rPr>
              <a:t>والإعلان المتاحة لتطبيق </a:t>
            </a:r>
            <a:r>
              <a:rPr lang="ar-EG" sz="4000" b="1" dirty="0" smtClean="0">
                <a:solidFill>
                  <a:srgbClr val="0070C0"/>
                </a:solidFill>
                <a:latin typeface="Simplified Arabic" pitchFamily="18" charset="-78"/>
                <a:cs typeface="Simplified Arabic" pitchFamily="18" charset="-78"/>
              </a:rPr>
              <a:t>رؤيتها.</a:t>
            </a:r>
            <a:endParaRPr lang="ar-EG" sz="4000" b="1" dirty="0">
              <a:solidFill>
                <a:srgbClr val="0070C0"/>
              </a:solidFill>
              <a:latin typeface="Simplified Arabic" pitchFamily="18" charset="-78"/>
              <a:cs typeface="Simplified Arabic" pitchFamily="18" charset="-78"/>
            </a:endParaRPr>
          </a:p>
          <a:p>
            <a:pPr algn="r"/>
            <a:endParaRPr lang="ar-EG" sz="4000" b="1" dirty="0">
              <a:solidFill>
                <a:srgbClr val="0070C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86580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9051"/>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6200" y="1134070"/>
            <a:ext cx="9067800" cy="830997"/>
          </a:xfrm>
          <a:prstGeom prst="rect">
            <a:avLst/>
          </a:prstGeom>
          <a:noFill/>
        </p:spPr>
        <p:txBody>
          <a:bodyPr wrap="square" rtlCol="0">
            <a:spAutoFit/>
          </a:bodyPr>
          <a:lstStyle/>
          <a:p>
            <a:pPr algn="ctr"/>
            <a:r>
              <a:rPr lang="ar-EG" sz="4800" b="1" dirty="0">
                <a:ln w="28575">
                  <a:noFill/>
                </a:ln>
                <a:solidFill>
                  <a:srgbClr val="00B0F0"/>
                </a:solidFill>
                <a:effectLst>
                  <a:glow rad="63500">
                    <a:schemeClr val="accent2">
                      <a:satMod val="175000"/>
                      <a:alpha val="40000"/>
                    </a:schemeClr>
                  </a:glow>
                </a:effectLst>
                <a:latin typeface="Simplified Arabic" pitchFamily="18" charset="-78"/>
                <a:cs typeface="Simplified Arabic" pitchFamily="18" charset="-78"/>
              </a:rPr>
              <a:t>العوامل التي أدت لظهور العلاقات </a:t>
            </a:r>
            <a:r>
              <a:rPr lang="ar-EG" sz="4800" b="1" dirty="0" smtClean="0">
                <a:ln w="28575">
                  <a:noFill/>
                </a:ln>
                <a:solidFill>
                  <a:srgbClr val="00B0F0"/>
                </a:solidFill>
                <a:effectLst>
                  <a:glow rad="63500">
                    <a:schemeClr val="accent2">
                      <a:satMod val="175000"/>
                      <a:alpha val="40000"/>
                    </a:schemeClr>
                  </a:glow>
                </a:effectLst>
                <a:latin typeface="Simplified Arabic" pitchFamily="18" charset="-78"/>
                <a:cs typeface="Simplified Arabic" pitchFamily="18" charset="-78"/>
              </a:rPr>
              <a:t>العامة</a:t>
            </a:r>
            <a:endParaRPr lang="ar-EG" sz="4800" b="1" dirty="0">
              <a:ln w="28575">
                <a:noFill/>
              </a:ln>
              <a:solidFill>
                <a:srgbClr val="00B0F0"/>
              </a:solidFill>
              <a:effectLst>
                <a:glow rad="63500">
                  <a:schemeClr val="accent2">
                    <a:satMod val="175000"/>
                    <a:alpha val="40000"/>
                  </a:schemeClr>
                </a:glow>
              </a:effectLst>
              <a:latin typeface="Simplified Arabic" pitchFamily="18" charset="-78"/>
              <a:cs typeface="Simplified Arabic" pitchFamily="18" charset="-78"/>
            </a:endParaRPr>
          </a:p>
        </p:txBody>
      </p:sp>
      <p:sp>
        <p:nvSpPr>
          <p:cNvPr id="11" name="TextBox 10"/>
          <p:cNvSpPr txBox="1"/>
          <p:nvPr/>
        </p:nvSpPr>
        <p:spPr>
          <a:xfrm>
            <a:off x="88900" y="1965067"/>
            <a:ext cx="8763000" cy="3785652"/>
          </a:xfrm>
          <a:prstGeom prst="rect">
            <a:avLst/>
          </a:prstGeom>
          <a:noFill/>
        </p:spPr>
        <p:txBody>
          <a:bodyPr wrap="square" rtlCol="0">
            <a:spAutoFit/>
          </a:bodyPr>
          <a:lstStyle/>
          <a:p>
            <a:pPr algn="ctr"/>
            <a:r>
              <a:rPr lang="ar-EG" sz="4800" b="1" dirty="0" smtClean="0">
                <a:solidFill>
                  <a:srgbClr val="7030A0"/>
                </a:solidFill>
                <a:effectLst>
                  <a:glow rad="101600">
                    <a:schemeClr val="accent6">
                      <a:satMod val="175000"/>
                      <a:alpha val="40000"/>
                    </a:schemeClr>
                  </a:glow>
                </a:effectLst>
                <a:latin typeface="Simplified Arabic" pitchFamily="18" charset="-78"/>
                <a:cs typeface="Simplified Arabic" pitchFamily="18" charset="-78"/>
              </a:rPr>
              <a:t>ظهور أساليب الإدارة الحديثة.</a:t>
            </a:r>
          </a:p>
          <a:p>
            <a:pPr algn="ctr"/>
            <a:r>
              <a:rPr lang="ar-EG" sz="4800" b="1" dirty="0" smtClean="0">
                <a:solidFill>
                  <a:srgbClr val="7030A0"/>
                </a:solidFill>
                <a:effectLst>
                  <a:glow rad="101600">
                    <a:schemeClr val="accent6">
                      <a:satMod val="175000"/>
                      <a:alpha val="40000"/>
                    </a:schemeClr>
                  </a:glow>
                </a:effectLst>
                <a:latin typeface="Simplified Arabic" pitchFamily="18" charset="-78"/>
                <a:cs typeface="Simplified Arabic" pitchFamily="18" charset="-78"/>
              </a:rPr>
              <a:t>تنوع طرق الاستهلاك عند المستهلكين.</a:t>
            </a:r>
          </a:p>
          <a:p>
            <a:pPr algn="ctr"/>
            <a:r>
              <a:rPr lang="ar-EG" sz="4800" b="1" dirty="0" smtClean="0">
                <a:solidFill>
                  <a:srgbClr val="7030A0"/>
                </a:solidFill>
                <a:effectLst>
                  <a:glow rad="101600">
                    <a:schemeClr val="accent6">
                      <a:satMod val="175000"/>
                      <a:alpha val="40000"/>
                    </a:schemeClr>
                  </a:glow>
                </a:effectLst>
                <a:latin typeface="Simplified Arabic" pitchFamily="18" charset="-78"/>
                <a:cs typeface="Simplified Arabic" pitchFamily="18" charset="-78"/>
              </a:rPr>
              <a:t>تطور وسائل الاتصال الحديثة</a:t>
            </a:r>
          </a:p>
          <a:p>
            <a:pPr algn="ctr"/>
            <a:r>
              <a:rPr lang="ar-EG" sz="4800" b="1" dirty="0" smtClean="0">
                <a:solidFill>
                  <a:srgbClr val="7030A0"/>
                </a:solidFill>
                <a:effectLst>
                  <a:glow rad="101600">
                    <a:schemeClr val="accent6">
                      <a:satMod val="175000"/>
                      <a:alpha val="40000"/>
                    </a:schemeClr>
                  </a:glow>
                </a:effectLst>
                <a:latin typeface="Simplified Arabic" pitchFamily="18" charset="-78"/>
                <a:cs typeface="Simplified Arabic" pitchFamily="18" charset="-78"/>
              </a:rPr>
              <a:t>ظهور خدمات وسلع لم تكن موجودة من قبل</a:t>
            </a:r>
          </a:p>
          <a:p>
            <a:pPr algn="ctr"/>
            <a:r>
              <a:rPr lang="ar-EG" sz="4800" b="1" dirty="0" smtClean="0">
                <a:solidFill>
                  <a:srgbClr val="7030A0"/>
                </a:solidFill>
                <a:effectLst>
                  <a:glow rad="101600">
                    <a:schemeClr val="accent6">
                      <a:satMod val="175000"/>
                      <a:alpha val="40000"/>
                    </a:schemeClr>
                  </a:glow>
                </a:effectLst>
                <a:latin typeface="Simplified Arabic" pitchFamily="18" charset="-78"/>
                <a:cs typeface="Simplified Arabic" pitchFamily="18" charset="-78"/>
              </a:rPr>
              <a:t>نمو الفكر الاستهلاكي عند الناس</a:t>
            </a:r>
            <a:endParaRPr lang="en-US" sz="4800" b="1" dirty="0">
              <a:solidFill>
                <a:srgbClr val="7030A0"/>
              </a:solidFill>
              <a:effectLst>
                <a:glow rad="101600">
                  <a:schemeClr val="accent6">
                    <a:satMod val="175000"/>
                    <a:alpha val="40000"/>
                  </a:schemeClr>
                </a:glo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121441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763"/>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381000" y="617606"/>
            <a:ext cx="8381999" cy="5632311"/>
          </a:xfrm>
          <a:prstGeom prst="rect">
            <a:avLst/>
          </a:prstGeom>
          <a:noFill/>
        </p:spPr>
        <p:txBody>
          <a:bodyPr wrap="square" rtlCol="0">
            <a:spAutoFit/>
          </a:bodyPr>
          <a:lstStyle/>
          <a:p>
            <a:pPr algn="ctr"/>
            <a:r>
              <a:rPr lang="ar-EG" sz="5400" b="1" dirty="0" smtClean="0">
                <a:ln w="28575">
                  <a:noFill/>
                </a:ln>
                <a:effectLst>
                  <a:glow rad="101600">
                    <a:schemeClr val="accent2">
                      <a:satMod val="175000"/>
                      <a:alpha val="40000"/>
                    </a:schemeClr>
                  </a:glow>
                </a:effectLst>
                <a:latin typeface="Simplified Arabic" pitchFamily="18" charset="-78"/>
                <a:cs typeface="Simplified Arabic" pitchFamily="18" charset="-78"/>
              </a:rPr>
              <a:t>مبادئ تطبيق العلاقات العامة</a:t>
            </a:r>
          </a:p>
          <a:p>
            <a:pPr algn="ctr"/>
            <a:endParaRPr lang="ar-EG" b="1" dirty="0">
              <a:ln w="28575">
                <a:noFill/>
              </a:ln>
              <a:effectLst>
                <a:glow rad="101600">
                  <a:schemeClr val="accent2">
                    <a:satMod val="175000"/>
                    <a:alpha val="40000"/>
                  </a:schemeClr>
                </a:glow>
              </a:effectLst>
              <a:latin typeface="Simplified Arabic" pitchFamily="18" charset="-78"/>
              <a:cs typeface="Simplified Arabic" pitchFamily="18" charset="-78"/>
            </a:endParaRPr>
          </a:p>
          <a:p>
            <a:pPr algn="r"/>
            <a:r>
              <a:rPr lang="ar-EG" sz="3600" b="1" dirty="0" smtClean="0">
                <a:solidFill>
                  <a:srgbClr val="00B050"/>
                </a:solidFill>
                <a:latin typeface="DroidArabicKufi-Regular"/>
              </a:rPr>
              <a:t>*عدم </a:t>
            </a:r>
            <a:r>
              <a:rPr lang="ar-EG" sz="3600" b="1" dirty="0">
                <a:solidFill>
                  <a:srgbClr val="00B050"/>
                </a:solidFill>
                <a:latin typeface="DroidArabicKufi-Regular"/>
              </a:rPr>
              <a:t>تعارض الأفكار المرتبطة بالعلاقات العامة مع ثقافة وأفكار المجتمع. </a:t>
            </a:r>
            <a:endParaRPr lang="ar-EG" sz="3600" b="1" dirty="0" smtClean="0">
              <a:solidFill>
                <a:srgbClr val="00B050"/>
              </a:solidFill>
              <a:latin typeface="DroidArabicKufi-Regular"/>
            </a:endParaRPr>
          </a:p>
          <a:p>
            <a:pPr algn="r"/>
            <a:r>
              <a:rPr lang="ar-EG" sz="3600" b="1" dirty="0">
                <a:solidFill>
                  <a:srgbClr val="0070C0"/>
                </a:solidFill>
                <a:latin typeface="DroidArabicKufi-Regular"/>
              </a:rPr>
              <a:t>*</a:t>
            </a:r>
            <a:r>
              <a:rPr lang="ar-EG" sz="3600" b="1" dirty="0" smtClean="0">
                <a:solidFill>
                  <a:srgbClr val="0070C0"/>
                </a:solidFill>
                <a:latin typeface="DroidArabicKufi-Regular"/>
              </a:rPr>
              <a:t>المحافظة </a:t>
            </a:r>
            <a:r>
              <a:rPr lang="ar-EG" sz="3600" b="1" dirty="0">
                <a:solidFill>
                  <a:srgbClr val="0070C0"/>
                </a:solidFill>
                <a:latin typeface="DroidArabicKufi-Regular"/>
              </a:rPr>
              <a:t>على الصدق، والأمانة في التعامل مع العملاء. </a:t>
            </a:r>
            <a:endParaRPr lang="ar-EG" sz="3600" b="1" dirty="0" smtClean="0">
              <a:solidFill>
                <a:srgbClr val="0070C0"/>
              </a:solidFill>
              <a:latin typeface="DroidArabicKufi-Regular"/>
            </a:endParaRPr>
          </a:p>
          <a:p>
            <a:pPr algn="r"/>
            <a:r>
              <a:rPr lang="ar-EG" sz="3600" b="1" dirty="0" smtClean="0">
                <a:solidFill>
                  <a:schemeClr val="accent6">
                    <a:lumMod val="75000"/>
                  </a:schemeClr>
                </a:solidFill>
                <a:latin typeface="DroidArabicKufi-Regular"/>
              </a:rPr>
              <a:t>*الالتزام </a:t>
            </a:r>
            <a:r>
              <a:rPr lang="ar-EG" sz="3600" b="1" dirty="0">
                <a:solidFill>
                  <a:schemeClr val="accent6">
                    <a:lumMod val="75000"/>
                  </a:schemeClr>
                </a:solidFill>
                <a:latin typeface="DroidArabicKufi-Regular"/>
              </a:rPr>
              <a:t>باحترام كافّة المعلومات الخاصّة والشخصيّة للأفراد الذين يَتعاملون مع الشركة. </a:t>
            </a:r>
            <a:endParaRPr lang="ar-EG" sz="3600" b="1" dirty="0" smtClean="0">
              <a:solidFill>
                <a:schemeClr val="accent6">
                  <a:lumMod val="75000"/>
                </a:schemeClr>
              </a:solidFill>
              <a:latin typeface="DroidArabicKufi-Regular"/>
            </a:endParaRPr>
          </a:p>
          <a:p>
            <a:pPr algn="r"/>
            <a:r>
              <a:rPr lang="ar-EG" sz="3600" b="1" dirty="0">
                <a:solidFill>
                  <a:srgbClr val="7030A0"/>
                </a:solidFill>
                <a:latin typeface="DroidArabicKufi-Regular"/>
              </a:rPr>
              <a:t>*</a:t>
            </a:r>
            <a:r>
              <a:rPr lang="ar-EG" sz="3600" b="1" dirty="0" smtClean="0">
                <a:solidFill>
                  <a:srgbClr val="7030A0"/>
                </a:solidFill>
                <a:latin typeface="DroidArabicKufi-Regular"/>
              </a:rPr>
              <a:t>توفير </a:t>
            </a:r>
            <a:r>
              <a:rPr lang="ar-EG" sz="3600" b="1" dirty="0">
                <a:solidFill>
                  <a:srgbClr val="7030A0"/>
                </a:solidFill>
                <a:latin typeface="DroidArabicKufi-Regular"/>
              </a:rPr>
              <a:t>كافّة الوسائل التي تساعد في رفع المستوى العملي للمنشأة</a:t>
            </a:r>
            <a:r>
              <a:rPr lang="ar-EG" sz="2000" dirty="0" smtClean="0">
                <a:solidFill>
                  <a:srgbClr val="333333"/>
                </a:solidFill>
                <a:latin typeface="DroidArabicKufi-Regular"/>
              </a:rPr>
              <a:t>.</a:t>
            </a:r>
            <a:endParaRPr lang="en-US" sz="2000" b="1" dirty="0">
              <a:ln w="28575">
                <a:noFill/>
              </a:ln>
              <a:effectLst>
                <a:glow rad="101600">
                  <a:schemeClr val="accent2">
                    <a:satMod val="175000"/>
                    <a:alpha val="40000"/>
                  </a:schemeClr>
                </a:glow>
              </a:effectLst>
              <a:latin typeface="Simplified Arabic" pitchFamily="18" charset="-78"/>
              <a:cs typeface="Simplified Arabic" pitchFamily="18" charset="-78"/>
            </a:endParaRPr>
          </a:p>
        </p:txBody>
      </p:sp>
    </p:spTree>
    <p:extLst>
      <p:ext uri="{BB962C8B-B14F-4D97-AF65-F5344CB8AC3E}">
        <p14:creationId xmlns:p14="http://schemas.microsoft.com/office/powerpoint/2010/main" val="42390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88" y="-34817"/>
            <a:ext cx="9144000" cy="6877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228600" y="336541"/>
            <a:ext cx="8618773" cy="6109365"/>
          </a:xfrm>
          <a:prstGeom prst="rect">
            <a:avLst/>
          </a:prstGeom>
          <a:noFill/>
        </p:spPr>
        <p:txBody>
          <a:bodyPr wrap="square" rtlCol="0">
            <a:spAutoFit/>
          </a:bodyPr>
          <a:lstStyle/>
          <a:p>
            <a:pPr algn="ctr" rtl="1">
              <a:lnSpc>
                <a:spcPct val="115000"/>
              </a:lnSpc>
              <a:spcAft>
                <a:spcPts val="0"/>
              </a:spcAft>
            </a:pPr>
            <a:r>
              <a:rPr lang="ar-EG" sz="4400" b="1" u="sng" dirty="0" smtClean="0">
                <a:solidFill>
                  <a:srgbClr val="FF0000"/>
                </a:solidFill>
                <a:cs typeface="Simplified Arabic"/>
              </a:rPr>
              <a:t> </a:t>
            </a:r>
            <a:r>
              <a:rPr lang="ar-EG" sz="4400" b="1" u="sng" dirty="0" smtClean="0">
                <a:solidFill>
                  <a:srgbClr val="FF0000"/>
                </a:solidFill>
                <a:cs typeface="Simplified Arabic"/>
              </a:rPr>
              <a:t>أهداف العلاقات العامة</a:t>
            </a:r>
            <a:endParaRPr lang="ar-EG" sz="4400" b="1" u="sng" dirty="0">
              <a:solidFill>
                <a:srgbClr val="FF0000"/>
              </a:solidFill>
              <a:cs typeface="Simplified Arabic"/>
            </a:endParaRPr>
          </a:p>
          <a:p>
            <a:pPr algn="r" rtl="1">
              <a:lnSpc>
                <a:spcPct val="115000"/>
              </a:lnSpc>
              <a:spcAft>
                <a:spcPts val="0"/>
              </a:spcAft>
            </a:pPr>
            <a:r>
              <a:rPr lang="ar-EG" sz="4400" b="1" dirty="0" smtClean="0">
                <a:solidFill>
                  <a:schemeClr val="accent1">
                    <a:lumMod val="75000"/>
                  </a:schemeClr>
                </a:solidFill>
                <a:ea typeface="Calibri"/>
                <a:cs typeface="Simplified Arabic"/>
              </a:rPr>
              <a:t>*</a:t>
            </a:r>
            <a:r>
              <a:rPr lang="ar-EG" sz="3600" b="1" dirty="0" smtClean="0">
                <a:solidFill>
                  <a:schemeClr val="accent1">
                    <a:lumMod val="75000"/>
                  </a:schemeClr>
                </a:solidFill>
                <a:ea typeface="Calibri"/>
                <a:cs typeface="+mj-cs"/>
              </a:rPr>
              <a:t>وضع </a:t>
            </a:r>
            <a:r>
              <a:rPr lang="ar-EG" sz="3600" b="1" dirty="0">
                <a:solidFill>
                  <a:schemeClr val="accent1">
                    <a:lumMod val="75000"/>
                  </a:schemeClr>
                </a:solidFill>
                <a:ea typeface="Calibri"/>
                <a:cs typeface="+mj-cs"/>
              </a:rPr>
              <a:t>إستراتيجية تفاعليّة بين المنشأة والعملاء. </a:t>
            </a:r>
            <a:r>
              <a:rPr lang="ar-EG" sz="3600" b="1" dirty="0" smtClean="0">
                <a:solidFill>
                  <a:schemeClr val="accent3">
                    <a:lumMod val="75000"/>
                  </a:schemeClr>
                </a:solidFill>
                <a:ea typeface="Calibri"/>
                <a:cs typeface="+mj-cs"/>
              </a:rPr>
              <a:t>*التواصل </a:t>
            </a:r>
            <a:r>
              <a:rPr lang="ar-EG" sz="3600" b="1" dirty="0">
                <a:solidFill>
                  <a:schemeClr val="accent3">
                    <a:lumMod val="75000"/>
                  </a:schemeClr>
                </a:solidFill>
                <a:ea typeface="Calibri"/>
                <a:cs typeface="+mj-cs"/>
              </a:rPr>
              <a:t>الفعّال بين المنشأة والمنشآت الأخرى. </a:t>
            </a:r>
            <a:endParaRPr lang="ar-EG" sz="3600" b="1" dirty="0" smtClean="0">
              <a:solidFill>
                <a:schemeClr val="accent3">
                  <a:lumMod val="75000"/>
                </a:schemeClr>
              </a:solidFill>
              <a:ea typeface="Calibri"/>
              <a:cs typeface="+mj-cs"/>
            </a:endParaRPr>
          </a:p>
          <a:p>
            <a:pPr algn="r" rtl="1">
              <a:lnSpc>
                <a:spcPct val="115000"/>
              </a:lnSpc>
              <a:spcAft>
                <a:spcPts val="0"/>
              </a:spcAft>
            </a:pPr>
            <a:r>
              <a:rPr lang="ar-EG" sz="3600" b="1" dirty="0">
                <a:solidFill>
                  <a:srgbClr val="0070C0"/>
                </a:solidFill>
                <a:ea typeface="Calibri"/>
                <a:cs typeface="+mj-cs"/>
              </a:rPr>
              <a:t>*</a:t>
            </a:r>
            <a:r>
              <a:rPr lang="ar-EG" sz="3600" b="1" dirty="0" smtClean="0">
                <a:solidFill>
                  <a:srgbClr val="0070C0"/>
                </a:solidFill>
                <a:ea typeface="Calibri"/>
                <a:cs typeface="+mj-cs"/>
              </a:rPr>
              <a:t>توفير </a:t>
            </a:r>
            <a:r>
              <a:rPr lang="ar-EG" sz="3600" b="1" dirty="0">
                <a:solidFill>
                  <a:srgbClr val="0070C0"/>
                </a:solidFill>
                <a:ea typeface="Calibri"/>
                <a:cs typeface="+mj-cs"/>
              </a:rPr>
              <a:t>وسائل الإعلان المُناسبة للتعريف بالمنشأة في المجتمع الذي توجد فيه. </a:t>
            </a:r>
            <a:endParaRPr lang="ar-EG" sz="3600" b="1" dirty="0" smtClean="0">
              <a:solidFill>
                <a:srgbClr val="0070C0"/>
              </a:solidFill>
              <a:ea typeface="Calibri"/>
              <a:cs typeface="+mj-cs"/>
            </a:endParaRPr>
          </a:p>
          <a:p>
            <a:pPr algn="r" rtl="1">
              <a:lnSpc>
                <a:spcPct val="115000"/>
              </a:lnSpc>
              <a:spcAft>
                <a:spcPts val="0"/>
              </a:spcAft>
            </a:pPr>
            <a:r>
              <a:rPr lang="ar-EG" sz="3600" b="1" dirty="0" smtClean="0">
                <a:solidFill>
                  <a:schemeClr val="accent6">
                    <a:lumMod val="75000"/>
                  </a:schemeClr>
                </a:solidFill>
                <a:ea typeface="Calibri"/>
                <a:cs typeface="+mj-cs"/>
              </a:rPr>
              <a:t>*متابعة </a:t>
            </a:r>
            <a:r>
              <a:rPr lang="ar-EG" sz="3600" b="1" dirty="0">
                <a:solidFill>
                  <a:schemeClr val="accent6">
                    <a:lumMod val="75000"/>
                  </a:schemeClr>
                </a:solidFill>
                <a:ea typeface="Calibri"/>
                <a:cs typeface="+mj-cs"/>
              </a:rPr>
              <a:t>كافة الأخبار التي يتم نشرها حول المؤسسة، أو الشركة، والحرص على التأكد من صحتها. </a:t>
            </a:r>
            <a:endParaRPr lang="ar-EG" sz="3600" b="1" dirty="0" smtClean="0">
              <a:solidFill>
                <a:schemeClr val="accent6">
                  <a:lumMod val="75000"/>
                </a:schemeClr>
              </a:solidFill>
              <a:ea typeface="Calibri"/>
              <a:cs typeface="+mj-cs"/>
            </a:endParaRPr>
          </a:p>
          <a:p>
            <a:pPr algn="r" rtl="1">
              <a:lnSpc>
                <a:spcPct val="115000"/>
              </a:lnSpc>
              <a:spcAft>
                <a:spcPts val="0"/>
              </a:spcAft>
            </a:pPr>
            <a:r>
              <a:rPr lang="ar-EG" sz="3600" b="1" dirty="0">
                <a:solidFill>
                  <a:srgbClr val="66FF33"/>
                </a:solidFill>
                <a:ea typeface="Calibri"/>
                <a:cs typeface="+mj-cs"/>
              </a:rPr>
              <a:t>*</a:t>
            </a:r>
            <a:r>
              <a:rPr lang="ar-EG" sz="3600" b="1" dirty="0" smtClean="0">
                <a:solidFill>
                  <a:srgbClr val="66FF33"/>
                </a:solidFill>
                <a:ea typeface="Calibri"/>
                <a:cs typeface="+mj-cs"/>
              </a:rPr>
              <a:t>تشجيع </a:t>
            </a:r>
            <a:r>
              <a:rPr lang="ar-EG" sz="3600" b="1" dirty="0">
                <a:solidFill>
                  <a:srgbClr val="66FF33"/>
                </a:solidFill>
                <a:ea typeface="Calibri"/>
                <a:cs typeface="+mj-cs"/>
              </a:rPr>
              <a:t>التواصل بين كافة المستويات الإدارية لاتخاذ القرارات المناسبة. </a:t>
            </a:r>
            <a:endParaRPr lang="ar-EG" sz="3600" b="1" dirty="0" smtClean="0">
              <a:solidFill>
                <a:srgbClr val="66FF33"/>
              </a:solidFill>
              <a:ea typeface="Calibri"/>
              <a:cs typeface="+mj-cs"/>
            </a:endParaRPr>
          </a:p>
        </p:txBody>
      </p:sp>
    </p:spTree>
    <p:extLst>
      <p:ext uri="{BB962C8B-B14F-4D97-AF65-F5344CB8AC3E}">
        <p14:creationId xmlns:p14="http://schemas.microsoft.com/office/powerpoint/2010/main" val="2237285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7225"/>
            <a:ext cx="8305800" cy="3277975"/>
          </a:xfrm>
        </p:spPr>
        <p:txBody>
          <a:bodyPr>
            <a:normAutofit/>
          </a:bodyPr>
          <a:lstStyle/>
          <a:p>
            <a:r>
              <a:rPr lang="ar-EG" sz="7200" dirty="0" smtClean="0">
                <a:effectLst>
                  <a:glow rad="101600">
                    <a:schemeClr val="accent3">
                      <a:satMod val="175000"/>
                      <a:alpha val="40000"/>
                    </a:schemeClr>
                  </a:glow>
                </a:effectLst>
                <a:latin typeface="Simplified Arabic" pitchFamily="18" charset="-78"/>
                <a:cs typeface="Simplified Arabic" pitchFamily="18" charset="-78"/>
              </a:rPr>
              <a:t>شكراً لحسن استماعكم</a:t>
            </a:r>
            <a:r>
              <a:rPr lang="ar-EG" dirty="0" smtClean="0"/>
              <a:t/>
            </a:r>
            <a:br>
              <a:rPr lang="ar-EG" dirty="0" smtClean="0"/>
            </a:br>
            <a:r>
              <a:rPr lang="ar-EG" sz="2400" dirty="0" smtClean="0"/>
              <a:t/>
            </a:r>
            <a:br>
              <a:rPr lang="ar-EG" sz="2400" dirty="0" smtClean="0"/>
            </a:br>
            <a:r>
              <a:rPr lang="ar-EG" dirty="0" smtClean="0">
                <a:solidFill>
                  <a:srgbClr val="0070C0"/>
                </a:solidFill>
                <a:effectLst>
                  <a:glow rad="101600">
                    <a:schemeClr val="accent2">
                      <a:satMod val="175000"/>
                      <a:alpha val="40000"/>
                    </a:schemeClr>
                  </a:glow>
                </a:effectLst>
              </a:rPr>
              <a:t>تحياتي</a:t>
            </a:r>
            <a:r>
              <a:rPr lang="ar-EG" dirty="0" smtClean="0"/>
              <a:t/>
            </a:r>
            <a:br>
              <a:rPr lang="ar-EG" dirty="0" smtClean="0"/>
            </a:br>
            <a:r>
              <a:rPr lang="ar-EG" sz="1600" dirty="0"/>
              <a:t/>
            </a:r>
            <a:br>
              <a:rPr lang="ar-EG" sz="1600" dirty="0"/>
            </a:br>
            <a:r>
              <a:rPr lang="ar-EG" sz="4800" dirty="0" smtClean="0">
                <a:effectLst>
                  <a:glow rad="139700">
                    <a:schemeClr val="accent2">
                      <a:satMod val="175000"/>
                      <a:alpha val="40000"/>
                    </a:schemeClr>
                  </a:glow>
                </a:effectLst>
              </a:rPr>
              <a:t>دكتورة/ شيماء عبدالعاطي</a:t>
            </a:r>
            <a:endParaRPr lang="en-US" sz="4800" dirty="0">
              <a:effectLst>
                <a:glow rad="139700">
                  <a:schemeClr val="accent2">
                    <a:satMod val="175000"/>
                    <a:alpha val="40000"/>
                  </a:schemeClr>
                </a:glow>
              </a:effectLst>
            </a:endParaRPr>
          </a:p>
        </p:txBody>
      </p:sp>
      <p:pic>
        <p:nvPicPr>
          <p:cNvPr id="2058" name="Picture 10" descr="C:\Users\Ahmed Ismaiel\Desktop\612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3733800"/>
            <a:ext cx="4724400" cy="30218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290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TotalTime>
  <Words>237</Words>
  <Application>Microsoft Office PowerPoint</Application>
  <PresentationFormat>On-screen Show (4:3)</PresentationFormat>
  <Paragraphs>32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شكراً لحسن استماعكم  تحياتي  دكتورة/ شيماء عبدالعاطي</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Ahmed Ismaiel</cp:lastModifiedBy>
  <cp:revision>44</cp:revision>
  <dcterms:created xsi:type="dcterms:W3CDTF">2013-11-13T00:31:30Z</dcterms:created>
  <dcterms:modified xsi:type="dcterms:W3CDTF">2020-03-27T17:06:21Z</dcterms:modified>
</cp:coreProperties>
</file>