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91" r:id="rId1"/>
  </p:sldMasterIdLst>
  <p:sldIdLst>
    <p:sldId id="274" r:id="rId2"/>
    <p:sldId id="278" r:id="rId3"/>
    <p:sldId id="259" r:id="rId4"/>
    <p:sldId id="257" r:id="rId5"/>
    <p:sldId id="264" r:id="rId6"/>
    <p:sldId id="265" r:id="rId7"/>
    <p:sldId id="266" r:id="rId8"/>
    <p:sldId id="275" r:id="rId9"/>
    <p:sldId id="282" r:id="rId10"/>
    <p:sldId id="292" r:id="rId11"/>
    <p:sldId id="281" r:id="rId12"/>
    <p:sldId id="283" r:id="rId13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398D"/>
    <a:srgbClr val="9900CC"/>
    <a:srgbClr val="193DD7"/>
    <a:srgbClr val="009900"/>
    <a:srgbClr val="CC3399"/>
    <a:srgbClr val="CC0066"/>
    <a:srgbClr val="17452D"/>
    <a:srgbClr val="3090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9474" autoAdjust="0"/>
    <p:restoredTop sz="94624" autoAdjust="0"/>
  </p:normalViewPr>
  <p:slideViewPr>
    <p:cSldViewPr>
      <p:cViewPr varScale="1">
        <p:scale>
          <a:sx n="70" d="100"/>
          <a:sy n="70" d="100"/>
        </p:scale>
        <p:origin x="-157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CC959B6-912A-45E2-9298-4474F7BBA3D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53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8F601-207F-4592-849F-87CAF69854E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04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8F6B0F4-EADD-42D4-BB00-294C47D6063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4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F0ABD-72A3-448B-97CD-AE40DE7919D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874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2EB383-E9C0-43CD-8315-86ECE372DE2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07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71F49-02BB-4606-BF7B-43A19C883A0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0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45A61-BB66-473B-8DF9-CFAFFF90254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50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6263E-5FF1-4A51-8681-DD1FCFD72C7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56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9C25F-7EE0-4015-B26B-7782C9DBC2E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06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4E2DA-4A55-41B6-8EC9-F3D5F320A4C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003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7314C0-C938-471C-B0C2-AE71678CBC4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36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0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  <a:ea typeface="+mn-ea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ea typeface="+mn-ea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chemeClr val="tx2"/>
                </a:solidFill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F87D583-1CD8-49B1-BC8E-403457CBD32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32" r:id="rId2"/>
    <p:sldLayoutId id="2147484040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41" r:id="rId9"/>
    <p:sldLayoutId id="2147484038" r:id="rId10"/>
    <p:sldLayoutId id="2147484042" r:id="rId11"/>
  </p:sldLayoutIdLst>
  <p:txStyles>
    <p:titleStyle>
      <a:lvl1pPr algn="l" rtl="1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9pPr>
      <a:extLst/>
    </p:titleStyle>
    <p:bodyStyle>
      <a:lvl1pPr marL="273050" indent="-273050" algn="r" rtl="1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r" rtl="1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r" rtl="1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r" rtl="1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r" rtl="1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r" rtl="1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r" rtl="1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r" rtl="1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r" rtl="1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5" Type="http://schemas.openxmlformats.org/officeDocument/2006/relationships/image" Target="../media/image4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5" Type="http://schemas.openxmlformats.org/officeDocument/2006/relationships/image" Target="../media/image4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6" Type="http://schemas.openxmlformats.org/officeDocument/2006/relationships/image" Target="../media/image22.png"/><Relationship Id="rId11" Type="http://schemas.openxmlformats.org/officeDocument/2006/relationships/image" Target="../media/image4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4"/>
          <p:cNvSpPr>
            <a:spLocks noChangeArrowheads="1" noChangeShapeType="1" noTextEdit="1"/>
          </p:cNvSpPr>
          <p:nvPr/>
        </p:nvSpPr>
        <p:spPr bwMode="auto">
          <a:xfrm>
            <a:off x="395288" y="1946275"/>
            <a:ext cx="7731125" cy="24399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endParaRPr lang="en-US" sz="4800" b="1" kern="10">
              <a:gradFill rotWithShape="1">
                <a:gsLst>
                  <a:gs pos="0">
                    <a:srgbClr val="55261C"/>
                  </a:gs>
                  <a:gs pos="3000">
                    <a:srgbClr val="EBDAD4"/>
                  </a:gs>
                  <a:gs pos="14499">
                    <a:srgbClr val="C0524E"/>
                  </a:gs>
                  <a:gs pos="21001">
                    <a:srgbClr val="80302D"/>
                  </a:gs>
                  <a:gs pos="22000">
                    <a:srgbClr val="9C6563"/>
                  </a:gs>
                  <a:gs pos="24001">
                    <a:srgbClr val="FFFFFF"/>
                  </a:gs>
                  <a:gs pos="39500">
                    <a:srgbClr val="83A7C3"/>
                  </a:gs>
                  <a:gs pos="43500">
                    <a:srgbClr val="768FB9"/>
                  </a:gs>
                  <a:gs pos="46001">
                    <a:srgbClr val="83A7C3"/>
                  </a:gs>
                  <a:gs pos="50000">
                    <a:srgbClr val="DCEBF5"/>
                  </a:gs>
                  <a:gs pos="53999">
                    <a:srgbClr val="83A7C3"/>
                  </a:gs>
                  <a:gs pos="56500">
                    <a:srgbClr val="768FB9"/>
                  </a:gs>
                  <a:gs pos="60501">
                    <a:srgbClr val="83A7C3"/>
                  </a:gs>
                  <a:gs pos="75999">
                    <a:srgbClr val="FFFFFF"/>
                  </a:gs>
                  <a:gs pos="78000">
                    <a:srgbClr val="9C6563"/>
                  </a:gs>
                  <a:gs pos="78999">
                    <a:srgbClr val="80302D"/>
                  </a:gs>
                  <a:gs pos="85501">
                    <a:srgbClr val="C0524E"/>
                  </a:gs>
                  <a:gs pos="97000">
                    <a:srgbClr val="EBDAD4"/>
                  </a:gs>
                  <a:gs pos="100000">
                    <a:srgbClr val="55261C"/>
                  </a:gs>
                </a:gsLst>
                <a:lin ang="54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34925" y="2205038"/>
            <a:ext cx="8097838" cy="40941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>
                <a:solidFill>
                  <a:srgbClr val="002060"/>
                </a:solidFill>
                <a:latin typeface="Rockwell Extra Bold" pitchFamily="18" charset="0"/>
                <a:cs typeface="Bader" pitchFamily="2" charset="-78"/>
              </a:rPr>
              <a:t>محـــــــاضــــــــــــرة</a:t>
            </a:r>
          </a:p>
          <a:p>
            <a:pPr algn="ctr">
              <a:defRPr/>
            </a:pPr>
            <a:r>
              <a:rPr lang="ar-EG" sz="5400" b="1" dirty="0">
                <a:solidFill>
                  <a:srgbClr val="FF0000"/>
                </a:solidFill>
                <a:latin typeface="Rockwell Extra Bold" pitchFamily="18" charset="0"/>
                <a:cs typeface="Bader" pitchFamily="2" charset="-78"/>
              </a:rPr>
              <a:t>فى مادة: </a:t>
            </a:r>
            <a:r>
              <a:rPr lang="ar-EG" sz="5400" b="1" dirty="0">
                <a:solidFill>
                  <a:srgbClr val="002060"/>
                </a:solidFill>
                <a:latin typeface="Rockwell Extra Bold" pitchFamily="18" charset="0"/>
                <a:cs typeface="Bader" pitchFamily="2" charset="-78"/>
              </a:rPr>
              <a:t>فلسفة الإعــلام ونظرياته</a:t>
            </a:r>
          </a:p>
          <a:p>
            <a:pPr algn="ctr">
              <a:defRPr/>
            </a:pPr>
            <a:r>
              <a:rPr lang="ar-EG" sz="3200" dirty="0">
                <a:solidFill>
                  <a:srgbClr val="193DD7"/>
                </a:solidFill>
                <a:latin typeface="Rockwell Extra Bold" pitchFamily="18" charset="0"/>
                <a:cs typeface="Bader" pitchFamily="2" charset="-78"/>
              </a:rPr>
              <a:t>( الفرقة الأولى  – دبلوم العلاقات العامة 14مارس2020)</a:t>
            </a:r>
            <a:endParaRPr lang="en-US" sz="3200" dirty="0">
              <a:solidFill>
                <a:srgbClr val="193DD7"/>
              </a:solidFill>
              <a:latin typeface="Rockwell Extra Bold" pitchFamily="18" charset="0"/>
              <a:cs typeface="Bader" pitchFamily="2" charset="-78"/>
            </a:endParaRPr>
          </a:p>
          <a:p>
            <a:pPr algn="ctr">
              <a:defRPr/>
            </a:pPr>
            <a:r>
              <a:rPr lang="ar-EG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  <a:cs typeface="Bader" pitchFamily="2" charset="-78"/>
              </a:rPr>
              <a:t>إعـــــــــــــــداد</a:t>
            </a:r>
          </a:p>
          <a:p>
            <a:pPr algn="ctr">
              <a:defRPr/>
            </a:pPr>
            <a:r>
              <a:rPr lang="ar-EG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  <a:cs typeface="MCS Erwah S_U normal." pitchFamily="2" charset="-78"/>
              </a:rPr>
              <a:t>د. كــريمة كــمال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52425"/>
            <a:ext cx="2016125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8113"/>
            <a:ext cx="2351087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4F8D3470.wav">
            <a:hlinkClick r:id="" action="ppaction://media"/>
          </p:cNvPr>
          <p:cNvPicPr>
            <a:picLocks noChangeAspect="1"/>
          </p:cNvPicPr>
          <p:nvPr>
            <a:wavAudioFile r:embed="rId1" name="4F8DC3AA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02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07" r="56197" b="51416"/>
          <a:stretch>
            <a:fillRect/>
          </a:stretch>
        </p:blipFill>
        <p:spPr bwMode="auto">
          <a:xfrm>
            <a:off x="3540125" y="1700213"/>
            <a:ext cx="442595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0825" y="476250"/>
            <a:ext cx="7705725" cy="9540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ar-EG" sz="2800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فالرسالة الإعلامية تمر بمراحل عديدة  خلال انتقالها من المصدر حتى وصولها للمتلقى </a:t>
            </a: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44" r="2496"/>
          <a:stretch>
            <a:fillRect/>
          </a:stretch>
        </p:blipFill>
        <p:spPr bwMode="auto">
          <a:xfrm>
            <a:off x="250825" y="2127250"/>
            <a:ext cx="7781925" cy="123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22"/>
          <a:stretch>
            <a:fillRect/>
          </a:stretch>
        </p:blipFill>
        <p:spPr bwMode="auto">
          <a:xfrm>
            <a:off x="250825" y="3398838"/>
            <a:ext cx="7675563" cy="167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1" t="71878"/>
          <a:stretch>
            <a:fillRect/>
          </a:stretch>
        </p:blipFill>
        <p:spPr bwMode="auto">
          <a:xfrm>
            <a:off x="5637213" y="5076825"/>
            <a:ext cx="2289175" cy="6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06DB3563.wav">
            <a:hlinkClick r:id="" action="ppaction://media"/>
          </p:cNvPr>
          <p:cNvPicPr>
            <a:picLocks noChangeAspect="1"/>
          </p:cNvPicPr>
          <p:nvPr>
            <a:wavAudioFile r:embed="rId1" name="06DB2AC6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25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60350"/>
            <a:ext cx="451485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7727950" cy="489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F9F73563.wav">
            <a:hlinkClick r:id="" action="ppaction://media"/>
          </p:cNvPr>
          <p:cNvPicPr>
            <a:picLocks noChangeAspect="1"/>
          </p:cNvPicPr>
          <p:nvPr>
            <a:wavAudioFile r:embed="rId1" name="F9F7B2C0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35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04813"/>
            <a:ext cx="7710488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6775" y="2492375"/>
            <a:ext cx="6192838" cy="7080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ar-EG" sz="4000" b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أشكركم وأتمنى لكم كل التوفيق</a:t>
            </a:r>
          </a:p>
        </p:txBody>
      </p:sp>
      <p:pic>
        <p:nvPicPr>
          <p:cNvPr id="3" name="44343579.wav">
            <a:hlinkClick r:id="" action="ppaction://media"/>
          </p:cNvPr>
          <p:cNvPicPr>
            <a:picLocks noChangeAspect="1"/>
          </p:cNvPicPr>
          <p:nvPr>
            <a:wavAudioFile r:embed="rId1" name="4434E2FB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28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675" y="260350"/>
            <a:ext cx="2447925" cy="623888"/>
          </a:xfrm>
          <a:prstGeom prst="rect">
            <a:avLst/>
          </a:prstGeom>
          <a:solidFill>
            <a:srgbClr val="A1398D"/>
          </a:solidFill>
          <a:ln w="762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717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936625"/>
            <a:ext cx="3313112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1590675"/>
            <a:ext cx="7607300" cy="190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t="20250" r="-880"/>
          <a:stretch>
            <a:fillRect/>
          </a:stretch>
        </p:blipFill>
        <p:spPr bwMode="auto">
          <a:xfrm>
            <a:off x="5003800" y="3387725"/>
            <a:ext cx="3098800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3967163"/>
            <a:ext cx="7837487" cy="61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4581525"/>
            <a:ext cx="37465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B0703485.wav">
            <a:hlinkClick r:id="" action="ppaction://media"/>
          </p:cNvPr>
          <p:cNvPicPr>
            <a:picLocks noChangeAspect="1"/>
          </p:cNvPicPr>
          <p:nvPr>
            <a:wavAudioFile r:embed="rId1" name="B0702EEA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05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28926" y="332656"/>
            <a:ext cx="4000528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000" b="1" kern="10" dirty="0">
                <a:ln w="24500" cmpd="dbl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/>
                <a:cs typeface="Arial"/>
              </a:rPr>
              <a:t> </a:t>
            </a:r>
            <a:endParaRPr lang="en-US" sz="4000" b="1" dirty="0">
              <a:ln w="24500" cmpd="dbl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0024">
            <a:off x="-120679" y="-101904"/>
            <a:ext cx="1925711" cy="1858204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 rot="21369658">
            <a:off x="192088" y="3751263"/>
            <a:ext cx="7670800" cy="4000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endParaRPr lang="ar-EG" sz="20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19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41300"/>
            <a:ext cx="4179888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3" b="5809"/>
          <a:stretch>
            <a:fillRect/>
          </a:stretch>
        </p:blipFill>
        <p:spPr bwMode="auto">
          <a:xfrm>
            <a:off x="1519238" y="1039813"/>
            <a:ext cx="6500812" cy="230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3495675"/>
            <a:ext cx="7832725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4D43501.wav">
            <a:hlinkClick r:id="" action="ppaction://media"/>
          </p:cNvPr>
          <p:cNvPicPr>
            <a:picLocks noChangeAspect="1"/>
          </p:cNvPicPr>
          <p:nvPr>
            <a:wavAudioFile r:embed="rId1" name="14D4E7D0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34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65100"/>
            <a:ext cx="54895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33450"/>
            <a:ext cx="7794625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213100"/>
            <a:ext cx="76327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78338"/>
            <a:ext cx="7742238" cy="211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0BAE3517.wav">
            <a:hlinkClick r:id="" action="ppaction://media"/>
          </p:cNvPr>
          <p:cNvPicPr>
            <a:picLocks noChangeAspect="1"/>
          </p:cNvPicPr>
          <p:nvPr>
            <a:wavAudioFile r:embed="rId1" name="0BAE628A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10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WordArt 5"/>
          <p:cNvSpPr>
            <a:spLocks noChangeArrowheads="1" noChangeShapeType="1" noTextEdit="1"/>
          </p:cNvSpPr>
          <p:nvPr/>
        </p:nvSpPr>
        <p:spPr bwMode="auto">
          <a:xfrm>
            <a:off x="250825" y="3068638"/>
            <a:ext cx="7200900" cy="16557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endParaRPr lang="en-US" sz="3600" kern="1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latin typeface="Arial"/>
              <a:cs typeface="Arial"/>
            </a:endParaRPr>
          </a:p>
        </p:txBody>
      </p:sp>
      <p:pic>
        <p:nvPicPr>
          <p:cNvPr id="1024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7758113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787400"/>
            <a:ext cx="7500938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420938"/>
            <a:ext cx="4157663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" t="27394" b="-2"/>
          <a:stretch>
            <a:fillRect/>
          </a:stretch>
        </p:blipFill>
        <p:spPr bwMode="auto">
          <a:xfrm>
            <a:off x="2192338" y="3068638"/>
            <a:ext cx="525938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08"/>
          <a:stretch>
            <a:fillRect/>
          </a:stretch>
        </p:blipFill>
        <p:spPr bwMode="auto">
          <a:xfrm>
            <a:off x="2195513" y="3698875"/>
            <a:ext cx="5527675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338" y="4138613"/>
            <a:ext cx="520065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5000625"/>
            <a:ext cx="522605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139700" y="5500688"/>
            <a:ext cx="743743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7" t="50000"/>
          <a:stretch>
            <a:fillRect/>
          </a:stretch>
        </p:blipFill>
        <p:spPr bwMode="auto">
          <a:xfrm>
            <a:off x="1135063" y="5976938"/>
            <a:ext cx="625792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88803517.wav">
            <a:hlinkClick r:id="" action="ppaction://media"/>
          </p:cNvPr>
          <p:cNvPicPr>
            <a:picLocks noChangeAspect="1"/>
          </p:cNvPicPr>
          <p:nvPr>
            <a:wavAudioFile r:embed="rId1" name="8880F055.wav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14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ordArt 4"/>
          <p:cNvSpPr>
            <a:spLocks noChangeArrowheads="1" noChangeShapeType="1" noTextEdit="1"/>
          </p:cNvSpPr>
          <p:nvPr/>
        </p:nvSpPr>
        <p:spPr bwMode="auto">
          <a:xfrm>
            <a:off x="6588125" y="115888"/>
            <a:ext cx="1527175" cy="10096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l" rtl="0"/>
            <a:endParaRPr lang="en-US" sz="3600" b="1" kern="10">
              <a:solidFill>
                <a:srgbClr val="A1398D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126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261938"/>
            <a:ext cx="4824412" cy="717550"/>
          </a:xfrm>
          <a:prstGeom prst="rect">
            <a:avLst/>
          </a:prstGeom>
          <a:noFill/>
          <a:ln w="76200">
            <a:solidFill>
              <a:srgbClr val="A1398D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777163" cy="325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2F3F3532.wav">
            <a:hlinkClick r:id="" action="ppaction://media"/>
          </p:cNvPr>
          <p:cNvPicPr>
            <a:picLocks noChangeAspect="1"/>
          </p:cNvPicPr>
          <p:nvPr>
            <a:wavAudioFile r:embed="rId1" name="2F3FBA4B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34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"/>
          <p:cNvSpPr txBox="1">
            <a:spLocks noChangeArrowheads="1"/>
          </p:cNvSpPr>
          <p:nvPr/>
        </p:nvSpPr>
        <p:spPr bwMode="auto">
          <a:xfrm>
            <a:off x="3132138" y="2781300"/>
            <a:ext cx="2087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endParaRPr lang="ar-EG"/>
          </a:p>
        </p:txBody>
      </p:sp>
      <p:pic>
        <p:nvPicPr>
          <p:cNvPr id="1229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7"/>
          <a:stretch>
            <a:fillRect/>
          </a:stretch>
        </p:blipFill>
        <p:spPr bwMode="auto">
          <a:xfrm>
            <a:off x="4176713" y="298450"/>
            <a:ext cx="3470275" cy="720725"/>
          </a:xfrm>
          <a:prstGeom prst="rect">
            <a:avLst/>
          </a:prstGeom>
          <a:noFill/>
          <a:ln w="76200">
            <a:solidFill>
              <a:srgbClr val="A1398D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95275"/>
            <a:ext cx="1527175" cy="719138"/>
          </a:xfrm>
          <a:prstGeom prst="rect">
            <a:avLst/>
          </a:prstGeom>
          <a:noFill/>
          <a:ln w="76200">
            <a:solidFill>
              <a:srgbClr val="A1398D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7664450" cy="194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9" b="10435"/>
          <a:stretch>
            <a:fillRect/>
          </a:stretch>
        </p:blipFill>
        <p:spPr bwMode="auto">
          <a:xfrm>
            <a:off x="466725" y="3357563"/>
            <a:ext cx="7232650" cy="121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572000"/>
            <a:ext cx="7396163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A173532.wav">
            <a:hlinkClick r:id="" action="ppaction://media"/>
          </p:cNvPr>
          <p:cNvPicPr>
            <a:picLocks noChangeAspect="1"/>
          </p:cNvPicPr>
          <p:nvPr>
            <a:wavAudioFile r:embed="rId1" name="DA17D121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48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0350"/>
            <a:ext cx="7802563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44675"/>
            <a:ext cx="7656513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25B13548.wav">
            <a:hlinkClick r:id="" action="ppaction://media"/>
          </p:cNvPr>
          <p:cNvPicPr>
            <a:picLocks noChangeAspect="1"/>
          </p:cNvPicPr>
          <p:nvPr>
            <a:wavAudioFile r:embed="rId1" name="25B1EA77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24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41300"/>
            <a:ext cx="3944938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73038"/>
            <a:ext cx="2160587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77"/>
          <a:stretch>
            <a:fillRect/>
          </a:stretch>
        </p:blipFill>
        <p:spPr bwMode="auto">
          <a:xfrm>
            <a:off x="107950" y="827088"/>
            <a:ext cx="7877175" cy="113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75" t="69685" b="2"/>
          <a:stretch>
            <a:fillRect/>
          </a:stretch>
        </p:blipFill>
        <p:spPr bwMode="auto">
          <a:xfrm>
            <a:off x="4448175" y="1951038"/>
            <a:ext cx="3570288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433638"/>
            <a:ext cx="3370262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69865"/>
          <a:stretch>
            <a:fillRect/>
          </a:stretch>
        </p:blipFill>
        <p:spPr bwMode="auto">
          <a:xfrm>
            <a:off x="158750" y="3032125"/>
            <a:ext cx="7875588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3" t="38757" b="39731"/>
          <a:stretch>
            <a:fillRect/>
          </a:stretch>
        </p:blipFill>
        <p:spPr bwMode="auto">
          <a:xfrm>
            <a:off x="1697038" y="3770313"/>
            <a:ext cx="62611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72443548.wav">
            <a:hlinkClick r:id="" action="ppaction://media"/>
          </p:cNvPr>
          <p:cNvPicPr>
            <a:picLocks noChangeAspect="1"/>
          </p:cNvPicPr>
          <p:nvPr>
            <a:wavAudioFile r:embed="rId1" name="7244348F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11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3047</TotalTime>
  <Words>40</Words>
  <Application>Microsoft Office PowerPoint</Application>
  <PresentationFormat>On-screen Show (4:3)</PresentationFormat>
  <Paragraphs>8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 Black</vt:lpstr>
      <vt:lpstr>Arial</vt:lpstr>
      <vt:lpstr>Trebuchet MS</vt:lpstr>
      <vt:lpstr>Tahoma</vt:lpstr>
      <vt:lpstr>Wingdings 2</vt:lpstr>
      <vt:lpstr>Wingdings</vt:lpstr>
      <vt:lpstr>Calibri</vt:lpstr>
      <vt:lpstr>Rockwell Extra Bold</vt:lpstr>
      <vt:lpstr>Bader</vt:lpstr>
      <vt:lpstr>MCS Erwah S_U normal.</vt:lpstr>
      <vt:lpstr>Opulent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&lt;egyptian hak&gt;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Dr_karema</dc:creator>
  <cp:lastModifiedBy>itmass1</cp:lastModifiedBy>
  <cp:revision>189</cp:revision>
  <dcterms:created xsi:type="dcterms:W3CDTF">2010-07-18T23:56:38Z</dcterms:created>
  <dcterms:modified xsi:type="dcterms:W3CDTF">2020-03-19T09:36:33Z</dcterms:modified>
</cp:coreProperties>
</file>