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33"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12" y="1275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AA347C21-0CBB-4A01-B047-098DF3DA1C72}" type="datetimeFigureOut">
              <a:rPr lang="ar-EG" smtClean="0"/>
              <a:t>24/07/1441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D66FE2E5-F61B-4FA3-B293-00AB75BD7409}" type="slidenum">
              <a:rPr lang="ar-EG" smtClean="0"/>
              <a:t>‹#›</a:t>
            </a:fld>
            <a:endParaRPr lang="ar-EG"/>
          </a:p>
        </p:txBody>
      </p:sp>
    </p:spTree>
    <p:extLst>
      <p:ext uri="{BB962C8B-B14F-4D97-AF65-F5344CB8AC3E}">
        <p14:creationId xmlns:p14="http://schemas.microsoft.com/office/powerpoint/2010/main" val="809824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AA347C21-0CBB-4A01-B047-098DF3DA1C72}" type="datetimeFigureOut">
              <a:rPr lang="ar-EG" smtClean="0"/>
              <a:t>24/07/1441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D66FE2E5-F61B-4FA3-B293-00AB75BD7409}" type="slidenum">
              <a:rPr lang="ar-EG" smtClean="0"/>
              <a:t>‹#›</a:t>
            </a:fld>
            <a:endParaRPr lang="ar-EG"/>
          </a:p>
        </p:txBody>
      </p:sp>
    </p:spTree>
    <p:extLst>
      <p:ext uri="{BB962C8B-B14F-4D97-AF65-F5344CB8AC3E}">
        <p14:creationId xmlns:p14="http://schemas.microsoft.com/office/powerpoint/2010/main" val="210809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AA347C21-0CBB-4A01-B047-098DF3DA1C72}" type="datetimeFigureOut">
              <a:rPr lang="ar-EG" smtClean="0"/>
              <a:t>24/07/1441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D66FE2E5-F61B-4FA3-B293-00AB75BD7409}" type="slidenum">
              <a:rPr lang="ar-EG" smtClean="0"/>
              <a:t>‹#›</a:t>
            </a:fld>
            <a:endParaRPr lang="ar-EG"/>
          </a:p>
        </p:txBody>
      </p:sp>
    </p:spTree>
    <p:extLst>
      <p:ext uri="{BB962C8B-B14F-4D97-AF65-F5344CB8AC3E}">
        <p14:creationId xmlns:p14="http://schemas.microsoft.com/office/powerpoint/2010/main" val="1731725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AA347C21-0CBB-4A01-B047-098DF3DA1C72}" type="datetimeFigureOut">
              <a:rPr lang="ar-EG" smtClean="0"/>
              <a:t>24/07/1441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D66FE2E5-F61B-4FA3-B293-00AB75BD7409}" type="slidenum">
              <a:rPr lang="ar-EG" smtClean="0"/>
              <a:t>‹#›</a:t>
            </a:fld>
            <a:endParaRPr lang="ar-EG"/>
          </a:p>
        </p:txBody>
      </p:sp>
    </p:spTree>
    <p:extLst>
      <p:ext uri="{BB962C8B-B14F-4D97-AF65-F5344CB8AC3E}">
        <p14:creationId xmlns:p14="http://schemas.microsoft.com/office/powerpoint/2010/main" val="599004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347C21-0CBB-4A01-B047-098DF3DA1C72}" type="datetimeFigureOut">
              <a:rPr lang="ar-EG" smtClean="0"/>
              <a:t>24/07/1441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D66FE2E5-F61B-4FA3-B293-00AB75BD7409}" type="slidenum">
              <a:rPr lang="ar-EG" smtClean="0"/>
              <a:t>‹#›</a:t>
            </a:fld>
            <a:endParaRPr lang="ar-EG"/>
          </a:p>
        </p:txBody>
      </p:sp>
    </p:spTree>
    <p:extLst>
      <p:ext uri="{BB962C8B-B14F-4D97-AF65-F5344CB8AC3E}">
        <p14:creationId xmlns:p14="http://schemas.microsoft.com/office/powerpoint/2010/main" val="2756983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AA347C21-0CBB-4A01-B047-098DF3DA1C72}" type="datetimeFigureOut">
              <a:rPr lang="ar-EG" smtClean="0"/>
              <a:t>24/07/1441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D66FE2E5-F61B-4FA3-B293-00AB75BD7409}" type="slidenum">
              <a:rPr lang="ar-EG" smtClean="0"/>
              <a:t>‹#›</a:t>
            </a:fld>
            <a:endParaRPr lang="ar-EG"/>
          </a:p>
        </p:txBody>
      </p:sp>
    </p:spTree>
    <p:extLst>
      <p:ext uri="{BB962C8B-B14F-4D97-AF65-F5344CB8AC3E}">
        <p14:creationId xmlns:p14="http://schemas.microsoft.com/office/powerpoint/2010/main" val="1819974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AA347C21-0CBB-4A01-B047-098DF3DA1C72}" type="datetimeFigureOut">
              <a:rPr lang="ar-EG" smtClean="0"/>
              <a:t>24/07/1441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D66FE2E5-F61B-4FA3-B293-00AB75BD7409}" type="slidenum">
              <a:rPr lang="ar-EG" smtClean="0"/>
              <a:t>‹#›</a:t>
            </a:fld>
            <a:endParaRPr lang="ar-EG"/>
          </a:p>
        </p:txBody>
      </p:sp>
    </p:spTree>
    <p:extLst>
      <p:ext uri="{BB962C8B-B14F-4D97-AF65-F5344CB8AC3E}">
        <p14:creationId xmlns:p14="http://schemas.microsoft.com/office/powerpoint/2010/main" val="2157812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AA347C21-0CBB-4A01-B047-098DF3DA1C72}" type="datetimeFigureOut">
              <a:rPr lang="ar-EG" smtClean="0"/>
              <a:t>24/07/1441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D66FE2E5-F61B-4FA3-B293-00AB75BD7409}" type="slidenum">
              <a:rPr lang="ar-EG" smtClean="0"/>
              <a:t>‹#›</a:t>
            </a:fld>
            <a:endParaRPr lang="ar-EG"/>
          </a:p>
        </p:txBody>
      </p:sp>
    </p:spTree>
    <p:extLst>
      <p:ext uri="{BB962C8B-B14F-4D97-AF65-F5344CB8AC3E}">
        <p14:creationId xmlns:p14="http://schemas.microsoft.com/office/powerpoint/2010/main" val="2739045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347C21-0CBB-4A01-B047-098DF3DA1C72}" type="datetimeFigureOut">
              <a:rPr lang="ar-EG" smtClean="0"/>
              <a:t>24/07/1441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D66FE2E5-F61B-4FA3-B293-00AB75BD7409}" type="slidenum">
              <a:rPr lang="ar-EG" smtClean="0"/>
              <a:t>‹#›</a:t>
            </a:fld>
            <a:endParaRPr lang="ar-EG"/>
          </a:p>
        </p:txBody>
      </p:sp>
    </p:spTree>
    <p:extLst>
      <p:ext uri="{BB962C8B-B14F-4D97-AF65-F5344CB8AC3E}">
        <p14:creationId xmlns:p14="http://schemas.microsoft.com/office/powerpoint/2010/main" val="3508652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347C21-0CBB-4A01-B047-098DF3DA1C72}" type="datetimeFigureOut">
              <a:rPr lang="ar-EG" smtClean="0"/>
              <a:t>24/07/1441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D66FE2E5-F61B-4FA3-B293-00AB75BD7409}" type="slidenum">
              <a:rPr lang="ar-EG" smtClean="0"/>
              <a:t>‹#›</a:t>
            </a:fld>
            <a:endParaRPr lang="ar-EG"/>
          </a:p>
        </p:txBody>
      </p:sp>
    </p:spTree>
    <p:extLst>
      <p:ext uri="{BB962C8B-B14F-4D97-AF65-F5344CB8AC3E}">
        <p14:creationId xmlns:p14="http://schemas.microsoft.com/office/powerpoint/2010/main" val="4084118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347C21-0CBB-4A01-B047-098DF3DA1C72}" type="datetimeFigureOut">
              <a:rPr lang="ar-EG" smtClean="0"/>
              <a:t>24/07/1441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D66FE2E5-F61B-4FA3-B293-00AB75BD7409}" type="slidenum">
              <a:rPr lang="ar-EG" smtClean="0"/>
              <a:t>‹#›</a:t>
            </a:fld>
            <a:endParaRPr lang="ar-EG"/>
          </a:p>
        </p:txBody>
      </p:sp>
    </p:spTree>
    <p:extLst>
      <p:ext uri="{BB962C8B-B14F-4D97-AF65-F5344CB8AC3E}">
        <p14:creationId xmlns:p14="http://schemas.microsoft.com/office/powerpoint/2010/main" val="382785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A347C21-0CBB-4A01-B047-098DF3DA1C72}" type="datetimeFigureOut">
              <a:rPr lang="ar-EG" smtClean="0"/>
              <a:t>24/07/1441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66FE2E5-F61B-4FA3-B293-00AB75BD7409}" type="slidenum">
              <a:rPr lang="ar-EG" smtClean="0"/>
              <a:t>‹#›</a:t>
            </a:fld>
            <a:endParaRPr lang="ar-EG"/>
          </a:p>
        </p:txBody>
      </p:sp>
    </p:spTree>
    <p:extLst>
      <p:ext uri="{BB962C8B-B14F-4D97-AF65-F5344CB8AC3E}">
        <p14:creationId xmlns:p14="http://schemas.microsoft.com/office/powerpoint/2010/main" val="3060079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EG" dirty="0" smtClean="0"/>
              <a:t>ترجمة علاقات عامة 2</a:t>
            </a:r>
            <a:endParaRPr lang="ar-EG" dirty="0"/>
          </a:p>
        </p:txBody>
      </p:sp>
      <p:sp>
        <p:nvSpPr>
          <p:cNvPr id="3" name="Subtitle 2"/>
          <p:cNvSpPr>
            <a:spLocks noGrp="1"/>
          </p:cNvSpPr>
          <p:nvPr>
            <p:ph type="subTitle" idx="1"/>
          </p:nvPr>
        </p:nvSpPr>
        <p:spPr/>
        <p:txBody>
          <a:bodyPr/>
          <a:lstStyle/>
          <a:p>
            <a:r>
              <a:rPr lang="en-US" dirty="0" smtClean="0"/>
              <a:t>Chapter 1</a:t>
            </a:r>
          </a:p>
          <a:p>
            <a:endParaRPr lang="en-US" dirty="0"/>
          </a:p>
          <a:p>
            <a:endParaRPr lang="en-US" dirty="0" smtClean="0"/>
          </a:p>
          <a:p>
            <a:endParaRPr lang="en-US" dirty="0"/>
          </a:p>
          <a:p>
            <a:endParaRPr lang="en-US" dirty="0" smtClean="0"/>
          </a:p>
          <a:p>
            <a:endParaRPr lang="en-US" dirty="0"/>
          </a:p>
          <a:p>
            <a:endParaRPr lang="en-US" dirty="0" smtClean="0"/>
          </a:p>
          <a:p>
            <a:endParaRPr lang="ar-EG" dirty="0"/>
          </a:p>
        </p:txBody>
      </p:sp>
    </p:spTree>
    <p:extLst>
      <p:ext uri="{BB962C8B-B14F-4D97-AF65-F5344CB8AC3E}">
        <p14:creationId xmlns:p14="http://schemas.microsoft.com/office/powerpoint/2010/main" val="632671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188640"/>
            <a:ext cx="8229600" cy="864096"/>
          </a:xfrm>
        </p:spPr>
        <p:txBody>
          <a:bodyPr>
            <a:normAutofit/>
          </a:bodyPr>
          <a:lstStyle/>
          <a:p>
            <a:endParaRPr lang="ar-EG" dirty="0"/>
          </a:p>
        </p:txBody>
      </p:sp>
      <p:sp>
        <p:nvSpPr>
          <p:cNvPr id="3" name="Content Placeholder 2"/>
          <p:cNvSpPr>
            <a:spLocks noGrp="1"/>
          </p:cNvSpPr>
          <p:nvPr>
            <p:ph idx="1"/>
          </p:nvPr>
        </p:nvSpPr>
        <p:spPr>
          <a:xfrm>
            <a:off x="457200" y="1124744"/>
            <a:ext cx="8229600" cy="5001419"/>
          </a:xfrm>
        </p:spPr>
        <p:txBody>
          <a:bodyPr>
            <a:normAutofit fontScale="92500"/>
          </a:bodyPr>
          <a:lstStyle/>
          <a:p>
            <a:r>
              <a:rPr lang="ar-EG" dirty="0" smtClean="0"/>
              <a:t>الشركات المتعددة الجنسيات </a:t>
            </a:r>
          </a:p>
          <a:p>
            <a:r>
              <a:rPr lang="ar-EG" dirty="0" smtClean="0"/>
              <a:t>الشركات متعددة الجنسيات هي الشركات التي تمتلك وتسيطر على مرافق الإنتاج في دولتين أو أكثر حيث  تنتج وتوزع السلع والخدمات عبر الحدود الوطنية ومن ناحية اخري ينشرون الأفكار والأذواق والتكنولوجيا في جميع أنحاء العالم ؛ ويخططون على نطاق عالمي فى الوقت نفسه هذه الشركات لديها مكاتب و / أو مصانع في بلدان مختلفة وعادة ما يكون لها مكتب رئيسي مركزي تدير من خلاله نشاطها وتعتبر جميع الشركات الكبرى متعددة الجنسيات تقريبًا هي أمريكية أو يابانية أو أوروبا الغربية ، مثل </a:t>
            </a:r>
            <a:r>
              <a:rPr lang="en-US" dirty="0" smtClean="0"/>
              <a:t>Nike </a:t>
            </a:r>
            <a:r>
              <a:rPr lang="ar-EG" dirty="0" smtClean="0"/>
              <a:t>و </a:t>
            </a:r>
            <a:r>
              <a:rPr lang="en-US" dirty="0" smtClean="0"/>
              <a:t>Coca-Cola </a:t>
            </a:r>
            <a:r>
              <a:rPr lang="ar-EG" dirty="0" smtClean="0"/>
              <a:t>و </a:t>
            </a:r>
            <a:r>
              <a:rPr lang="en-US" dirty="0" smtClean="0"/>
              <a:t>Wal-Mart </a:t>
            </a:r>
          </a:p>
          <a:p>
            <a:endParaRPr lang="ar-EG" dirty="0"/>
          </a:p>
        </p:txBody>
      </p:sp>
    </p:spTree>
    <p:extLst>
      <p:ext uri="{BB962C8B-B14F-4D97-AF65-F5344CB8AC3E}">
        <p14:creationId xmlns:p14="http://schemas.microsoft.com/office/powerpoint/2010/main" val="2515118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917"/>
            <a:ext cx="8229600" cy="751810"/>
          </a:xfrm>
        </p:spPr>
        <p:txBody>
          <a:bodyPr>
            <a:normAutofit fontScale="90000"/>
          </a:bodyPr>
          <a:lstStyle/>
          <a:p>
            <a:endParaRPr lang="ar-EG" dirty="0"/>
          </a:p>
        </p:txBody>
      </p:sp>
      <p:sp>
        <p:nvSpPr>
          <p:cNvPr id="3" name="Content Placeholder 2"/>
          <p:cNvSpPr>
            <a:spLocks noGrp="1"/>
          </p:cNvSpPr>
          <p:nvPr>
            <p:ph idx="1"/>
          </p:nvPr>
        </p:nvSpPr>
        <p:spPr>
          <a:xfrm>
            <a:off x="457200" y="1124744"/>
            <a:ext cx="8229600" cy="5001419"/>
          </a:xfrm>
        </p:spPr>
        <p:txBody>
          <a:bodyPr>
            <a:normAutofit fontScale="92500" lnSpcReduction="20000"/>
          </a:bodyPr>
          <a:lstStyle/>
          <a:p>
            <a:pPr algn="l" rtl="0"/>
            <a:r>
              <a:rPr lang="en-US" dirty="0" smtClean="0"/>
              <a:t>Two-way-MNC activity             </a:t>
            </a:r>
            <a:r>
              <a:rPr lang="ar-EG" dirty="0" smtClean="0"/>
              <a:t>ص 40</a:t>
            </a:r>
            <a:endParaRPr lang="en-US" dirty="0" smtClean="0"/>
          </a:p>
          <a:p>
            <a:pPr algn="l" rtl="0"/>
            <a:r>
              <a:rPr lang="en-US" dirty="0" smtClean="0"/>
              <a:t>Take a capital-abundant country, North, and a labor-abundant country, South. There is free, frictionless trade. Technology is the same everywhere for the two sectors agriculture and manufacturing. Agriculture is constant returns and supplies homogeneous goods. Consumers spend a fixed income fraction on agriculture and manufacturing. Manufacturing goods are differentiated and produced with increasing returns under monopolistic competition and free entry. Consumers have a CES sub-utility function for manufacturing varieties</a:t>
            </a:r>
          </a:p>
          <a:p>
            <a:pPr algn="l" rtl="0"/>
            <a:endParaRPr lang="ar-EG" dirty="0"/>
          </a:p>
        </p:txBody>
      </p:sp>
    </p:spTree>
    <p:extLst>
      <p:ext uri="{BB962C8B-B14F-4D97-AF65-F5344CB8AC3E}">
        <p14:creationId xmlns:p14="http://schemas.microsoft.com/office/powerpoint/2010/main" val="2037755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endParaRPr lang="ar-EG" dirty="0"/>
          </a:p>
        </p:txBody>
      </p:sp>
      <p:sp>
        <p:nvSpPr>
          <p:cNvPr id="3" name="Content Placeholder 2"/>
          <p:cNvSpPr>
            <a:spLocks noGrp="1"/>
          </p:cNvSpPr>
          <p:nvPr>
            <p:ph idx="1"/>
          </p:nvPr>
        </p:nvSpPr>
        <p:spPr>
          <a:xfrm>
            <a:off x="457200" y="980728"/>
            <a:ext cx="8229600" cy="5145435"/>
          </a:xfrm>
        </p:spPr>
        <p:txBody>
          <a:bodyPr/>
          <a:lstStyle/>
          <a:p>
            <a:r>
              <a:rPr lang="ar-EG" dirty="0" smtClean="0"/>
              <a:t> نشاط الشركات متعددة الجنسيات ثنائى الاتجاه</a:t>
            </a:r>
          </a:p>
          <a:p>
            <a:r>
              <a:rPr lang="ar-EG" dirty="0" smtClean="0"/>
              <a:t>وهنا يكون لديها راس المال الكبيرمن ناحية ومن ناحية اخرى يكون لديها عمالة كبيرة اما التجارة تكون حرة و التكنولوجيا تستخدم للقطاعين الزراعة والتصنيع حيث تستخدم فى الزراعة وتكون عائدات ثابتة وتزود بسلع متجانسة وهنا ينفق المستهلكون جزءًا من الدخل الثابت على الزراعة والتصنيع و يتم تمييز السلع الصناعية وإنتاجها مع عوائد متزايدة في ظل المنافسة الاحتكارية والدخول الحره وقد يمتلك المستهلكون معرض للالكترونيات الاستهلاكية وذلك لتصنيع الأصناف.</a:t>
            </a:r>
          </a:p>
          <a:p>
            <a:endParaRPr lang="ar-EG" dirty="0"/>
          </a:p>
        </p:txBody>
      </p:sp>
    </p:spTree>
    <p:extLst>
      <p:ext uri="{BB962C8B-B14F-4D97-AF65-F5344CB8AC3E}">
        <p14:creationId xmlns:p14="http://schemas.microsoft.com/office/powerpoint/2010/main" val="2132572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en-US" dirty="0" smtClean="0"/>
              <a:t>Chapter 2</a:t>
            </a:r>
            <a:endParaRPr lang="ar-EG" dirty="0"/>
          </a:p>
        </p:txBody>
      </p:sp>
      <p:sp>
        <p:nvSpPr>
          <p:cNvPr id="3" name="Content Placeholder 2"/>
          <p:cNvSpPr>
            <a:spLocks noGrp="1"/>
          </p:cNvSpPr>
          <p:nvPr>
            <p:ph idx="1"/>
          </p:nvPr>
        </p:nvSpPr>
        <p:spPr>
          <a:xfrm>
            <a:off x="457200" y="1052736"/>
            <a:ext cx="8229600" cy="5073427"/>
          </a:xfrm>
        </p:spPr>
        <p:txBody>
          <a:bodyPr>
            <a:normAutofit fontScale="92500" lnSpcReduction="20000"/>
          </a:bodyPr>
          <a:lstStyle/>
          <a:p>
            <a:pPr algn="l" rtl="0"/>
            <a:r>
              <a:rPr lang="en-US" dirty="0" smtClean="0"/>
              <a:t>MNC activity can        </a:t>
            </a:r>
            <a:r>
              <a:rPr lang="ar-EG" dirty="0" smtClean="0"/>
              <a:t>ص 40</a:t>
            </a:r>
            <a:endParaRPr lang="en-US" dirty="0" smtClean="0"/>
          </a:p>
          <a:p>
            <a:pPr algn="l" rtl="0"/>
            <a:r>
              <a:rPr lang="en-US" dirty="0" smtClean="0"/>
              <a:t>easily be shown to go in the other direction in H&amp;K‘s model that arguable conveys best the idea stripped down to its bare essentials that MNCs organize their in-house production according to factor prices. MNCs will also relocate capital-intensive production to more capital-abundant countries. MNCs from middle-income countries will organize their operations between the affiliate and the parent in such a way as to take into account the differences in factor abundance between Northern or Southern host countries and themselves.</a:t>
            </a:r>
          </a:p>
          <a:p>
            <a:pPr algn="l" rtl="0"/>
            <a:endParaRPr lang="ar-EG" dirty="0"/>
          </a:p>
        </p:txBody>
      </p:sp>
    </p:spTree>
    <p:extLst>
      <p:ext uri="{BB962C8B-B14F-4D97-AF65-F5344CB8AC3E}">
        <p14:creationId xmlns:p14="http://schemas.microsoft.com/office/powerpoint/2010/main" val="908642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endParaRPr lang="ar-EG" dirty="0"/>
          </a:p>
        </p:txBody>
      </p:sp>
      <p:sp>
        <p:nvSpPr>
          <p:cNvPr id="3" name="Content Placeholder 2"/>
          <p:cNvSpPr>
            <a:spLocks noGrp="1"/>
          </p:cNvSpPr>
          <p:nvPr>
            <p:ph idx="1"/>
          </p:nvPr>
        </p:nvSpPr>
        <p:spPr>
          <a:xfrm>
            <a:off x="457200" y="1052736"/>
            <a:ext cx="8229600" cy="5073427"/>
          </a:xfrm>
        </p:spPr>
        <p:txBody>
          <a:bodyPr>
            <a:normAutofit lnSpcReduction="10000"/>
          </a:bodyPr>
          <a:lstStyle/>
          <a:p>
            <a:r>
              <a:rPr lang="ar-EG" dirty="0" smtClean="0"/>
              <a:t>اهمية نشاط الشركات متعددة الجنسيات :</a:t>
            </a:r>
          </a:p>
          <a:p>
            <a:r>
              <a:rPr lang="ar-EG" dirty="0" smtClean="0"/>
              <a:t>يتضح ذلك في الاتجاه الآخر من نموذج </a:t>
            </a:r>
            <a:r>
              <a:rPr lang="en-US" dirty="0" smtClean="0"/>
              <a:t>H &amp; K </a:t>
            </a:r>
            <a:r>
              <a:rPr lang="ar-EG" dirty="0" smtClean="0"/>
              <a:t> والذي من خلاله يمكن القول انه توجد امكانية فى تحويل أفضل فكرة مهما كانت صغيرة  إلى أساسياتها الثابتة و التي تنظم الشركات متعددة الجنسيات إنتاجها الداخلي وفقًا  لعامل اساسى وهى الأسعار كما ستنقل الشركات المتعددة الجنسيات الإنتاج المكثف الي رأس المال يوجه الي بلدان أكثر حتى تحدث وفرة في رأس المال وستنظم الشركات المتعددة الجنسيات من البلدان المتوسطة الدخل عملياتها بين </a:t>
            </a:r>
            <a:r>
              <a:rPr lang="ar-EG" smtClean="0"/>
              <a:t>الشريك والممول </a:t>
            </a:r>
            <a:r>
              <a:rPr lang="ar-EG" dirty="0" smtClean="0"/>
              <a:t>بطريقة تأخذ في الاعتبار الاختلافات في وفرة العوامل بين البلدان المضيفة الشمالية أو الجنوبية وأنفسهم.</a:t>
            </a:r>
          </a:p>
          <a:p>
            <a:endParaRPr lang="ar-EG" dirty="0"/>
          </a:p>
        </p:txBody>
      </p:sp>
    </p:spTree>
    <p:extLst>
      <p:ext uri="{BB962C8B-B14F-4D97-AF65-F5344CB8AC3E}">
        <p14:creationId xmlns:p14="http://schemas.microsoft.com/office/powerpoint/2010/main" val="4182810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919"/>
            <a:ext cx="8229600" cy="45719"/>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solving a problem.</a:t>
            </a:r>
            <a:endParaRPr lang="en-US" dirty="0"/>
          </a:p>
        </p:txBody>
      </p:sp>
      <p:sp>
        <p:nvSpPr>
          <p:cNvPr id="3" name="Content Placeholder 2"/>
          <p:cNvSpPr>
            <a:spLocks noGrp="1"/>
          </p:cNvSpPr>
          <p:nvPr>
            <p:ph idx="1"/>
          </p:nvPr>
        </p:nvSpPr>
        <p:spPr>
          <a:xfrm>
            <a:off x="457200" y="548680"/>
            <a:ext cx="8229600" cy="5577483"/>
          </a:xfrm>
        </p:spPr>
        <p:txBody>
          <a:bodyPr/>
          <a:lstStyle/>
          <a:p>
            <a:pPr algn="l"/>
            <a:r>
              <a:rPr lang="ar-EG" dirty="0" smtClean="0"/>
              <a:t>ص 17  :- </a:t>
            </a:r>
            <a:r>
              <a:rPr lang="en-US" dirty="0" smtClean="0"/>
              <a:t>Formal Report</a:t>
            </a:r>
          </a:p>
          <a:p>
            <a:pPr algn="l"/>
            <a:r>
              <a:rPr lang="en-US" dirty="0" smtClean="0"/>
              <a:t>A formal report is an official report that contains detailed information, research, and data necessary to make business decisions. This report is generally written for the purpose </a:t>
            </a:r>
            <a:endParaRPr lang="ar-EG" dirty="0" smtClean="0"/>
          </a:p>
          <a:p>
            <a:pPr algn="l"/>
            <a:r>
              <a:rPr lang="en-US" dirty="0" smtClean="0"/>
              <a:t>of solving a problem.</a:t>
            </a:r>
          </a:p>
          <a:p>
            <a:r>
              <a:rPr lang="ar-EG" dirty="0" smtClean="0"/>
              <a:t>التقرير الرسمي:-</a:t>
            </a:r>
          </a:p>
          <a:p>
            <a:r>
              <a:rPr lang="ar-EG" dirty="0" smtClean="0"/>
              <a:t>التقرير الرسمي هو تقرير يحتوي على معلومات تفصيلية وأبحاث وبيانات ضرورية لاتخاذ القرارات وتتم كتابة هذا التقرير بشكل عام لحل اى مشكلة.</a:t>
            </a:r>
          </a:p>
          <a:p>
            <a:pPr algn="l"/>
            <a:endParaRPr lang="ar-EG" dirty="0"/>
          </a:p>
        </p:txBody>
      </p:sp>
    </p:spTree>
    <p:extLst>
      <p:ext uri="{BB962C8B-B14F-4D97-AF65-F5344CB8AC3E}">
        <p14:creationId xmlns:p14="http://schemas.microsoft.com/office/powerpoint/2010/main" val="2997182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3198"/>
            <a:ext cx="8229600" cy="45719"/>
          </a:xfrm>
        </p:spPr>
        <p:txBody>
          <a:bodyPr>
            <a:normAutofit fontScale="90000"/>
          </a:bodyPr>
          <a:lstStyle/>
          <a:p>
            <a:endParaRPr lang="ar-EG" dirty="0"/>
          </a:p>
        </p:txBody>
      </p:sp>
      <p:sp>
        <p:nvSpPr>
          <p:cNvPr id="3" name="Content Placeholder 2"/>
          <p:cNvSpPr>
            <a:spLocks noGrp="1"/>
          </p:cNvSpPr>
          <p:nvPr>
            <p:ph idx="1"/>
          </p:nvPr>
        </p:nvSpPr>
        <p:spPr>
          <a:xfrm>
            <a:off x="457200" y="404664"/>
            <a:ext cx="8229600" cy="5721499"/>
          </a:xfrm>
        </p:spPr>
        <p:txBody>
          <a:bodyPr>
            <a:normAutofit lnSpcReduction="10000"/>
          </a:bodyPr>
          <a:lstStyle/>
          <a:p>
            <a:pPr algn="l" rtl="0"/>
            <a:r>
              <a:rPr lang="en-US" dirty="0" smtClean="0"/>
              <a:t>Some examples of formal reports include:</a:t>
            </a:r>
          </a:p>
          <a:p>
            <a:pPr algn="l" rtl="0"/>
            <a:r>
              <a:rPr lang="en-US" dirty="0" smtClean="0"/>
              <a:t>• Inspection Report</a:t>
            </a:r>
          </a:p>
          <a:p>
            <a:pPr algn="l" rtl="0"/>
            <a:r>
              <a:rPr lang="en-US" dirty="0" smtClean="0"/>
              <a:t>• Safety Report</a:t>
            </a:r>
          </a:p>
          <a:p>
            <a:pPr algn="l" rtl="0"/>
            <a:r>
              <a:rPr lang="en-US" dirty="0" smtClean="0"/>
              <a:t>• Compliance Report</a:t>
            </a:r>
          </a:p>
          <a:p>
            <a:pPr algn="l" rtl="0"/>
            <a:r>
              <a:rPr lang="en-US" dirty="0" smtClean="0"/>
              <a:t>• Audit</a:t>
            </a:r>
          </a:p>
          <a:p>
            <a:r>
              <a:rPr lang="ar-EG" dirty="0" smtClean="0"/>
              <a:t>من أمثلة التقارير الرسمية ما يلي:</a:t>
            </a:r>
          </a:p>
          <a:p>
            <a:r>
              <a:rPr lang="ar-EG" dirty="0" smtClean="0"/>
              <a:t>تقرير الفحص</a:t>
            </a:r>
          </a:p>
          <a:p>
            <a:r>
              <a:rPr lang="ar-EG" dirty="0" smtClean="0"/>
              <a:t>تقرير السلامة</a:t>
            </a:r>
          </a:p>
          <a:p>
            <a:r>
              <a:rPr lang="ar-EG" dirty="0" smtClean="0"/>
              <a:t>تقرير الالتزام</a:t>
            </a:r>
          </a:p>
          <a:p>
            <a:r>
              <a:rPr lang="ar-EG" dirty="0" smtClean="0"/>
              <a:t>• المراجعة او التقرير النهائى</a:t>
            </a:r>
          </a:p>
          <a:p>
            <a:endParaRPr lang="ar-EG" dirty="0"/>
          </a:p>
        </p:txBody>
      </p:sp>
    </p:spTree>
    <p:extLst>
      <p:ext uri="{BB962C8B-B14F-4D97-AF65-F5344CB8AC3E}">
        <p14:creationId xmlns:p14="http://schemas.microsoft.com/office/powerpoint/2010/main" val="3338070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850106"/>
          </a:xfrm>
        </p:spPr>
        <p:txBody>
          <a:bodyPr>
            <a:normAutofit/>
          </a:bodyPr>
          <a:lstStyle/>
          <a:p>
            <a:endParaRPr lang="ar-EG" dirty="0"/>
          </a:p>
        </p:txBody>
      </p:sp>
      <p:sp>
        <p:nvSpPr>
          <p:cNvPr id="3" name="Content Placeholder 2"/>
          <p:cNvSpPr>
            <a:spLocks noGrp="1"/>
          </p:cNvSpPr>
          <p:nvPr>
            <p:ph idx="1"/>
          </p:nvPr>
        </p:nvSpPr>
        <p:spPr>
          <a:xfrm>
            <a:off x="457200" y="1316182"/>
            <a:ext cx="8229600" cy="4809981"/>
          </a:xfrm>
        </p:spPr>
        <p:txBody>
          <a:bodyPr/>
          <a:lstStyle/>
          <a:p>
            <a:pPr algn="l"/>
            <a:r>
              <a:rPr lang="en-US" dirty="0" smtClean="0"/>
              <a:t>Incident Report</a:t>
            </a:r>
          </a:p>
          <a:p>
            <a:pPr algn="l"/>
            <a:r>
              <a:rPr lang="en-US" dirty="0" smtClean="0"/>
              <a:t>• Annual Report</a:t>
            </a:r>
          </a:p>
          <a:p>
            <a:pPr algn="l"/>
            <a:r>
              <a:rPr lang="en-US" dirty="0" smtClean="0"/>
              <a:t>• Situational Report</a:t>
            </a:r>
          </a:p>
          <a:p>
            <a:r>
              <a:rPr lang="ar-EG" dirty="0" smtClean="0"/>
              <a:t>تقرير المشروع</a:t>
            </a:r>
          </a:p>
          <a:p>
            <a:r>
              <a:rPr lang="ar-EG" dirty="0" smtClean="0"/>
              <a:t>التقرير السنوي</a:t>
            </a:r>
          </a:p>
          <a:p>
            <a:r>
              <a:rPr lang="ar-EG" dirty="0" smtClean="0"/>
              <a:t>تقرير خاص بوضع المؤسسة</a:t>
            </a:r>
          </a:p>
          <a:p>
            <a:endParaRPr lang="ar-EG" dirty="0"/>
          </a:p>
        </p:txBody>
      </p:sp>
    </p:spTree>
    <p:extLst>
      <p:ext uri="{BB962C8B-B14F-4D97-AF65-F5344CB8AC3E}">
        <p14:creationId xmlns:p14="http://schemas.microsoft.com/office/powerpoint/2010/main" val="1184450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919"/>
            <a:ext cx="8229600" cy="45719"/>
          </a:xfrm>
        </p:spPr>
        <p:txBody>
          <a:bodyPr>
            <a:normAutofit fontScale="90000"/>
          </a:bodyPr>
          <a:lstStyle/>
          <a:p>
            <a:endParaRPr lang="ar-EG" dirty="0"/>
          </a:p>
        </p:txBody>
      </p:sp>
      <p:sp>
        <p:nvSpPr>
          <p:cNvPr id="3" name="Content Placeholder 2"/>
          <p:cNvSpPr>
            <a:spLocks noGrp="1"/>
          </p:cNvSpPr>
          <p:nvPr>
            <p:ph idx="1"/>
          </p:nvPr>
        </p:nvSpPr>
        <p:spPr>
          <a:xfrm>
            <a:off x="457200" y="836712"/>
            <a:ext cx="8229600" cy="5289451"/>
          </a:xfrm>
        </p:spPr>
        <p:txBody>
          <a:bodyPr/>
          <a:lstStyle/>
          <a:p>
            <a:pPr algn="justLow" rtl="0"/>
            <a:r>
              <a:rPr lang="en-US" dirty="0" smtClean="0"/>
              <a:t>There are two categories of formal reports: informational and analytical reports. The informational report gathers data and facts used to draw conclusions. The analytical report contains the same information as the informational report, but it also offers recommendations to solve a problem</a:t>
            </a:r>
            <a:endParaRPr lang="ar-EG" dirty="0"/>
          </a:p>
        </p:txBody>
      </p:sp>
    </p:spTree>
    <p:extLst>
      <p:ext uri="{BB962C8B-B14F-4D97-AF65-F5344CB8AC3E}">
        <p14:creationId xmlns:p14="http://schemas.microsoft.com/office/powerpoint/2010/main" val="2575777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ar-EG" dirty="0"/>
          </a:p>
        </p:txBody>
      </p:sp>
      <p:sp>
        <p:nvSpPr>
          <p:cNvPr id="3" name="Content Placeholder 2"/>
          <p:cNvSpPr>
            <a:spLocks noGrp="1"/>
          </p:cNvSpPr>
          <p:nvPr>
            <p:ph idx="1"/>
          </p:nvPr>
        </p:nvSpPr>
        <p:spPr>
          <a:xfrm>
            <a:off x="457200" y="548680"/>
            <a:ext cx="8229600" cy="5577483"/>
          </a:xfrm>
        </p:spPr>
        <p:txBody>
          <a:bodyPr/>
          <a:lstStyle/>
          <a:p>
            <a:pPr algn="r">
              <a:lnSpc>
                <a:spcPct val="150000"/>
              </a:lnSpc>
            </a:pPr>
            <a:r>
              <a:rPr lang="ar-EG" dirty="0" smtClean="0"/>
              <a:t>هناك نوعان من التقارير الرسمية: التقارير الإعلامية والتحليلية </a:t>
            </a:r>
          </a:p>
          <a:p>
            <a:pPr algn="r">
              <a:lnSpc>
                <a:spcPct val="150000"/>
              </a:lnSpc>
            </a:pPr>
            <a:r>
              <a:rPr lang="ar-EG" dirty="0" smtClean="0"/>
              <a:t>حيث يجمع التقرير الإعلامي البيانات والحقائق المستخدمة لاستخلاص النتائج اما التقرير التحليلي يحتوى على نفس المعلومات التي يحتوي عليها التقرير الإعلامي ، ولكنه يقدم توصيات لحل مشكلة.</a:t>
            </a:r>
            <a:endParaRPr lang="ar-EG" dirty="0"/>
          </a:p>
        </p:txBody>
      </p:sp>
    </p:spTree>
    <p:extLst>
      <p:ext uri="{BB962C8B-B14F-4D97-AF65-F5344CB8AC3E}">
        <p14:creationId xmlns:p14="http://schemas.microsoft.com/office/powerpoint/2010/main" val="174294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917"/>
            <a:ext cx="8229600" cy="679802"/>
          </a:xfrm>
        </p:spPr>
        <p:txBody>
          <a:bodyPr>
            <a:noAutofit/>
          </a:bodyPr>
          <a:lstStyle/>
          <a:p>
            <a:endParaRPr lang="ar-EG" sz="4800" strike="sngStrike" dirty="0">
              <a:latin typeface="+mn-lt"/>
            </a:endParaRPr>
          </a:p>
        </p:txBody>
      </p:sp>
      <p:sp>
        <p:nvSpPr>
          <p:cNvPr id="3" name="Content Placeholder 2"/>
          <p:cNvSpPr>
            <a:spLocks noGrp="1"/>
          </p:cNvSpPr>
          <p:nvPr>
            <p:ph idx="1"/>
          </p:nvPr>
        </p:nvSpPr>
        <p:spPr>
          <a:xfrm>
            <a:off x="457200" y="1124744"/>
            <a:ext cx="8229600" cy="5001419"/>
          </a:xfrm>
        </p:spPr>
        <p:txBody>
          <a:bodyPr>
            <a:normAutofit fontScale="92500" lnSpcReduction="20000"/>
          </a:bodyPr>
          <a:lstStyle/>
          <a:p>
            <a:pPr algn="l"/>
            <a:r>
              <a:rPr lang="ar-EG" dirty="0" smtClean="0"/>
              <a:t>ص 23</a:t>
            </a:r>
            <a:r>
              <a:rPr lang="en-US" dirty="0" smtClean="0"/>
              <a:t>The discussion section may contain many different subsections depending upon the nature of the report. Collin is drafting a discussion that includes subsections on:</a:t>
            </a:r>
          </a:p>
          <a:p>
            <a:pPr algn="l"/>
            <a:r>
              <a:rPr lang="en-US" dirty="0" smtClean="0"/>
              <a:t>• Market analysis</a:t>
            </a:r>
          </a:p>
          <a:p>
            <a:pPr algn="l"/>
            <a:r>
              <a:rPr lang="en-US" dirty="0" smtClean="0"/>
              <a:t>• Survey results</a:t>
            </a:r>
          </a:p>
          <a:p>
            <a:pPr algn="l"/>
            <a:r>
              <a:rPr lang="en-US" dirty="0" smtClean="0"/>
              <a:t>• Project coasts</a:t>
            </a:r>
          </a:p>
          <a:p>
            <a:pPr algn="l"/>
            <a:r>
              <a:rPr lang="en-US" dirty="0" smtClean="0"/>
              <a:t>• Profit and loss potential</a:t>
            </a:r>
          </a:p>
          <a:p>
            <a:pPr algn="l"/>
            <a:r>
              <a:rPr lang="en-US" dirty="0" smtClean="0"/>
              <a:t>• Risk assessments</a:t>
            </a:r>
          </a:p>
          <a:p>
            <a:pPr algn="l"/>
            <a:r>
              <a:rPr lang="en-US" dirty="0" smtClean="0"/>
              <a:t>• The project impact on organizational </a:t>
            </a:r>
            <a:endParaRPr lang="ar-EG" dirty="0" smtClean="0"/>
          </a:p>
          <a:p>
            <a:pPr marL="0" indent="0" algn="l">
              <a:buNone/>
            </a:pPr>
            <a:r>
              <a:rPr lang="en-US" dirty="0" err="1" smtClean="0"/>
              <a:t>resourse</a:t>
            </a:r>
            <a:r>
              <a:rPr lang="en-US" dirty="0" smtClean="0"/>
              <a:t>.</a:t>
            </a:r>
          </a:p>
          <a:p>
            <a:pPr algn="l"/>
            <a:endParaRPr lang="ar-EG" dirty="0"/>
          </a:p>
        </p:txBody>
      </p:sp>
    </p:spTree>
    <p:extLst>
      <p:ext uri="{BB962C8B-B14F-4D97-AF65-F5344CB8AC3E}">
        <p14:creationId xmlns:p14="http://schemas.microsoft.com/office/powerpoint/2010/main" val="1228766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endParaRPr lang="ar-EG" dirty="0"/>
          </a:p>
        </p:txBody>
      </p:sp>
      <p:sp>
        <p:nvSpPr>
          <p:cNvPr id="3" name="Content Placeholder 2"/>
          <p:cNvSpPr>
            <a:spLocks noGrp="1"/>
          </p:cNvSpPr>
          <p:nvPr>
            <p:ph idx="1"/>
          </p:nvPr>
        </p:nvSpPr>
        <p:spPr>
          <a:xfrm>
            <a:off x="457200" y="980728"/>
            <a:ext cx="8229600" cy="5145435"/>
          </a:xfrm>
        </p:spPr>
        <p:txBody>
          <a:bodyPr/>
          <a:lstStyle/>
          <a:p>
            <a:r>
              <a:rPr lang="ar-EG" dirty="0" smtClean="0"/>
              <a:t>يحتوي الجزء الخاص بمناقشة المشروع على العديد من الفئات الفرعية المختلفة اعتمادًا على طبيعة التقريرو يقوم كولين بصياغة الفئات الفرعية كما يلى:-</a:t>
            </a:r>
          </a:p>
          <a:p>
            <a:r>
              <a:rPr lang="ar-EG" dirty="0" smtClean="0"/>
              <a:t>تحليل السوق</a:t>
            </a:r>
          </a:p>
          <a:p>
            <a:r>
              <a:rPr lang="ar-EG" dirty="0" smtClean="0"/>
              <a:t>نتائج المسح</a:t>
            </a:r>
          </a:p>
          <a:p>
            <a:r>
              <a:rPr lang="ar-EG" dirty="0" smtClean="0"/>
              <a:t>عناصر وفئات المشروع</a:t>
            </a:r>
          </a:p>
          <a:p>
            <a:r>
              <a:rPr lang="ar-EG" dirty="0" smtClean="0"/>
              <a:t>الربح والخسارة المحتملة</a:t>
            </a:r>
          </a:p>
          <a:p>
            <a:r>
              <a:rPr lang="ar-EG" dirty="0" smtClean="0"/>
              <a:t>تقييمات المخاطر</a:t>
            </a:r>
          </a:p>
          <a:p>
            <a:r>
              <a:rPr lang="ar-EG" dirty="0" smtClean="0"/>
              <a:t>تأثير المشروع على الموارد التنظيمية.</a:t>
            </a:r>
          </a:p>
          <a:p>
            <a:endParaRPr lang="ar-EG" dirty="0"/>
          </a:p>
        </p:txBody>
      </p:sp>
    </p:spTree>
    <p:extLst>
      <p:ext uri="{BB962C8B-B14F-4D97-AF65-F5344CB8AC3E}">
        <p14:creationId xmlns:p14="http://schemas.microsoft.com/office/powerpoint/2010/main" val="3042126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US" dirty="0" smtClean="0"/>
              <a:t>Chapter 2</a:t>
            </a:r>
            <a:endParaRPr lang="ar-EG" dirty="0"/>
          </a:p>
        </p:txBody>
      </p:sp>
      <p:sp>
        <p:nvSpPr>
          <p:cNvPr id="3" name="Content Placeholder 2"/>
          <p:cNvSpPr>
            <a:spLocks noGrp="1"/>
          </p:cNvSpPr>
          <p:nvPr>
            <p:ph idx="1"/>
          </p:nvPr>
        </p:nvSpPr>
        <p:spPr>
          <a:xfrm>
            <a:off x="457200" y="1124744"/>
            <a:ext cx="8229600" cy="5001419"/>
          </a:xfrm>
        </p:spPr>
        <p:txBody>
          <a:bodyPr>
            <a:normAutofit fontScale="85000" lnSpcReduction="20000"/>
          </a:bodyPr>
          <a:lstStyle/>
          <a:p>
            <a:r>
              <a:rPr lang="ar-EG" dirty="0" smtClean="0"/>
              <a:t>ص 33                </a:t>
            </a:r>
          </a:p>
          <a:p>
            <a:pPr algn="justLow" rtl="0"/>
            <a:r>
              <a:rPr lang="en-US" dirty="0" smtClean="0"/>
              <a:t>What are MNCs?</a:t>
            </a:r>
          </a:p>
          <a:p>
            <a:pPr algn="justLow" rtl="0"/>
            <a:r>
              <a:rPr lang="en-US" dirty="0" smtClean="0"/>
              <a:t>MNCs are firms those own and control production facilities in two or more countries. They produce and distribute goods and services across national boundaries; they spread ideas, tastes, and technology throughout the world; and they plan their operations on a global scale. Such companies have offices and/or factories in different countries and usually have a centralized head office where they coordinate global management. Nearly all major multinational corporations are American, Japanese or Western European, such as Nike, Coca-Cola, Wal-Mart, AOL</a:t>
            </a:r>
          </a:p>
          <a:p>
            <a:endParaRPr lang="ar-EG" dirty="0"/>
          </a:p>
        </p:txBody>
      </p:sp>
    </p:spTree>
    <p:extLst>
      <p:ext uri="{BB962C8B-B14F-4D97-AF65-F5344CB8AC3E}">
        <p14:creationId xmlns:p14="http://schemas.microsoft.com/office/powerpoint/2010/main" val="96557753"/>
      </p:ext>
    </p:extLst>
  </p:cSld>
  <p:clrMapOvr>
    <a:masterClrMapping/>
  </p:clrMapOvr>
</p:sld>
</file>

<file path=ppt/theme/theme1.xml><?xml version="1.0" encoding="utf-8"?>
<a:theme xmlns:a="http://schemas.openxmlformats.org/drawingml/2006/main" name="Office Theme">
  <a:themeElements>
    <a:clrScheme name="Office">
      <a:dk1>
        <a:sysClr val="windowText" lastClr="FFFF00"/>
      </a:dk1>
      <a:lt1>
        <a:sysClr val="window" lastClr="00000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454</TotalTime>
  <Words>833</Words>
  <Application>Microsoft Office PowerPoint</Application>
  <PresentationFormat>On-screen Show (4:3)</PresentationFormat>
  <Paragraphs>62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ترجمة علاقات عامة 2</vt:lpstr>
      <vt:lpstr>      solving a problem.</vt:lpstr>
      <vt:lpstr>PowerPoint Presentation</vt:lpstr>
      <vt:lpstr>PowerPoint Presentation</vt:lpstr>
      <vt:lpstr>PowerPoint Presentation</vt:lpstr>
      <vt:lpstr>PowerPoint Presentation</vt:lpstr>
      <vt:lpstr>PowerPoint Presentation</vt:lpstr>
      <vt:lpstr>PowerPoint Presentation</vt:lpstr>
      <vt:lpstr>Chapter 2</vt:lpstr>
      <vt:lpstr>PowerPoint Presentation</vt:lpstr>
      <vt:lpstr>PowerPoint Presentation</vt:lpstr>
      <vt:lpstr>PowerPoint Presentation</vt:lpstr>
      <vt:lpstr>Chapter 2</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ترجمة علاقات عامة 2</dc:title>
  <dc:creator>UG</dc:creator>
  <cp:lastModifiedBy>UG</cp:lastModifiedBy>
  <cp:revision>30</cp:revision>
  <dcterms:created xsi:type="dcterms:W3CDTF">2020-03-18T10:51:19Z</dcterms:created>
  <dcterms:modified xsi:type="dcterms:W3CDTF">2020-03-18T18:25:34Z</dcterms:modified>
</cp:coreProperties>
</file>