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8"/>
  </p:notesMasterIdLst>
  <p:sldIdLst>
    <p:sldId id="256" r:id="rId2"/>
    <p:sldId id="261" r:id="rId3"/>
    <p:sldId id="263" r:id="rId4"/>
    <p:sldId id="274" r:id="rId5"/>
    <p:sldId id="275" r:id="rId6"/>
    <p:sldId id="273" r:id="rId7"/>
  </p:sldIdLst>
  <p:sldSz cx="9144000" cy="5143500" type="screen16x9"/>
  <p:notesSz cx="6858000" cy="9144000"/>
  <p:embeddedFontLst>
    <p:embeddedFont>
      <p:font typeface="Montserrat" charset="0"/>
      <p:regular r:id="rId9"/>
      <p:bold r:id="rId10"/>
    </p:embeddedFont>
    <p:embeddedFont>
      <p:font typeface="Karla" charset="0"/>
      <p:regular r:id="rId11"/>
      <p:bold r:id="rId12"/>
      <p:italic r:id="rId13"/>
      <p:boldItalic r:id="rId14"/>
    </p:embeddedFont>
    <p:embeddedFont>
      <p:font typeface="Calibri" pitchFamily="34" charset="0"/>
      <p:regular r:id="rId15"/>
      <p:bold r:id="rId16"/>
      <p:italic r:id="rId17"/>
      <p:boldItalic r:id="rId18"/>
    </p:embeddedFont>
    <p:embeddedFont>
      <p:font typeface="Simplified Arabic" pitchFamily="18" charset="-78"/>
      <p:regular r:id="rId19"/>
      <p:bold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CC3399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DCF175D9-3DFA-409B-B1AE-9BDC072BF8FE}">
  <a:tblStyle styleId="{DCF175D9-3DFA-409B-B1AE-9BDC072BF8FE}" styleName="Table_0">
    <a:wholeTbl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7" autoAdjust="0"/>
  </p:normalViewPr>
  <p:slideViewPr>
    <p:cSldViewPr>
      <p:cViewPr>
        <p:scale>
          <a:sx n="60" d="100"/>
          <a:sy n="60" d="100"/>
        </p:scale>
        <p:origin x="8" y="-36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font" Target="fonts/font10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font" Target="fonts/font1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23" Type="http://schemas.openxmlformats.org/officeDocument/2006/relationships/theme" Target="theme/theme1.xml"/><Relationship Id="rId10" Type="http://schemas.openxmlformats.org/officeDocument/2006/relationships/font" Target="fonts/font2.fntdata"/><Relationship Id="rId19" Type="http://schemas.openxmlformats.org/officeDocument/2006/relationships/font" Target="fonts/font11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2231569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8" name="Shape 2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218925" y="-9675"/>
            <a:ext cx="5276875" cy="5167075"/>
          </a:xfrm>
          <a:custGeom>
            <a:avLst/>
            <a:gdLst/>
            <a:ahLst/>
            <a:cxnLst/>
            <a:rect l="0" t="0" r="0" b="0"/>
            <a:pathLst>
              <a:path w="211075" h="206683" extrusionOk="0">
                <a:moveTo>
                  <a:pt x="387" y="0"/>
                </a:moveTo>
                <a:lnTo>
                  <a:pt x="0" y="206683"/>
                </a:lnTo>
                <a:lnTo>
                  <a:pt x="211075" y="206545"/>
                </a:lnTo>
                <a:lnTo>
                  <a:pt x="155812" y="30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10" name="Shape 10"/>
          <p:cNvSpPr/>
          <p:nvPr/>
        </p:nvSpPr>
        <p:spPr>
          <a:xfrm>
            <a:off x="-9675" y="-9675"/>
            <a:ext cx="5276875" cy="5167075"/>
          </a:xfrm>
          <a:custGeom>
            <a:avLst/>
            <a:gdLst/>
            <a:ahLst/>
            <a:cxnLst/>
            <a:rect l="0" t="0" r="0" b="0"/>
            <a:pathLst>
              <a:path w="211075" h="206683" extrusionOk="0">
                <a:moveTo>
                  <a:pt x="387" y="0"/>
                </a:moveTo>
                <a:lnTo>
                  <a:pt x="0" y="206683"/>
                </a:lnTo>
                <a:lnTo>
                  <a:pt x="211075" y="206545"/>
                </a:lnTo>
                <a:lnTo>
                  <a:pt x="155812" y="30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648300" y="3175950"/>
            <a:ext cx="3530700" cy="11819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3600"/>
            </a:lvl1pPr>
            <a:lvl2pPr lvl="1">
              <a:spcBef>
                <a:spcPts val="0"/>
              </a:spcBef>
              <a:buSzPct val="100000"/>
              <a:defRPr sz="3600"/>
            </a:lvl2pPr>
            <a:lvl3pPr lvl="2">
              <a:spcBef>
                <a:spcPts val="0"/>
              </a:spcBef>
              <a:buSzPct val="100000"/>
              <a:defRPr sz="3600"/>
            </a:lvl3pPr>
            <a:lvl4pPr lvl="3">
              <a:spcBef>
                <a:spcPts val="0"/>
              </a:spcBef>
              <a:buSzPct val="100000"/>
              <a:defRPr sz="3600"/>
            </a:lvl4pPr>
            <a:lvl5pPr lvl="4">
              <a:spcBef>
                <a:spcPts val="0"/>
              </a:spcBef>
              <a:buSzPct val="100000"/>
              <a:defRPr sz="3600"/>
            </a:lvl5pPr>
            <a:lvl6pPr lvl="5">
              <a:spcBef>
                <a:spcPts val="0"/>
              </a:spcBef>
              <a:buSzPct val="100000"/>
              <a:defRPr sz="3600"/>
            </a:lvl6pPr>
            <a:lvl7pPr lvl="6">
              <a:spcBef>
                <a:spcPts val="0"/>
              </a:spcBef>
              <a:buSzPct val="100000"/>
              <a:defRPr sz="3600"/>
            </a:lvl7pPr>
            <a:lvl8pPr lvl="7">
              <a:spcBef>
                <a:spcPts val="0"/>
              </a:spcBef>
              <a:buSzPct val="100000"/>
              <a:defRPr sz="3600"/>
            </a:lvl8pPr>
            <a:lvl9pPr lvl="8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228600" y="-10437"/>
            <a:ext cx="8229314" cy="5164386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33" name="Shape 33"/>
          <p:cNvSpPr/>
          <p:nvPr/>
        </p:nvSpPr>
        <p:spPr>
          <a:xfrm>
            <a:off x="0" y="-10437"/>
            <a:ext cx="8229314" cy="5164386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838350" y="893500"/>
            <a:ext cx="5324100" cy="48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838250" y="1504950"/>
            <a:ext cx="5324100" cy="2255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+ 2 columns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228600" y="-10437"/>
            <a:ext cx="8229314" cy="5164386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38" name="Shape 38"/>
          <p:cNvSpPr/>
          <p:nvPr/>
        </p:nvSpPr>
        <p:spPr>
          <a:xfrm>
            <a:off x="0" y="-10437"/>
            <a:ext cx="8229314" cy="5164386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841000" y="969700"/>
            <a:ext cx="4801499" cy="409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841000" y="1578025"/>
            <a:ext cx="2671800" cy="2433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3673842" y="1578025"/>
            <a:ext cx="2671800" cy="2433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/>
        </p:nvSpPr>
        <p:spPr>
          <a:xfrm>
            <a:off x="228600" y="-10437"/>
            <a:ext cx="8229314" cy="5164386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59" name="Shape 59"/>
          <p:cNvSpPr/>
          <p:nvPr/>
        </p:nvSpPr>
        <p:spPr>
          <a:xfrm>
            <a:off x="0" y="-10437"/>
            <a:ext cx="8229314" cy="5164386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CD4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741100"/>
            <a:ext cx="5185199" cy="474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rgbClr val="999999"/>
              </a:buClr>
              <a:buSzPct val="100000"/>
              <a:buFont typeface="Montserrat"/>
              <a:buNone/>
              <a:defRPr sz="24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buClr>
                <a:srgbClr val="999999"/>
              </a:buClr>
              <a:buSzPct val="100000"/>
              <a:buFont typeface="Montserrat"/>
              <a:buNone/>
              <a:defRPr sz="24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buClr>
                <a:srgbClr val="999999"/>
              </a:buClr>
              <a:buSzPct val="100000"/>
              <a:buFont typeface="Montserrat"/>
              <a:buNone/>
              <a:defRPr sz="24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buClr>
                <a:srgbClr val="999999"/>
              </a:buClr>
              <a:buSzPct val="100000"/>
              <a:buFont typeface="Montserrat"/>
              <a:buNone/>
              <a:defRPr sz="24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buClr>
                <a:srgbClr val="999999"/>
              </a:buClr>
              <a:buSzPct val="100000"/>
              <a:buFont typeface="Montserrat"/>
              <a:buNone/>
              <a:defRPr sz="24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buClr>
                <a:srgbClr val="999999"/>
              </a:buClr>
              <a:buSzPct val="100000"/>
              <a:buFont typeface="Montserrat"/>
              <a:buNone/>
              <a:defRPr sz="24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buClr>
                <a:srgbClr val="999999"/>
              </a:buClr>
              <a:buSzPct val="100000"/>
              <a:buFont typeface="Montserrat"/>
              <a:buNone/>
              <a:defRPr sz="24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buClr>
                <a:srgbClr val="999999"/>
              </a:buClr>
              <a:buSzPct val="100000"/>
              <a:buFont typeface="Montserrat"/>
              <a:buNone/>
              <a:defRPr sz="24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buClr>
                <a:srgbClr val="999999"/>
              </a:buClr>
              <a:buSzPct val="100000"/>
              <a:buFont typeface="Montserrat"/>
              <a:buNone/>
              <a:defRPr sz="24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352550"/>
            <a:ext cx="5185199" cy="225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666666"/>
              </a:buClr>
              <a:buSzPct val="100000"/>
              <a:buFont typeface="Karla"/>
              <a:buChar char="▸"/>
              <a:defRPr sz="2000">
                <a:solidFill>
                  <a:srgbClr val="666666"/>
                </a:solidFill>
                <a:latin typeface="Karla"/>
                <a:ea typeface="Karla"/>
                <a:cs typeface="Karla"/>
                <a:sym typeface="Karla"/>
              </a:defRPr>
            </a:lvl1pPr>
            <a:lvl2pPr lvl="1">
              <a:spcBef>
                <a:spcPts val="480"/>
              </a:spcBef>
              <a:buClr>
                <a:srgbClr val="666666"/>
              </a:buClr>
              <a:buSzPct val="100000"/>
              <a:buFont typeface="Karla"/>
              <a:buChar char="▹"/>
              <a:defRPr sz="2000">
                <a:solidFill>
                  <a:srgbClr val="666666"/>
                </a:solidFill>
                <a:latin typeface="Karla"/>
                <a:ea typeface="Karla"/>
                <a:cs typeface="Karla"/>
                <a:sym typeface="Karla"/>
              </a:defRPr>
            </a:lvl2pPr>
            <a:lvl3pPr lvl="2">
              <a:spcBef>
                <a:spcPts val="480"/>
              </a:spcBef>
              <a:buClr>
                <a:srgbClr val="666666"/>
              </a:buClr>
              <a:buSzPct val="100000"/>
              <a:buFont typeface="Karla"/>
              <a:buChar char="▹"/>
              <a:defRPr sz="2000">
                <a:solidFill>
                  <a:srgbClr val="666666"/>
                </a:solidFill>
                <a:latin typeface="Karla"/>
                <a:ea typeface="Karla"/>
                <a:cs typeface="Karla"/>
                <a:sym typeface="Karla"/>
              </a:defRPr>
            </a:lvl3pPr>
            <a:lvl4pPr lvl="3">
              <a:spcBef>
                <a:spcPts val="360"/>
              </a:spcBef>
              <a:buClr>
                <a:srgbClr val="666666"/>
              </a:buClr>
              <a:buSzPct val="100000"/>
              <a:buFont typeface="Karla"/>
              <a:defRPr sz="2000">
                <a:solidFill>
                  <a:srgbClr val="666666"/>
                </a:solidFill>
                <a:latin typeface="Karla"/>
                <a:ea typeface="Karla"/>
                <a:cs typeface="Karla"/>
                <a:sym typeface="Karla"/>
              </a:defRPr>
            </a:lvl4pPr>
            <a:lvl5pPr lvl="4">
              <a:spcBef>
                <a:spcPts val="360"/>
              </a:spcBef>
              <a:buClr>
                <a:srgbClr val="666666"/>
              </a:buClr>
              <a:buSzPct val="100000"/>
              <a:buFont typeface="Karla"/>
              <a:defRPr sz="2000">
                <a:solidFill>
                  <a:srgbClr val="666666"/>
                </a:solidFill>
                <a:latin typeface="Karla"/>
                <a:ea typeface="Karla"/>
                <a:cs typeface="Karla"/>
                <a:sym typeface="Karla"/>
              </a:defRPr>
            </a:lvl5pPr>
            <a:lvl6pPr lvl="5">
              <a:spcBef>
                <a:spcPts val="360"/>
              </a:spcBef>
              <a:buClr>
                <a:srgbClr val="666666"/>
              </a:buClr>
              <a:buSzPct val="100000"/>
              <a:buFont typeface="Karla"/>
              <a:defRPr sz="2000">
                <a:solidFill>
                  <a:srgbClr val="666666"/>
                </a:solidFill>
                <a:latin typeface="Karla"/>
                <a:ea typeface="Karla"/>
                <a:cs typeface="Karla"/>
                <a:sym typeface="Karla"/>
              </a:defRPr>
            </a:lvl6pPr>
            <a:lvl7pPr lvl="6">
              <a:spcBef>
                <a:spcPts val="360"/>
              </a:spcBef>
              <a:buClr>
                <a:srgbClr val="666666"/>
              </a:buClr>
              <a:buSzPct val="100000"/>
              <a:buFont typeface="Karla"/>
              <a:defRPr sz="2000">
                <a:solidFill>
                  <a:srgbClr val="666666"/>
                </a:solidFill>
                <a:latin typeface="Karla"/>
                <a:ea typeface="Karla"/>
                <a:cs typeface="Karla"/>
                <a:sym typeface="Karla"/>
              </a:defRPr>
            </a:lvl7pPr>
            <a:lvl8pPr lvl="7">
              <a:spcBef>
                <a:spcPts val="360"/>
              </a:spcBef>
              <a:buClr>
                <a:srgbClr val="666666"/>
              </a:buClr>
              <a:buSzPct val="100000"/>
              <a:buFont typeface="Karla"/>
              <a:defRPr sz="2000">
                <a:solidFill>
                  <a:srgbClr val="666666"/>
                </a:solidFill>
                <a:latin typeface="Karla"/>
                <a:ea typeface="Karla"/>
                <a:cs typeface="Karla"/>
                <a:sym typeface="Karla"/>
              </a:defRPr>
            </a:lvl8pPr>
            <a:lvl9pPr lvl="8">
              <a:spcBef>
                <a:spcPts val="360"/>
              </a:spcBef>
              <a:buClr>
                <a:srgbClr val="666666"/>
              </a:buClr>
              <a:buSzPct val="100000"/>
              <a:buFont typeface="Karla"/>
              <a:defRPr sz="2000">
                <a:solidFill>
                  <a:srgbClr val="666666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3" r:id="rId2"/>
    <p:sldLayoutId id="2147483654" r:id="rId3"/>
    <p:sldLayoutId id="2147483658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ctrTitle"/>
          </p:nvPr>
        </p:nvSpPr>
        <p:spPr>
          <a:xfrm>
            <a:off x="179512" y="1643056"/>
            <a:ext cx="8064896" cy="1714512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r"/>
            <a:r>
              <a:rPr lang="ar-EG" dirty="0" smtClean="0">
                <a:solidFill>
                  <a:schemeClr val="bg1"/>
                </a:solidFill>
              </a:rPr>
              <a:t/>
            </a:r>
            <a:br>
              <a:rPr lang="ar-EG" dirty="0" smtClean="0">
                <a:solidFill>
                  <a:schemeClr val="bg1"/>
                </a:solidFill>
              </a:rPr>
            </a:br>
            <a:r>
              <a:rPr lang="ar-EG" dirty="0" smtClean="0">
                <a:solidFill>
                  <a:schemeClr val="bg1"/>
                </a:solidFill>
              </a:rPr>
              <a:t/>
            </a:r>
            <a:br>
              <a:rPr lang="ar-EG" dirty="0" smtClean="0">
                <a:solidFill>
                  <a:schemeClr val="bg1"/>
                </a:solidFill>
              </a:rPr>
            </a:br>
            <a:r>
              <a:rPr lang="ar-EG" dirty="0" smtClean="0">
                <a:solidFill>
                  <a:schemeClr val="bg1"/>
                </a:solidFill>
              </a:rPr>
              <a:t/>
            </a:r>
            <a:br>
              <a:rPr lang="ar-EG" dirty="0" smtClean="0">
                <a:solidFill>
                  <a:schemeClr val="bg1"/>
                </a:solidFill>
              </a:rPr>
            </a:br>
            <a:r>
              <a:rPr lang="en" dirty="0" smtClean="0">
                <a:solidFill>
                  <a:schemeClr val="bg1"/>
                </a:solidFill>
              </a:rPr>
              <a:t> </a:t>
            </a:r>
            <a:r>
              <a:rPr lang="ar-EG" dirty="0" smtClean="0">
                <a:solidFill>
                  <a:schemeClr val="bg1"/>
                </a:solidFill>
              </a:rPr>
              <a:t>محاضرة رقم </a:t>
            </a:r>
            <a:r>
              <a:rPr lang="ar-EG" dirty="0" smtClean="0">
                <a:solidFill>
                  <a:schemeClr val="bg1"/>
                </a:solidFill>
              </a:rPr>
              <a:t>5</a:t>
            </a:r>
            <a:r>
              <a:rPr lang="ar-EG" dirty="0" smtClean="0">
                <a:solidFill>
                  <a:schemeClr val="bg1"/>
                </a:solidFill>
              </a:rPr>
              <a:t/>
            </a:r>
            <a:br>
              <a:rPr lang="ar-EG" dirty="0" smtClean="0">
                <a:solidFill>
                  <a:schemeClr val="bg1"/>
                </a:solidFill>
              </a:rPr>
            </a:br>
            <a:r>
              <a:rPr lang="ar-EG" dirty="0" smtClean="0">
                <a:solidFill>
                  <a:schemeClr val="bg1"/>
                </a:solidFill>
              </a:rPr>
              <a:t>                                   </a:t>
            </a:r>
            <a:r>
              <a:rPr lang="ar-EG" dirty="0" smtClean="0">
                <a:solidFill>
                  <a:srgbClr val="002060"/>
                </a:solidFill>
              </a:rPr>
              <a:t>مادة: </a:t>
            </a:r>
            <a:r>
              <a:rPr lang="ar-EG" dirty="0" smtClean="0">
                <a:solidFill>
                  <a:srgbClr val="002060"/>
                </a:solidFill>
              </a:rPr>
              <a:t>قاعة بحث</a:t>
            </a:r>
            <a:r>
              <a:rPr lang="ar-EG" dirty="0" smtClean="0">
                <a:solidFill>
                  <a:srgbClr val="002060"/>
                </a:solidFill>
              </a:rPr>
              <a:t/>
            </a:r>
            <a:br>
              <a:rPr lang="ar-EG" dirty="0" smtClean="0">
                <a:solidFill>
                  <a:srgbClr val="002060"/>
                </a:solidFill>
              </a:rPr>
            </a:br>
            <a:r>
              <a:rPr lang="ar-EG" dirty="0" smtClean="0">
                <a:solidFill>
                  <a:srgbClr val="002060"/>
                </a:solidFill>
              </a:rPr>
              <a:t/>
            </a:r>
            <a:br>
              <a:rPr lang="ar-EG" dirty="0" smtClean="0">
                <a:solidFill>
                  <a:srgbClr val="002060"/>
                </a:solidFill>
              </a:rPr>
            </a:br>
            <a:r>
              <a:rPr lang="ar-EG" dirty="0" smtClean="0">
                <a:solidFill>
                  <a:srgbClr val="002060"/>
                </a:solidFill>
              </a:rPr>
              <a:t>           </a:t>
            </a:r>
            <a:r>
              <a:rPr lang="ar-EG" dirty="0" smtClean="0">
                <a:solidFill>
                  <a:schemeClr val="bg1"/>
                </a:solidFill>
              </a:rPr>
              <a:t>الفرقة: </a:t>
            </a:r>
            <a:r>
              <a:rPr lang="ar-EG" dirty="0" smtClean="0">
                <a:solidFill>
                  <a:schemeClr val="bg1"/>
                </a:solidFill>
              </a:rPr>
              <a:t>الثانية   </a:t>
            </a:r>
            <a:r>
              <a:rPr lang="ar-EG" sz="3200" dirty="0" smtClean="0">
                <a:solidFill>
                  <a:srgbClr val="0070C0"/>
                </a:solidFill>
              </a:rPr>
              <a:t>دبلومة العلاقات عامة والإعلان</a:t>
            </a:r>
            <a:r>
              <a:rPr lang="en-US" dirty="0" smtClean="0">
                <a:solidFill>
                  <a:srgbClr val="002060"/>
                </a:solidFill>
              </a:rPr>
              <a:t/>
            </a:r>
            <a:br>
              <a:rPr lang="en-US" dirty="0" smtClean="0">
                <a:solidFill>
                  <a:srgbClr val="002060"/>
                </a:solidFill>
              </a:rPr>
            </a:br>
            <a:endParaRPr lang="en" dirty="0">
              <a:solidFill>
                <a:srgbClr val="002060"/>
              </a:solidFill>
            </a:endParaRPr>
          </a:p>
        </p:txBody>
      </p:sp>
      <p:pic>
        <p:nvPicPr>
          <p:cNvPr id="1026" name="Picture 2" descr="رؤ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392" y="3000015"/>
            <a:ext cx="4536504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78"/>
          <p:cNvSpPr txBox="1">
            <a:spLocks/>
          </p:cNvSpPr>
          <p:nvPr/>
        </p:nvSpPr>
        <p:spPr>
          <a:xfrm>
            <a:off x="323528" y="599450"/>
            <a:ext cx="6840760" cy="409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lvl="0" algn="ctr" rtl="1"/>
            <a:r>
              <a:rPr lang="ar-EG" sz="3200" b="1" u="sng" dirty="0">
                <a:solidFill>
                  <a:srgbClr val="FF0000"/>
                </a:solidFill>
                <a:cs typeface="Times New Roman"/>
              </a:rPr>
              <a:t> أنواع البحوث العلمية وكيفية انجازها</a:t>
            </a:r>
            <a:endParaRPr lang="en-US" sz="3200" b="1" u="sng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7544" y="1008950"/>
            <a:ext cx="619268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EG" sz="3200" b="1" dirty="0" smtClean="0">
                <a:latin typeface="Simplified Arabic" pitchFamily="18" charset="-78"/>
                <a:cs typeface="Simplified Arabic" pitchFamily="18" charset="-78"/>
              </a:rPr>
              <a:t>بحوث وصفية</a:t>
            </a:r>
            <a:endParaRPr lang="ar-EG" sz="3200" b="1" dirty="0">
              <a:latin typeface="Simplified Arabic" pitchFamily="18" charset="-78"/>
              <a:cs typeface="Simplified Arabic" pitchFamily="18" charset="-78"/>
            </a:endParaRPr>
          </a:p>
          <a:p>
            <a:pPr algn="r"/>
            <a:r>
              <a:rPr lang="ar-EG" sz="3200" b="1" dirty="0" smtClean="0">
                <a:latin typeface="Simplified Arabic" pitchFamily="18" charset="-78"/>
                <a:cs typeface="Simplified Arabic" pitchFamily="18" charset="-78"/>
              </a:rPr>
              <a:t>    بحوث </a:t>
            </a:r>
            <a:r>
              <a:rPr lang="ar-EG" sz="3200" b="1" dirty="0">
                <a:latin typeface="Simplified Arabic" pitchFamily="18" charset="-78"/>
                <a:cs typeface="Simplified Arabic" pitchFamily="18" charset="-78"/>
              </a:rPr>
              <a:t>تاريخية</a:t>
            </a:r>
          </a:p>
          <a:p>
            <a:pPr algn="r"/>
            <a:r>
              <a:rPr lang="ar-EG" sz="3200" b="1" dirty="0" smtClean="0">
                <a:latin typeface="Simplified Arabic" pitchFamily="18" charset="-78"/>
                <a:cs typeface="Simplified Arabic" pitchFamily="18" charset="-78"/>
              </a:rPr>
              <a:t>       بحوث </a:t>
            </a:r>
            <a:r>
              <a:rPr lang="ar-EG" sz="3200" b="1" dirty="0">
                <a:latin typeface="Simplified Arabic" pitchFamily="18" charset="-78"/>
                <a:cs typeface="Simplified Arabic" pitchFamily="18" charset="-78"/>
              </a:rPr>
              <a:t>تجريبية</a:t>
            </a:r>
          </a:p>
          <a:p>
            <a:pPr algn="r"/>
            <a:r>
              <a:rPr lang="ar-EG" sz="3200" b="1" dirty="0" smtClean="0">
                <a:latin typeface="Simplified Arabic" pitchFamily="18" charset="-78"/>
                <a:cs typeface="Simplified Arabic" pitchFamily="18" charset="-78"/>
              </a:rPr>
              <a:t>          بحوث </a:t>
            </a:r>
            <a:r>
              <a:rPr lang="ar-EG" sz="3200" b="1" dirty="0">
                <a:latin typeface="Simplified Arabic" pitchFamily="18" charset="-78"/>
                <a:cs typeface="Simplified Arabic" pitchFamily="18" charset="-78"/>
              </a:rPr>
              <a:t>نظرية</a:t>
            </a:r>
          </a:p>
          <a:p>
            <a:pPr algn="r"/>
            <a:r>
              <a:rPr lang="ar-EG" sz="3200" b="1" dirty="0" smtClean="0">
                <a:latin typeface="Simplified Arabic" pitchFamily="18" charset="-78"/>
                <a:cs typeface="Simplified Arabic" pitchFamily="18" charset="-78"/>
              </a:rPr>
              <a:t>             بحوث </a:t>
            </a:r>
            <a:r>
              <a:rPr lang="ar-EG" sz="3200" b="1" dirty="0">
                <a:latin typeface="Simplified Arabic" pitchFamily="18" charset="-78"/>
                <a:cs typeface="Simplified Arabic" pitchFamily="18" charset="-78"/>
              </a:rPr>
              <a:t>متخصصة</a:t>
            </a:r>
          </a:p>
          <a:p>
            <a:pPr algn="r"/>
            <a:r>
              <a:rPr lang="ar-EG" sz="3200" b="1" dirty="0" smtClean="0">
                <a:latin typeface="Simplified Arabic" pitchFamily="18" charset="-78"/>
                <a:cs typeface="Simplified Arabic" pitchFamily="18" charset="-78"/>
              </a:rPr>
              <a:t>                 بحوث </a:t>
            </a:r>
            <a:r>
              <a:rPr lang="ar-EG" sz="3200" b="1" dirty="0">
                <a:latin typeface="Simplified Arabic" pitchFamily="18" charset="-78"/>
                <a:cs typeface="Simplified Arabic" pitchFamily="18" charset="-78"/>
              </a:rPr>
              <a:t>ميدانية</a:t>
            </a:r>
          </a:p>
          <a:p>
            <a:pPr algn="r"/>
            <a:r>
              <a:rPr lang="ar-EG" sz="3200" b="1" dirty="0" smtClean="0">
                <a:latin typeface="Simplified Arabic" pitchFamily="18" charset="-78"/>
                <a:cs typeface="Simplified Arabic" pitchFamily="18" charset="-78"/>
              </a:rPr>
              <a:t>                      بحوث </a:t>
            </a:r>
            <a:r>
              <a:rPr lang="ar-EG" sz="3200" b="1" dirty="0">
                <a:latin typeface="Simplified Arabic" pitchFamily="18" charset="-78"/>
                <a:cs typeface="Simplified Arabic" pitchFamily="18" charset="-78"/>
              </a:rPr>
              <a:t>أكاديمية</a:t>
            </a:r>
          </a:p>
          <a:p>
            <a:pPr algn="r"/>
            <a:r>
              <a:rPr lang="ar-EG" sz="3200" b="1" dirty="0" smtClean="0">
                <a:latin typeface="Simplified Arabic" pitchFamily="18" charset="-78"/>
                <a:cs typeface="Simplified Arabic" pitchFamily="18" charset="-78"/>
              </a:rPr>
              <a:t>                           بحوث </a:t>
            </a:r>
            <a:r>
              <a:rPr lang="ar-EG" sz="3200" b="1" dirty="0">
                <a:latin typeface="Simplified Arabic" pitchFamily="18" charset="-78"/>
                <a:cs typeface="Simplified Arabic" pitchFamily="18" charset="-78"/>
              </a:rPr>
              <a:t>تطبيقية</a:t>
            </a:r>
            <a:endParaRPr lang="en-US" sz="3200" b="1" dirty="0"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78"/>
          <p:cNvSpPr txBox="1">
            <a:spLocks/>
          </p:cNvSpPr>
          <p:nvPr/>
        </p:nvSpPr>
        <p:spPr>
          <a:xfrm>
            <a:off x="2429931" y="2071684"/>
            <a:ext cx="4856713" cy="42862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Wingdings" pitchFamily="2" charset="2"/>
              <a:buChar char="ü"/>
              <a:tabLst/>
              <a:defRPr/>
            </a:pPr>
            <a:endParaRPr kumimoji="0" lang="en" sz="24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2662807" y="374710"/>
            <a:ext cx="180369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>
              <a:buClr>
                <a:srgbClr val="999999"/>
              </a:buClr>
              <a:buSzPct val="100000"/>
            </a:pPr>
            <a:r>
              <a:rPr lang="ar-EG" sz="3000" b="1" u="sng" dirty="0">
                <a:solidFill>
                  <a:srgbClr val="CC3399"/>
                </a:solidFill>
              </a:rPr>
              <a:t>مشكلة البحث</a:t>
            </a:r>
            <a:endParaRPr lang="en-US" sz="3000" b="1" u="sng" dirty="0" smtClean="0">
              <a:solidFill>
                <a:srgbClr val="CC3399"/>
              </a:solidFill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251520" y="1203598"/>
            <a:ext cx="686431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YE" sz="2800" b="1" u="sng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اختيار </a:t>
            </a:r>
            <a:r>
              <a:rPr lang="ar-YE" sz="2800" b="1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مشكلة </a:t>
            </a:r>
            <a:r>
              <a:rPr lang="ar-YE" sz="2800" b="1" u="sng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البحث</a:t>
            </a:r>
            <a:r>
              <a:rPr lang="ar-EG" sz="2800" b="1" u="sng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:</a:t>
            </a:r>
            <a:endParaRPr lang="ar-EG" sz="1100" b="1" u="sng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algn="r"/>
            <a:r>
              <a:rPr lang="ar-EG" sz="3200" b="1" dirty="0">
                <a:solidFill>
                  <a:schemeClr val="accent6">
                    <a:lumMod val="75000"/>
                  </a:schemeClr>
                </a:solidFill>
              </a:rPr>
              <a:t>م</a:t>
            </a:r>
            <a:r>
              <a:rPr lang="ar-EG" sz="3200" b="1" dirty="0" smtClean="0">
                <a:solidFill>
                  <a:schemeClr val="accent6">
                    <a:lumMod val="75000"/>
                  </a:schemeClr>
                </a:solidFill>
              </a:rPr>
              <a:t>فهوم </a:t>
            </a:r>
            <a:r>
              <a:rPr lang="ar-EG" sz="3200" b="1" dirty="0">
                <a:solidFill>
                  <a:schemeClr val="accent6">
                    <a:lumMod val="75000"/>
                  </a:schemeClr>
                </a:solidFill>
              </a:rPr>
              <a:t>المشكلة</a:t>
            </a:r>
            <a:r>
              <a:rPr lang="ar-EG" sz="3200" b="1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pPr algn="r"/>
            <a:r>
              <a:rPr lang="ar-EG" sz="3200" b="1" dirty="0" smtClean="0">
                <a:solidFill>
                  <a:schemeClr val="accent6">
                    <a:lumMod val="75000"/>
                  </a:schemeClr>
                </a:solidFill>
              </a:rPr>
              <a:t>     مصادر </a:t>
            </a:r>
            <a:r>
              <a:rPr lang="ar-EG" sz="3200" b="1" dirty="0">
                <a:solidFill>
                  <a:schemeClr val="accent6">
                    <a:lumMod val="75000"/>
                  </a:schemeClr>
                </a:solidFill>
              </a:rPr>
              <a:t>الحصول على مشكلة البحث. </a:t>
            </a:r>
            <a:endParaRPr lang="ar-EG" sz="32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r"/>
            <a:r>
              <a:rPr lang="ar-EG" sz="32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ar-EG" sz="3200" b="1" dirty="0" smtClean="0">
                <a:solidFill>
                  <a:schemeClr val="accent6">
                    <a:lumMod val="75000"/>
                  </a:schemeClr>
                </a:solidFill>
              </a:rPr>
              <a:t>        أسس </a:t>
            </a:r>
            <a:r>
              <a:rPr lang="ar-EG" sz="3200" b="1" dirty="0">
                <a:solidFill>
                  <a:schemeClr val="accent6">
                    <a:lumMod val="75000"/>
                  </a:schemeClr>
                </a:solidFill>
              </a:rPr>
              <a:t>اختيار مشكلة البحث. </a:t>
            </a:r>
            <a:endParaRPr lang="ar-EG" sz="32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r"/>
            <a:r>
              <a:rPr lang="ar-EG" sz="32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ar-EG" sz="3200" b="1" dirty="0" smtClean="0">
                <a:solidFill>
                  <a:schemeClr val="accent6">
                    <a:lumMod val="75000"/>
                  </a:schemeClr>
                </a:solidFill>
              </a:rPr>
              <a:t>                </a:t>
            </a:r>
            <a:r>
              <a:rPr lang="ar-EG" sz="3200" b="1" dirty="0">
                <a:solidFill>
                  <a:schemeClr val="accent6">
                    <a:lumMod val="75000"/>
                  </a:schemeClr>
                </a:solidFill>
              </a:rPr>
              <a:t>تحديد مشكلة البحث. </a:t>
            </a:r>
            <a:r>
              <a:rPr lang="ar-EG" sz="32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algn="r"/>
            <a:r>
              <a:rPr lang="ar-EG" sz="32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ar-EG" sz="3200" b="1" dirty="0" smtClean="0">
                <a:solidFill>
                  <a:schemeClr val="accent6">
                    <a:lumMod val="75000"/>
                  </a:schemeClr>
                </a:solidFill>
              </a:rPr>
              <a:t>                     تقويم </a:t>
            </a:r>
            <a:r>
              <a:rPr lang="ar-EG" sz="3200" b="1" dirty="0">
                <a:solidFill>
                  <a:schemeClr val="accent6">
                    <a:lumMod val="75000"/>
                  </a:schemeClr>
                </a:solidFill>
              </a:rPr>
              <a:t>مشكلة البحث. </a:t>
            </a:r>
            <a:endParaRPr lang="ar-EG" sz="32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r"/>
            <a:r>
              <a:rPr lang="ar-EG" sz="32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ar-EG" sz="3200" b="1" dirty="0" smtClean="0">
                <a:solidFill>
                  <a:schemeClr val="accent6">
                    <a:lumMod val="75000"/>
                  </a:schemeClr>
                </a:solidFill>
              </a:rPr>
              <a:t>                          أهمية </a:t>
            </a:r>
            <a:r>
              <a:rPr lang="ar-EG" sz="3200" b="1" dirty="0">
                <a:solidFill>
                  <a:schemeClr val="accent6">
                    <a:lumMod val="75000"/>
                  </a:schemeClr>
                </a:solidFill>
              </a:rPr>
              <a:t>الدراسات السابقة في </a:t>
            </a:r>
            <a:r>
              <a:rPr lang="ar-EG" sz="3200" b="1" dirty="0" smtClean="0">
                <a:solidFill>
                  <a:schemeClr val="accent6">
                    <a:lumMod val="75000"/>
                  </a:schemeClr>
                </a:solidFill>
              </a:rPr>
              <a:t>                                 تحديد </a:t>
            </a:r>
            <a:r>
              <a:rPr lang="ar-EG" sz="3200" b="1" dirty="0">
                <a:solidFill>
                  <a:schemeClr val="accent6">
                    <a:lumMod val="75000"/>
                  </a:schemeClr>
                </a:solidFill>
              </a:rPr>
              <a:t>مشكلة البحث</a:t>
            </a:r>
            <a:r>
              <a:rPr lang="ar-EG" sz="2800" b="1" dirty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ar-MA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78"/>
          <p:cNvSpPr txBox="1">
            <a:spLocks/>
          </p:cNvSpPr>
          <p:nvPr/>
        </p:nvSpPr>
        <p:spPr>
          <a:xfrm>
            <a:off x="2429931" y="2071684"/>
            <a:ext cx="4856713" cy="42862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algn="r" rtl="1">
              <a:buClr>
                <a:srgbClr val="999999"/>
              </a:buClr>
              <a:buSzPct val="100000"/>
              <a:buFont typeface="Wingdings" pitchFamily="2" charset="2"/>
              <a:buChar char="ü"/>
              <a:defRPr/>
            </a:pPr>
            <a:endParaRPr lang="en" sz="2400" b="1" dirty="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1807204" y="374710"/>
            <a:ext cx="344838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>
              <a:buClr>
                <a:srgbClr val="999999"/>
              </a:buClr>
              <a:buSzPct val="100000"/>
            </a:pPr>
            <a:r>
              <a:rPr lang="ar-EG" sz="3600" b="1" u="sng" dirty="0">
                <a:solidFill>
                  <a:srgbClr val="CC3399"/>
                </a:solidFill>
              </a:rPr>
              <a:t>محتويات خطة البحث</a:t>
            </a:r>
            <a:r>
              <a:rPr lang="ar-EG" sz="3600" b="1" u="sng" dirty="0" smtClean="0">
                <a:solidFill>
                  <a:srgbClr val="CC3399"/>
                </a:solidFill>
              </a:rPr>
              <a:t>:</a:t>
            </a:r>
            <a:endParaRPr lang="ar-EG" sz="3600" b="1" u="sng" dirty="0">
              <a:solidFill>
                <a:srgbClr val="CC3399"/>
              </a:solidFill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107504" y="973357"/>
            <a:ext cx="700833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EG" sz="3200" b="1" dirty="0" smtClean="0">
                <a:solidFill>
                  <a:srgbClr val="0070C0"/>
                </a:solidFill>
              </a:rPr>
              <a:t>1) </a:t>
            </a:r>
            <a:r>
              <a:rPr lang="ar-EG" sz="3600" b="1" dirty="0" smtClean="0">
                <a:solidFill>
                  <a:srgbClr val="0070C0"/>
                </a:solidFill>
              </a:rPr>
              <a:t>عنوان </a:t>
            </a:r>
            <a:r>
              <a:rPr lang="ar-EG" sz="3600" b="1" dirty="0">
                <a:solidFill>
                  <a:srgbClr val="0070C0"/>
                </a:solidFill>
              </a:rPr>
              <a:t>البحث.</a:t>
            </a:r>
          </a:p>
          <a:p>
            <a:pPr algn="r"/>
            <a:r>
              <a:rPr lang="ar-EG" sz="3600" b="1" dirty="0" smtClean="0">
                <a:solidFill>
                  <a:srgbClr val="0070C0"/>
                </a:solidFill>
              </a:rPr>
              <a:t>      2) </a:t>
            </a:r>
            <a:r>
              <a:rPr lang="ar-EG" sz="3600" b="1" dirty="0">
                <a:solidFill>
                  <a:srgbClr val="0070C0"/>
                </a:solidFill>
              </a:rPr>
              <a:t>أداة جمع المعلومات.</a:t>
            </a:r>
          </a:p>
          <a:p>
            <a:pPr algn="r"/>
            <a:r>
              <a:rPr lang="ar-EG" sz="3600" b="1" dirty="0" smtClean="0">
                <a:solidFill>
                  <a:srgbClr val="0070C0"/>
                </a:solidFill>
              </a:rPr>
              <a:t>            3) </a:t>
            </a:r>
            <a:r>
              <a:rPr lang="ar-EG" sz="3600" b="1" dirty="0">
                <a:solidFill>
                  <a:srgbClr val="0070C0"/>
                </a:solidFill>
              </a:rPr>
              <a:t>مشكلة البحث.</a:t>
            </a:r>
          </a:p>
          <a:p>
            <a:pPr algn="r"/>
            <a:r>
              <a:rPr lang="ar-EG" sz="3600" b="1" dirty="0" smtClean="0">
                <a:solidFill>
                  <a:srgbClr val="0070C0"/>
                </a:solidFill>
              </a:rPr>
              <a:t>                  4) </a:t>
            </a:r>
            <a:r>
              <a:rPr lang="ar-EG" sz="3600" b="1" dirty="0">
                <a:solidFill>
                  <a:srgbClr val="0070C0"/>
                </a:solidFill>
              </a:rPr>
              <a:t>اختيار العينة.</a:t>
            </a:r>
          </a:p>
          <a:p>
            <a:pPr algn="r"/>
            <a:r>
              <a:rPr lang="ar-EG" sz="3600" b="1" dirty="0" smtClean="0">
                <a:solidFill>
                  <a:srgbClr val="0070C0"/>
                </a:solidFill>
              </a:rPr>
              <a:t>                       5) </a:t>
            </a:r>
            <a:r>
              <a:rPr lang="ar-EG" sz="3600" b="1" dirty="0">
                <a:solidFill>
                  <a:srgbClr val="0070C0"/>
                </a:solidFill>
              </a:rPr>
              <a:t>فرضيات البحث</a:t>
            </a:r>
          </a:p>
          <a:p>
            <a:pPr algn="r"/>
            <a:r>
              <a:rPr lang="ar-EG" sz="3600" b="1" dirty="0" smtClean="0">
                <a:solidFill>
                  <a:srgbClr val="0070C0"/>
                </a:solidFill>
              </a:rPr>
              <a:t>                            6) </a:t>
            </a:r>
            <a:r>
              <a:rPr lang="ar-EG" sz="3600" b="1" dirty="0">
                <a:solidFill>
                  <a:srgbClr val="0070C0"/>
                </a:solidFill>
              </a:rPr>
              <a:t>حدود البحث.</a:t>
            </a:r>
          </a:p>
          <a:p>
            <a:pPr algn="r"/>
            <a:r>
              <a:rPr lang="ar-EG" sz="3600" b="1" dirty="0" smtClean="0">
                <a:solidFill>
                  <a:srgbClr val="0070C0"/>
                </a:solidFill>
              </a:rPr>
              <a:t>                                7) أهمية </a:t>
            </a:r>
            <a:r>
              <a:rPr lang="ar-EG" sz="3600" b="1" dirty="0">
                <a:solidFill>
                  <a:srgbClr val="0070C0"/>
                </a:solidFill>
              </a:rPr>
              <a:t>البحث</a:t>
            </a:r>
            <a:r>
              <a:rPr lang="ar-EG" sz="3600" b="1" dirty="0" smtClean="0">
                <a:solidFill>
                  <a:srgbClr val="0070C0"/>
                </a:solidFill>
              </a:rPr>
              <a:t>.  </a:t>
            </a:r>
            <a:endParaRPr lang="ar-MA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6160573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78"/>
          <p:cNvSpPr txBox="1">
            <a:spLocks/>
          </p:cNvSpPr>
          <p:nvPr/>
        </p:nvSpPr>
        <p:spPr>
          <a:xfrm>
            <a:off x="2429931" y="2071684"/>
            <a:ext cx="4856713" cy="42862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algn="r" rtl="1">
              <a:buClr>
                <a:srgbClr val="999999"/>
              </a:buClr>
              <a:buSzPct val="100000"/>
              <a:buFont typeface="Wingdings" pitchFamily="2" charset="2"/>
              <a:buChar char="ü"/>
              <a:defRPr/>
            </a:pPr>
            <a:endParaRPr lang="en" sz="2400" b="1" dirty="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1807204" y="374710"/>
            <a:ext cx="344838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>
              <a:buClr>
                <a:srgbClr val="999999"/>
              </a:buClr>
              <a:buSzPct val="100000"/>
            </a:pPr>
            <a:r>
              <a:rPr lang="ar-EG" sz="3600" b="1" u="sng" dirty="0">
                <a:solidFill>
                  <a:srgbClr val="CC3399"/>
                </a:solidFill>
              </a:rPr>
              <a:t>محتويات خطة البحث</a:t>
            </a:r>
            <a:r>
              <a:rPr lang="ar-EG" sz="3600" b="1" u="sng" dirty="0" smtClean="0">
                <a:solidFill>
                  <a:srgbClr val="CC3399"/>
                </a:solidFill>
              </a:rPr>
              <a:t>:</a:t>
            </a:r>
            <a:endParaRPr lang="ar-EG" sz="3600" b="1" u="sng" dirty="0">
              <a:solidFill>
                <a:srgbClr val="CC3399"/>
              </a:solidFill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107504" y="1203598"/>
            <a:ext cx="717914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EG" sz="3600" b="1" dirty="0" smtClean="0">
                <a:solidFill>
                  <a:srgbClr val="00B050"/>
                </a:solidFill>
              </a:rPr>
              <a:t>8) </a:t>
            </a:r>
            <a:r>
              <a:rPr lang="ar-EG" sz="4000" b="1" dirty="0" smtClean="0">
                <a:solidFill>
                  <a:srgbClr val="00B050"/>
                </a:solidFill>
              </a:rPr>
              <a:t>الدراسات السابقة.</a:t>
            </a:r>
            <a:endParaRPr lang="ar-EG" sz="4000" b="1" dirty="0">
              <a:solidFill>
                <a:srgbClr val="00B050"/>
              </a:solidFill>
            </a:endParaRPr>
          </a:p>
          <a:p>
            <a:pPr algn="r"/>
            <a:r>
              <a:rPr lang="ar-EG" sz="4000" b="1" dirty="0" smtClean="0">
                <a:solidFill>
                  <a:srgbClr val="00B050"/>
                </a:solidFill>
              </a:rPr>
              <a:t>      </a:t>
            </a:r>
            <a:r>
              <a:rPr lang="ar-EG" sz="4000" b="1" dirty="0" smtClean="0">
                <a:solidFill>
                  <a:srgbClr val="00B050"/>
                </a:solidFill>
              </a:rPr>
              <a:t>9) هدف أو أهداف البحث.</a:t>
            </a:r>
            <a:endParaRPr lang="ar-EG" sz="4000" b="1" dirty="0">
              <a:solidFill>
                <a:srgbClr val="00B050"/>
              </a:solidFill>
            </a:endParaRPr>
          </a:p>
          <a:p>
            <a:pPr algn="r"/>
            <a:r>
              <a:rPr lang="ar-EG" sz="4000" b="1" dirty="0" smtClean="0">
                <a:solidFill>
                  <a:srgbClr val="00B050"/>
                </a:solidFill>
              </a:rPr>
              <a:t>            </a:t>
            </a:r>
            <a:r>
              <a:rPr lang="ar-EG" sz="4000" b="1" dirty="0" smtClean="0">
                <a:solidFill>
                  <a:srgbClr val="00B050"/>
                </a:solidFill>
              </a:rPr>
              <a:t>10) مراجع البحث.</a:t>
            </a:r>
            <a:endParaRPr lang="ar-EG" sz="4000" b="1" dirty="0">
              <a:solidFill>
                <a:srgbClr val="00B050"/>
              </a:solidFill>
            </a:endParaRPr>
          </a:p>
          <a:p>
            <a:pPr algn="r"/>
            <a:r>
              <a:rPr lang="ar-EG" sz="4000" b="1" dirty="0" smtClean="0">
                <a:solidFill>
                  <a:srgbClr val="00B050"/>
                </a:solidFill>
              </a:rPr>
              <a:t>                  </a:t>
            </a:r>
            <a:r>
              <a:rPr lang="ar-EG" sz="4000" b="1" dirty="0" smtClean="0">
                <a:solidFill>
                  <a:srgbClr val="00B050"/>
                </a:solidFill>
              </a:rPr>
              <a:t>11) منهج البحث.</a:t>
            </a:r>
            <a:endParaRPr lang="ar-EG" sz="4000" b="1" dirty="0">
              <a:solidFill>
                <a:srgbClr val="00B050"/>
              </a:solidFill>
            </a:endParaRPr>
          </a:p>
          <a:p>
            <a:pPr algn="r"/>
            <a:r>
              <a:rPr lang="ar-EG" sz="4000" b="1" dirty="0" smtClean="0">
                <a:solidFill>
                  <a:srgbClr val="00B050"/>
                </a:solidFill>
              </a:rPr>
              <a:t>            </a:t>
            </a:r>
            <a:r>
              <a:rPr lang="ar-EG" sz="4000" b="1" dirty="0" smtClean="0">
                <a:solidFill>
                  <a:srgbClr val="00B050"/>
                </a:solidFill>
              </a:rPr>
              <a:t>         12) تحديد المصطلحات.</a:t>
            </a:r>
            <a:endParaRPr lang="ar-MA" sz="36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56440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500034" y="225166"/>
            <a:ext cx="642942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YE" sz="4400" kern="1200" dirty="0">
                <a:solidFill>
                  <a:schemeClr val="tx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Simplified Arabic" pitchFamily="18" charset="-78"/>
                <a:ea typeface="+mj-ea"/>
                <a:cs typeface="Simplified Arabic" pitchFamily="18" charset="-78"/>
              </a:rPr>
              <a:t>نشكركم على حسن استماعكم وانتباهكم</a:t>
            </a:r>
            <a:r>
              <a:rPr lang="ar-YE" sz="4400" kern="1200" dirty="0" smtClean="0">
                <a:solidFill>
                  <a:schemeClr val="tx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Simplified Arabic" pitchFamily="18" charset="-78"/>
                <a:ea typeface="+mj-ea"/>
                <a:cs typeface="Simplified Arabic" pitchFamily="18" charset="-78"/>
              </a:rPr>
              <a:t>...</a:t>
            </a:r>
            <a:endParaRPr lang="ar-EG" sz="4400" kern="1200" dirty="0" smtClean="0">
              <a:solidFill>
                <a:schemeClr val="tx1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Simplified Arabic" pitchFamily="18" charset="-78"/>
              <a:ea typeface="+mj-ea"/>
              <a:cs typeface="Simplified Arabic" pitchFamily="18" charset="-78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EG" sz="1600" kern="1200" dirty="0">
                <a:solidFill>
                  <a:prstClr val="black"/>
                </a:solidFill>
                <a:latin typeface="Calibri"/>
                <a:ea typeface="+mj-ea"/>
                <a:cs typeface="Times New Roman"/>
              </a:rPr>
              <a:t/>
            </a:r>
            <a:br>
              <a:rPr lang="ar-EG" sz="1600" kern="1200" dirty="0">
                <a:solidFill>
                  <a:prstClr val="black"/>
                </a:solidFill>
                <a:latin typeface="Calibri"/>
                <a:ea typeface="+mj-ea"/>
                <a:cs typeface="Times New Roman"/>
              </a:rPr>
            </a:br>
            <a:r>
              <a:rPr lang="ar-EG" sz="3600" kern="1200" dirty="0">
                <a:solidFill>
                  <a:prstClr val="black"/>
                </a:solidFill>
                <a:effectLst>
                  <a:glow rad="139700">
                    <a:srgbClr val="C0504D">
                      <a:satMod val="175000"/>
                      <a:alpha val="40000"/>
                    </a:srgbClr>
                  </a:glow>
                </a:effectLst>
                <a:latin typeface="Calibri"/>
                <a:ea typeface="+mj-ea"/>
                <a:cs typeface="Times New Roman"/>
              </a:rPr>
              <a:t>دكتورة/ شيماء عبدالعاطي</a:t>
            </a:r>
            <a:endParaRPr kumimoji="0" lang="ar-YE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10" descr="C:\Users\Ahmed Ismaiel\Desktop\612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643758"/>
            <a:ext cx="4724400" cy="2266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rvirargus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432</TotalTime>
  <Words>156</Words>
  <Application>Microsoft Office PowerPoint</Application>
  <PresentationFormat>On-screen Show (16:9)</PresentationFormat>
  <Paragraphs>34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Montserrat</vt:lpstr>
      <vt:lpstr>Wingdings</vt:lpstr>
      <vt:lpstr>Times New Roman</vt:lpstr>
      <vt:lpstr>Karla</vt:lpstr>
      <vt:lpstr>Calibri</vt:lpstr>
      <vt:lpstr>Simplified Arabic</vt:lpstr>
      <vt:lpstr>Arvirargus template</vt:lpstr>
      <vt:lpstr>    محاضرة رقم 5                                    مادة: قاعة بحث             الفرقة: الثانية   دبلومة العلاقات عامة والإعلان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المسار  التطوري لبعض التجارب الدولية  في  إدماج التربية الإعلامية الحديثة</dc:title>
  <dc:creator>fatehi</dc:creator>
  <cp:lastModifiedBy>Ahmed Ismaiel</cp:lastModifiedBy>
  <cp:revision>61</cp:revision>
  <dcterms:modified xsi:type="dcterms:W3CDTF">2020-03-27T16:34:51Z</dcterms:modified>
</cp:coreProperties>
</file>