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61" r:id="rId3"/>
    <p:sldId id="263" r:id="rId4"/>
    <p:sldId id="274" r:id="rId5"/>
    <p:sldId id="273" r:id="rId6"/>
  </p:sldIdLst>
  <p:sldSz cx="9144000" cy="5143500" type="screen16x9"/>
  <p:notesSz cx="6858000" cy="9144000"/>
  <p:embeddedFontLst>
    <p:embeddedFont>
      <p:font typeface="Karla" charset="0"/>
      <p:regular r:id="rId8"/>
      <p:bold r:id="rId9"/>
      <p:italic r:id="rId10"/>
      <p:boldItalic r:id="rId11"/>
    </p:embeddedFon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Montserrat" charset="0"/>
      <p:regular r:id="rId16"/>
      <p:bold r:id="rId17"/>
    </p:embeddedFont>
    <p:embeddedFont>
      <p:font typeface="Simplified Arabic" pitchFamily="18" charset="-78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CC33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CF175D9-3DFA-409B-B1AE-9BDC072BF8FE}">
  <a:tblStyle styleId="{DCF175D9-3DFA-409B-B1AE-9BDC072BF8FE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67" autoAdjust="0"/>
  </p:normalViewPr>
  <p:slideViewPr>
    <p:cSldViewPr>
      <p:cViewPr>
        <p:scale>
          <a:sx n="50" d="100"/>
          <a:sy n="50" d="100"/>
        </p:scale>
        <p:origin x="-1944" y="-7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ableStyles" Target="tableStyle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31569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0" name="Shape 10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0" t="0" r="0" b="0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48300" y="3175950"/>
            <a:ext cx="3530700" cy="1181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3600"/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350" y="893500"/>
            <a:ext cx="5324100" cy="48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50" y="1504950"/>
            <a:ext cx="5324100" cy="225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8" name="Shape 38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499" cy="409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41000" y="1578025"/>
            <a:ext cx="2671800" cy="2433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22860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9" name="Shape 59"/>
          <p:cNvSpPr/>
          <p:nvPr/>
        </p:nvSpPr>
        <p:spPr>
          <a:xfrm>
            <a:off x="0" y="-10437"/>
            <a:ext cx="8229314" cy="5164386"/>
          </a:xfrm>
          <a:custGeom>
            <a:avLst/>
            <a:gdLst/>
            <a:ahLst/>
            <a:cxnLst/>
            <a:rect l="0" t="0" r="0" b="0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199" cy="47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999999"/>
              </a:buClr>
              <a:buSzPct val="100000"/>
              <a:buFont typeface="Montserrat"/>
              <a:buNone/>
              <a:defRPr sz="24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199" cy="22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66666"/>
              </a:buClr>
              <a:buSzPct val="100000"/>
              <a:buFont typeface="Karla"/>
              <a:buChar char="▸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>
              <a:spcBef>
                <a:spcPts val="480"/>
              </a:spcBef>
              <a:buClr>
                <a:srgbClr val="666666"/>
              </a:buClr>
              <a:buSzPct val="100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480"/>
              </a:spcBef>
              <a:buClr>
                <a:srgbClr val="666666"/>
              </a:buClr>
              <a:buSzPct val="100000"/>
              <a:buFont typeface="Karla"/>
              <a:buChar char="▹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360"/>
              </a:spcBef>
              <a:buClr>
                <a:srgbClr val="666666"/>
              </a:buClr>
              <a:buSzPct val="100000"/>
              <a:buFont typeface="Karla"/>
              <a:defRPr sz="2000">
                <a:solidFill>
                  <a:srgbClr val="66666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179512" y="1643056"/>
            <a:ext cx="8064896" cy="1714512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r"/>
            <a:r>
              <a:rPr lang="ar-EG" dirty="0" smtClean="0">
                <a:solidFill>
                  <a:schemeClr val="bg1"/>
                </a:solidFill>
              </a:rPr>
              <a:t/>
            </a:r>
            <a:br>
              <a:rPr lang="ar-EG" dirty="0" smtClean="0">
                <a:solidFill>
                  <a:schemeClr val="bg1"/>
                </a:solidFill>
              </a:rPr>
            </a:br>
            <a:r>
              <a:rPr lang="ar-EG" dirty="0" smtClean="0">
                <a:solidFill>
                  <a:schemeClr val="bg1"/>
                </a:solidFill>
              </a:rPr>
              <a:t/>
            </a:r>
            <a:br>
              <a:rPr lang="ar-EG" dirty="0" smtClean="0">
                <a:solidFill>
                  <a:schemeClr val="bg1"/>
                </a:solidFill>
              </a:rPr>
            </a:br>
            <a:r>
              <a:rPr lang="ar-EG" dirty="0" smtClean="0">
                <a:solidFill>
                  <a:schemeClr val="bg1"/>
                </a:solidFill>
              </a:rPr>
              <a:t/>
            </a:r>
            <a:br>
              <a:rPr lang="ar-EG" dirty="0" smtClean="0">
                <a:solidFill>
                  <a:schemeClr val="bg1"/>
                </a:solidFill>
              </a:rPr>
            </a:br>
            <a:r>
              <a:rPr lang="en" dirty="0" smtClean="0">
                <a:solidFill>
                  <a:schemeClr val="bg1"/>
                </a:solidFill>
              </a:rPr>
              <a:t> </a:t>
            </a:r>
            <a:r>
              <a:rPr lang="ar-EG" dirty="0" smtClean="0">
                <a:solidFill>
                  <a:schemeClr val="bg1"/>
                </a:solidFill>
              </a:rPr>
              <a:t>محاضرة رقم </a:t>
            </a:r>
            <a:r>
              <a:rPr lang="ar-EG" dirty="0">
                <a:solidFill>
                  <a:schemeClr val="bg1"/>
                </a:solidFill>
              </a:rPr>
              <a:t>6</a:t>
            </a:r>
            <a:r>
              <a:rPr lang="ar-EG" dirty="0" smtClean="0">
                <a:solidFill>
                  <a:schemeClr val="bg1"/>
                </a:solidFill>
              </a:rPr>
              <a:t/>
            </a:r>
            <a:br>
              <a:rPr lang="ar-EG" dirty="0" smtClean="0">
                <a:solidFill>
                  <a:schemeClr val="bg1"/>
                </a:solidFill>
              </a:rPr>
            </a:br>
            <a:r>
              <a:rPr lang="ar-EG" dirty="0" smtClean="0">
                <a:solidFill>
                  <a:schemeClr val="bg1"/>
                </a:solidFill>
              </a:rPr>
              <a:t>                                   </a:t>
            </a:r>
            <a:r>
              <a:rPr lang="ar-EG" dirty="0" smtClean="0">
                <a:solidFill>
                  <a:srgbClr val="002060"/>
                </a:solidFill>
              </a:rPr>
              <a:t>مادة: الاتصال التسويقي</a:t>
            </a:r>
            <a:br>
              <a:rPr lang="ar-EG" dirty="0" smtClean="0">
                <a:solidFill>
                  <a:srgbClr val="002060"/>
                </a:solidFill>
              </a:rPr>
            </a:br>
            <a:r>
              <a:rPr lang="ar-EG" dirty="0" smtClean="0">
                <a:solidFill>
                  <a:srgbClr val="002060"/>
                </a:solidFill>
              </a:rPr>
              <a:t/>
            </a:r>
            <a:br>
              <a:rPr lang="ar-EG" dirty="0" smtClean="0">
                <a:solidFill>
                  <a:srgbClr val="002060"/>
                </a:solidFill>
              </a:rPr>
            </a:br>
            <a:r>
              <a:rPr lang="ar-EG" dirty="0" smtClean="0">
                <a:solidFill>
                  <a:srgbClr val="002060"/>
                </a:solidFill>
              </a:rPr>
              <a:t>           </a:t>
            </a:r>
            <a:r>
              <a:rPr lang="ar-EG" dirty="0" smtClean="0">
                <a:solidFill>
                  <a:schemeClr val="bg1"/>
                </a:solidFill>
              </a:rPr>
              <a:t>الفرقة: الثالثة     </a:t>
            </a:r>
            <a:r>
              <a:rPr lang="ar-EG" dirty="0" smtClean="0">
                <a:solidFill>
                  <a:srgbClr val="002060"/>
                </a:solidFill>
              </a:rPr>
              <a:t>علاقات عامة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" dirty="0">
              <a:solidFill>
                <a:srgbClr val="002060"/>
              </a:solidFill>
            </a:endParaRPr>
          </a:p>
        </p:txBody>
      </p:sp>
      <p:pic>
        <p:nvPicPr>
          <p:cNvPr id="1026" name="Picture 2" descr="رؤ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92" y="3000015"/>
            <a:ext cx="453650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55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78"/>
          <p:cNvSpPr txBox="1">
            <a:spLocks/>
          </p:cNvSpPr>
          <p:nvPr/>
        </p:nvSpPr>
        <p:spPr>
          <a:xfrm>
            <a:off x="323528" y="599450"/>
            <a:ext cx="6840760" cy="40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1"/>
            <a:r>
              <a:rPr lang="ar-EG" sz="3200" b="1" dirty="0" smtClean="0">
                <a:solidFill>
                  <a:srgbClr val="FF0000"/>
                </a:solidFill>
                <a:cs typeface="Times New Roman"/>
              </a:rPr>
              <a:t>الفصل الخامس: الأداء التسويقي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3059832" y="1310928"/>
            <a:ext cx="42600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>
              <a:buSzPct val="100000"/>
            </a:pPr>
            <a:r>
              <a:rPr lang="ar-EG" sz="3200" b="1" dirty="0" smtClean="0">
                <a:solidFill>
                  <a:srgbClr val="00B050"/>
                </a:solidFill>
                <a:sym typeface="Montserrat"/>
              </a:rPr>
              <a:t>مفهوم الأداء التسويقي</a:t>
            </a:r>
            <a:endParaRPr lang="en" sz="3200" b="1" dirty="0">
              <a:solidFill>
                <a:srgbClr val="00B050"/>
              </a:solidFill>
              <a:sym typeface="Montserrat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8778" y="3651870"/>
            <a:ext cx="304105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Low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EG" sz="3200" b="1" dirty="0" smtClean="0">
                <a:solidFill>
                  <a:srgbClr val="FF9933"/>
                </a:solidFill>
              </a:rPr>
              <a:t>تقييم الأداء التسويقي</a:t>
            </a:r>
            <a:endParaRPr lang="en-US" sz="3200" b="1" dirty="0">
              <a:solidFill>
                <a:srgbClr val="FF9933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15816" y="2067692"/>
            <a:ext cx="30764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buSzPct val="100000"/>
            </a:pPr>
            <a:r>
              <a:rPr lang="ar-EG" sz="3200" b="1" dirty="0" smtClean="0">
                <a:solidFill>
                  <a:srgbClr val="00B0F0"/>
                </a:solidFill>
              </a:rPr>
              <a:t>أهمية الأداء التسويقي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9321" y="2819482"/>
            <a:ext cx="4297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>
              <a:buSzPct val="100000"/>
            </a:pPr>
            <a:r>
              <a:rPr lang="ar-EG" sz="3200" b="1" dirty="0" smtClean="0">
                <a:solidFill>
                  <a:srgbClr val="D89F39">
                    <a:lumMod val="75000"/>
                  </a:srgbClr>
                </a:solidFill>
              </a:rPr>
              <a:t>مؤشرات قياس الأداء التسويقي</a:t>
            </a:r>
            <a:endParaRPr lang="en-US" sz="3200" dirty="0">
              <a:solidFill>
                <a:srgbClr val="D89F39">
                  <a:lumMod val="75000"/>
                </a:srgb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7609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  <p:bldP spid="47105" grpId="0"/>
      <p:bldP spid="471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8"/>
          <p:cNvSpPr txBox="1">
            <a:spLocks/>
          </p:cNvSpPr>
          <p:nvPr/>
        </p:nvSpPr>
        <p:spPr>
          <a:xfrm>
            <a:off x="2429931" y="2071684"/>
            <a:ext cx="4856713" cy="4286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ct val="100000"/>
              <a:buFont typeface="Wingdings" pitchFamily="2" charset="2"/>
              <a:buChar char="ü"/>
              <a:tabLst/>
              <a:defRPr/>
            </a:pPr>
            <a:endParaRPr kumimoji="0" lang="en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175493" y="374710"/>
            <a:ext cx="27783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buClr>
                <a:srgbClr val="999999"/>
              </a:buClr>
              <a:buSzPct val="100000"/>
            </a:pPr>
            <a:r>
              <a:rPr lang="ar-EG" sz="3000" b="1" u="sng" dirty="0" smtClean="0">
                <a:solidFill>
                  <a:srgbClr val="CC3399"/>
                </a:solidFill>
              </a:rPr>
              <a:t>تقييم الأداء التسويقي</a:t>
            </a:r>
            <a:endParaRPr lang="en-US" sz="3000" b="1" u="sng" dirty="0" smtClean="0">
              <a:solidFill>
                <a:srgbClr val="CC3399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27127" y="1454944"/>
            <a:ext cx="627505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YE" sz="2800" b="1" dirty="0" smtClean="0">
                <a:solidFill>
                  <a:srgbClr val="00B050"/>
                </a:solidFill>
              </a:rPr>
              <a:t> </a:t>
            </a:r>
            <a:r>
              <a:rPr lang="ar-EG" sz="3600" b="1" dirty="0" smtClean="0">
                <a:solidFill>
                  <a:srgbClr val="00B050"/>
                </a:solidFill>
              </a:rPr>
              <a:t>*</a:t>
            </a:r>
            <a:r>
              <a:rPr lang="ar-EG" sz="3200" b="1" dirty="0" smtClean="0">
                <a:solidFill>
                  <a:srgbClr val="00B050"/>
                </a:solidFill>
              </a:rPr>
              <a:t> مفهوم تقييم الأداء التسويقي وأهميته.</a:t>
            </a:r>
          </a:p>
          <a:p>
            <a:pPr algn="r"/>
            <a:endParaRPr lang="ar-EG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ar-EG" sz="3200" b="1" dirty="0" smtClean="0">
                <a:solidFill>
                  <a:schemeClr val="accent6">
                    <a:lumMod val="75000"/>
                  </a:schemeClr>
                </a:solidFill>
              </a:rPr>
              <a:t>* أهمية تقييم الأداء التسويقي.</a:t>
            </a:r>
          </a:p>
          <a:p>
            <a:pPr algn="r"/>
            <a:endParaRPr lang="ar-EG" sz="1200" b="1" dirty="0" smtClean="0">
              <a:solidFill>
                <a:srgbClr val="00B050"/>
              </a:solidFill>
            </a:endParaRPr>
          </a:p>
          <a:p>
            <a:pPr algn="r"/>
            <a:r>
              <a:rPr lang="ar-EG" sz="3200" b="1" dirty="0" smtClean="0">
                <a:solidFill>
                  <a:srgbClr val="00B0F0"/>
                </a:solidFill>
              </a:rPr>
              <a:t>* عناصر تقييم الأداء التسويقي ومراحله.</a:t>
            </a:r>
          </a:p>
          <a:p>
            <a:pPr algn="r"/>
            <a:endParaRPr lang="ar-EG" sz="1800" b="1" dirty="0">
              <a:solidFill>
                <a:srgbClr val="00B050"/>
              </a:solidFill>
            </a:endParaRPr>
          </a:p>
          <a:p>
            <a:pPr algn="r"/>
            <a:r>
              <a:rPr lang="ar-EG" sz="3200" b="1" dirty="0" smtClean="0">
                <a:solidFill>
                  <a:schemeClr val="accent5">
                    <a:lumMod val="75000"/>
                  </a:schemeClr>
                </a:solidFill>
              </a:rPr>
              <a:t>* المكانة الذهنية الحالية للمؤسسة.</a:t>
            </a:r>
            <a:endParaRPr lang="ar-MA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1816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78"/>
          <p:cNvSpPr txBox="1">
            <a:spLocks/>
          </p:cNvSpPr>
          <p:nvPr/>
        </p:nvSpPr>
        <p:spPr>
          <a:xfrm>
            <a:off x="2429931" y="2071684"/>
            <a:ext cx="4856713" cy="4286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algn="r" rtl="1">
              <a:buClr>
                <a:srgbClr val="999999"/>
              </a:buClr>
              <a:buSzPct val="100000"/>
              <a:buFont typeface="Wingdings" pitchFamily="2" charset="2"/>
              <a:buChar char="ü"/>
              <a:defRPr/>
            </a:pPr>
            <a:endParaRPr lang="en" sz="2400" b="1" dirty="0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081049" y="374710"/>
            <a:ext cx="49007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buClr>
                <a:srgbClr val="999999"/>
              </a:buClr>
              <a:buSzPct val="100000"/>
            </a:pPr>
            <a:r>
              <a:rPr lang="ar-EG" sz="3000" b="1" u="sng" dirty="0" smtClean="0">
                <a:solidFill>
                  <a:srgbClr val="CC3399"/>
                </a:solidFill>
              </a:rPr>
              <a:t>مؤشرات نوعية لتقييم الأداء التسويقي</a:t>
            </a:r>
            <a:endParaRPr lang="en-US" sz="3000" b="1" u="sng" dirty="0" smtClean="0">
              <a:solidFill>
                <a:srgbClr val="CC3399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539552" y="1563638"/>
            <a:ext cx="628825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YE" sz="2800" b="1" dirty="0" smtClean="0">
                <a:solidFill>
                  <a:srgbClr val="00B050"/>
                </a:solidFill>
              </a:rPr>
              <a:t> </a:t>
            </a:r>
            <a:r>
              <a:rPr lang="ar-EG" sz="4400" b="1" dirty="0" smtClean="0">
                <a:solidFill>
                  <a:srgbClr val="00B050"/>
                </a:solidFill>
              </a:rPr>
              <a:t>*</a:t>
            </a:r>
            <a:r>
              <a:rPr lang="ar-EG" sz="4000" b="1" dirty="0" smtClean="0">
                <a:solidFill>
                  <a:srgbClr val="00B050"/>
                </a:solidFill>
              </a:rPr>
              <a:t> أولاً: كسب زبائن جدد.</a:t>
            </a:r>
          </a:p>
          <a:p>
            <a:pPr algn="r"/>
            <a:endParaRPr lang="ar-EG" sz="1600" b="1" dirty="0" smtClean="0">
              <a:solidFill>
                <a:srgbClr val="00B050"/>
              </a:solidFill>
            </a:endParaRPr>
          </a:p>
          <a:p>
            <a:pPr algn="r"/>
            <a:r>
              <a:rPr lang="ar-EG" sz="4000" b="1" dirty="0" smtClean="0">
                <a:solidFill>
                  <a:srgbClr val="963334">
                    <a:lumMod val="75000"/>
                  </a:srgbClr>
                </a:solidFill>
              </a:rPr>
              <a:t>* ثانياً: تحقيق رضا الزبائن الحاليين.</a:t>
            </a:r>
          </a:p>
          <a:p>
            <a:pPr algn="r"/>
            <a:endParaRPr lang="ar-EG" sz="1600" b="1" dirty="0" smtClean="0">
              <a:solidFill>
                <a:srgbClr val="00B050"/>
              </a:solidFill>
            </a:endParaRPr>
          </a:p>
          <a:p>
            <a:pPr algn="r"/>
            <a:r>
              <a:rPr lang="ar-EG" sz="4000" b="1" dirty="0" smtClean="0">
                <a:solidFill>
                  <a:srgbClr val="00B0F0"/>
                </a:solidFill>
              </a:rPr>
              <a:t>* ثالثاً: درجة ولاء الزبائن.</a:t>
            </a:r>
            <a:endParaRPr lang="ar-EG" sz="2800" b="1" dirty="0">
              <a:solidFill>
                <a:srgbClr val="8B81D2">
                  <a:lumMod val="75000"/>
                </a:srgb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160573"/>
      </p:ext>
    </p:extLst>
  </p:cSld>
  <p:clrMapOvr>
    <a:masterClrMapping/>
  </p:clrMapOvr>
  <p:transition spd="slow" advTm="19748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00034" y="225166"/>
            <a:ext cx="64294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YE" sz="4400" kern="1200" dirty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ea typeface="+mj-ea"/>
                <a:cs typeface="Simplified Arabic" pitchFamily="18" charset="-78"/>
              </a:rPr>
              <a:t>نشكركم على حسن استماعكم وانتباهكم</a:t>
            </a:r>
            <a:r>
              <a:rPr lang="ar-YE" sz="4400" kern="1200" dirty="0" smtClean="0">
                <a:solidFill>
                  <a:schemeClr val="tx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implified Arabic" pitchFamily="18" charset="-78"/>
                <a:ea typeface="+mj-ea"/>
                <a:cs typeface="Simplified Arabic" pitchFamily="18" charset="-78"/>
              </a:rPr>
              <a:t>...</a:t>
            </a:r>
            <a:endParaRPr lang="ar-EG" sz="4400" kern="1200" dirty="0" smtClean="0">
              <a:solidFill>
                <a:schemeClr val="tx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Simplified Arabic" pitchFamily="18" charset="-78"/>
              <a:ea typeface="+mj-ea"/>
              <a:cs typeface="Simplified Arabic" pitchFamily="18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EG" sz="1600" kern="1200" dirty="0">
                <a:solidFill>
                  <a:prstClr val="black"/>
                </a:solidFill>
                <a:latin typeface="Calibri"/>
                <a:ea typeface="+mj-ea"/>
                <a:cs typeface="Times New Roman"/>
              </a:rPr>
              <a:t/>
            </a:r>
            <a:br>
              <a:rPr lang="ar-EG" sz="1600" kern="1200" dirty="0">
                <a:solidFill>
                  <a:prstClr val="black"/>
                </a:solidFill>
                <a:latin typeface="Calibri"/>
                <a:ea typeface="+mj-ea"/>
                <a:cs typeface="Times New Roman"/>
              </a:rPr>
            </a:br>
            <a:r>
              <a:rPr lang="ar-EG" sz="3600" kern="1200" dirty="0">
                <a:solidFill>
                  <a:prstClr val="black"/>
                </a:solidFill>
                <a:effectLst>
                  <a:glow rad="139700">
                    <a:srgbClr val="C0504D">
                      <a:satMod val="175000"/>
                      <a:alpha val="40000"/>
                    </a:srgbClr>
                  </a:glow>
                </a:effectLst>
                <a:latin typeface="Calibri"/>
                <a:ea typeface="+mj-ea"/>
                <a:cs typeface="Times New Roman"/>
              </a:rPr>
              <a:t>دكتورة/ شيماء عبدالعاطي</a:t>
            </a:r>
            <a:endParaRPr kumimoji="0" lang="ar-YE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0" descr="C:\Users\Ahmed Ismaiel\Desktop\6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43758"/>
            <a:ext cx="4724400" cy="226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4429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7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Arvirarg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447</TotalTime>
  <Words>82</Words>
  <Application>Microsoft Office PowerPoint</Application>
  <PresentationFormat>On-screen Show (16:9)</PresentationFormat>
  <Paragraphs>22</Paragraphs>
  <Slides>5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Karla</vt:lpstr>
      <vt:lpstr>Calibri</vt:lpstr>
      <vt:lpstr>Montserrat</vt:lpstr>
      <vt:lpstr>Simplified Arabic</vt:lpstr>
      <vt:lpstr>Times New Roman</vt:lpstr>
      <vt:lpstr>Wingdings</vt:lpstr>
      <vt:lpstr>Arvirargus template</vt:lpstr>
      <vt:lpstr>    محاضرة رقم 6                                    مادة: الاتصال التسويقي             الفرقة: الثالثة     علاقات عامة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المسار  التطوري لبعض التجارب الدولية  في  إدماج التربية الإعلامية الحديثة</dc:title>
  <dc:creator>fatehi</dc:creator>
  <cp:lastModifiedBy>Win 10</cp:lastModifiedBy>
  <cp:revision>63</cp:revision>
  <dcterms:modified xsi:type="dcterms:W3CDTF">2020-03-27T10:50:59Z</dcterms:modified>
</cp:coreProperties>
</file>