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62EBEDE8-151C-4F61-8136-120AE2F6E96C}" type="datetimeFigureOut">
              <a:rPr lang="ar-EG" smtClean="0"/>
              <a:t>02/08/1441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5814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2EBEDE8-151C-4F61-8136-120AE2F6E96C}" type="datetimeFigureOut">
              <a:rPr lang="ar-EG" smtClean="0"/>
              <a:t>02/08/1441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1406548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2EBEDE8-151C-4F61-8136-120AE2F6E96C}" type="datetimeFigureOut">
              <a:rPr lang="ar-EG" smtClean="0"/>
              <a:t>02/08/1441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73017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2EBEDE8-151C-4F61-8136-120AE2F6E96C}" type="datetimeFigureOut">
              <a:rPr lang="ar-EG" smtClean="0"/>
              <a:t>02/08/1441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1873741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EBEDE8-151C-4F61-8136-120AE2F6E96C}" type="datetimeFigureOut">
              <a:rPr lang="ar-EG" smtClean="0"/>
              <a:t>02/08/1441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345438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62EBEDE8-151C-4F61-8136-120AE2F6E96C}" type="datetimeFigureOut">
              <a:rPr lang="ar-EG" smtClean="0"/>
              <a:t>02/08/1441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363557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62EBEDE8-151C-4F61-8136-120AE2F6E96C}" type="datetimeFigureOut">
              <a:rPr lang="ar-EG" smtClean="0"/>
              <a:t>02/08/1441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791241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62EBEDE8-151C-4F61-8136-120AE2F6E96C}" type="datetimeFigureOut">
              <a:rPr lang="ar-EG" smtClean="0"/>
              <a:t>02/08/1441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3408237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BEDE8-151C-4F61-8136-120AE2F6E96C}" type="datetimeFigureOut">
              <a:rPr lang="ar-EG" smtClean="0"/>
              <a:t>02/08/1441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354361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BEDE8-151C-4F61-8136-120AE2F6E96C}" type="datetimeFigureOut">
              <a:rPr lang="ar-EG" smtClean="0"/>
              <a:t>02/08/1441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298919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BEDE8-151C-4F61-8136-120AE2F6E96C}" type="datetimeFigureOut">
              <a:rPr lang="ar-EG" smtClean="0"/>
              <a:t>02/08/1441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07077293-FEF5-471A-AA7D-0DAD0D823F9D}" type="slidenum">
              <a:rPr lang="ar-EG" smtClean="0"/>
              <a:t>‹#›</a:t>
            </a:fld>
            <a:endParaRPr lang="ar-EG"/>
          </a:p>
        </p:txBody>
      </p:sp>
    </p:spTree>
    <p:extLst>
      <p:ext uri="{BB962C8B-B14F-4D97-AF65-F5344CB8AC3E}">
        <p14:creationId xmlns:p14="http://schemas.microsoft.com/office/powerpoint/2010/main" val="151442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EBEDE8-151C-4F61-8136-120AE2F6E96C}" type="datetimeFigureOut">
              <a:rPr lang="ar-EG" smtClean="0"/>
              <a:t>02/08/1441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7077293-FEF5-471A-AA7D-0DAD0D823F9D}" type="slidenum">
              <a:rPr lang="ar-EG" smtClean="0"/>
              <a:t>‹#›</a:t>
            </a:fld>
            <a:endParaRPr lang="ar-EG"/>
          </a:p>
        </p:txBody>
      </p:sp>
    </p:spTree>
    <p:extLst>
      <p:ext uri="{BB962C8B-B14F-4D97-AF65-F5344CB8AC3E}">
        <p14:creationId xmlns:p14="http://schemas.microsoft.com/office/powerpoint/2010/main" val="3659217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ترجمة مواد العلاقات العامة والاعلان (2)</a:t>
            </a:r>
            <a:endParaRPr lang="ar-EG" dirty="0"/>
          </a:p>
        </p:txBody>
      </p:sp>
      <p:sp>
        <p:nvSpPr>
          <p:cNvPr id="3" name="Subtitle 2"/>
          <p:cNvSpPr>
            <a:spLocks noGrp="1"/>
          </p:cNvSpPr>
          <p:nvPr>
            <p:ph type="subTitle" idx="1"/>
          </p:nvPr>
        </p:nvSpPr>
        <p:spPr/>
        <p:txBody>
          <a:bodyPr/>
          <a:lstStyle/>
          <a:p>
            <a:r>
              <a:rPr lang="en-US" sz="6600" dirty="0" smtClean="0"/>
              <a:t>Chapter 2</a:t>
            </a:r>
          </a:p>
          <a:p>
            <a:endParaRPr lang="ar-EG" dirty="0"/>
          </a:p>
        </p:txBody>
      </p:sp>
    </p:spTree>
    <p:extLst>
      <p:ext uri="{BB962C8B-B14F-4D97-AF65-F5344CB8AC3E}">
        <p14:creationId xmlns:p14="http://schemas.microsoft.com/office/powerpoint/2010/main" val="3236099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a:r>
              <a:rPr lang="ar-EG" dirty="0" smtClean="0"/>
              <a:t>تنفيذ الاستراتيجية هو عملية وضع الاستراتيجيات والسياسات موضع التنفيذ من خلال تطوير البرامج والميزانيات والإجراءات وقد تتضمن هذه العملية تغييرات في الثقافة العامة والبنية و نظام الإدارة للمؤسسة بأكملها ومن ناحية اخرى يتم تنفيذ الاستراتيجية في معظم الأوقات من قبل المديرين من المستوى المتوسط والأدنى ومن ثم الرجوع للإدارة العليا وغالبًا ما ينطوي تنفيذ الاستراتيجية على قرارات يومية في تخصيص الموارد ويشمل البرامج والميزانيات والإجراءات.</a:t>
            </a:r>
            <a:endParaRPr lang="ar-EG" dirty="0"/>
          </a:p>
        </p:txBody>
      </p:sp>
    </p:spTree>
    <p:extLst>
      <p:ext uri="{BB962C8B-B14F-4D97-AF65-F5344CB8AC3E}">
        <p14:creationId xmlns:p14="http://schemas.microsoft.com/office/powerpoint/2010/main" val="337842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normAutofit fontScale="92500"/>
          </a:bodyPr>
          <a:lstStyle/>
          <a:p>
            <a:pPr algn="justLow" rtl="0">
              <a:lnSpc>
                <a:spcPct val="150000"/>
              </a:lnSpc>
            </a:pPr>
            <a:r>
              <a:rPr lang="en-US" dirty="0" smtClean="0"/>
              <a:t>Evaluation and control is the process in which corporate activities and performance results are monitored so that actual performance can be compared with desired performance. Managers at all levels use the resulting information to take corrective action and resolve problems. </a:t>
            </a:r>
            <a:endParaRPr lang="ar-EG" dirty="0"/>
          </a:p>
        </p:txBody>
      </p:sp>
    </p:spTree>
    <p:extLst>
      <p:ext uri="{BB962C8B-B14F-4D97-AF65-F5344CB8AC3E}">
        <p14:creationId xmlns:p14="http://schemas.microsoft.com/office/powerpoint/2010/main" val="4126043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rtl="0">
              <a:lnSpc>
                <a:spcPct val="150000"/>
              </a:lnSpc>
            </a:pPr>
            <a:r>
              <a:rPr lang="en-US" dirty="0" smtClean="0"/>
              <a:t>Although evaluation and control is the final major element of strategic management, it also can pinpoint weaknesses in previously implemented strategic plans and thus stimulate the entire process to begin again</a:t>
            </a:r>
          </a:p>
          <a:p>
            <a:pPr algn="justLow" rtl="0">
              <a:lnSpc>
                <a:spcPct val="150000"/>
              </a:lnSpc>
            </a:pPr>
            <a:endParaRPr lang="ar-EG" dirty="0"/>
          </a:p>
        </p:txBody>
      </p:sp>
    </p:spTree>
    <p:extLst>
      <p:ext uri="{BB962C8B-B14F-4D97-AF65-F5344CB8AC3E}">
        <p14:creationId xmlns:p14="http://schemas.microsoft.com/office/powerpoint/2010/main" val="3615269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a:r>
              <a:rPr lang="ar-EG" dirty="0" smtClean="0"/>
              <a:t>التقييم والمراقبة هي مراقبة أنشطة الشركة ونتائج الأداء بحيث يمكن مقارنة الأداء الفعلي بالأداء المطلوب و يستخدم المدرين على جميع المستويات المعلومات الناتجة لاتخاذ الإجراءات المناسبة وحل المشاكل وعلى الرغم من أن التقييم والمراقبة هو العنصر الرئيسي والنهائي للإدارة الإستراتيجية ، إلا أنه يمكن أيضًا تحديد نقاط الضعف في الخطط الإستراتيجية التي تم تنفيذها سابقًا وبالتالي تحفيز العملية بأكملها للبدء مرة أخرى.</a:t>
            </a:r>
            <a:endParaRPr lang="ar-EG" dirty="0"/>
          </a:p>
        </p:txBody>
      </p:sp>
    </p:spTree>
    <p:extLst>
      <p:ext uri="{BB962C8B-B14F-4D97-AF65-F5344CB8AC3E}">
        <p14:creationId xmlns:p14="http://schemas.microsoft.com/office/powerpoint/2010/main" val="2052095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normAutofit/>
          </a:bodyPr>
          <a:lstStyle/>
          <a:p>
            <a:pPr algn="l" rtl="0"/>
            <a:r>
              <a:rPr lang="en-US" dirty="0" smtClean="0"/>
              <a:t>Role of strategists:-    </a:t>
            </a:r>
          </a:p>
          <a:p>
            <a:pPr marL="0" indent="0" algn="l" rtl="0">
              <a:buNone/>
            </a:pPr>
            <a:r>
              <a:rPr lang="en-US" dirty="0" smtClean="0"/>
              <a:t>	                                                  </a:t>
            </a:r>
            <a:r>
              <a:rPr lang="ar-EG" dirty="0" smtClean="0"/>
              <a:t>ص51</a:t>
            </a:r>
          </a:p>
          <a:p>
            <a:pPr algn="justLow" rtl="0">
              <a:lnSpc>
                <a:spcPct val="150000"/>
              </a:lnSpc>
            </a:pPr>
            <a:r>
              <a:rPr lang="en-US" dirty="0" smtClean="0"/>
              <a:t>Strategists are individuals or groups who are primarily involved in the formulation, implementation, and evaluation of strategy. In a limited sense, all managers are strategists. </a:t>
            </a:r>
            <a:endParaRPr lang="ar-EG" dirty="0"/>
          </a:p>
        </p:txBody>
      </p:sp>
    </p:spTree>
    <p:extLst>
      <p:ext uri="{BB962C8B-B14F-4D97-AF65-F5344CB8AC3E}">
        <p14:creationId xmlns:p14="http://schemas.microsoft.com/office/powerpoint/2010/main" val="2859992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ar-EG" dirty="0"/>
          </a:p>
        </p:txBody>
      </p:sp>
      <p:sp>
        <p:nvSpPr>
          <p:cNvPr id="3" name="Content Placeholder 2"/>
          <p:cNvSpPr>
            <a:spLocks noGrp="1"/>
          </p:cNvSpPr>
          <p:nvPr>
            <p:ph idx="1"/>
          </p:nvPr>
        </p:nvSpPr>
        <p:spPr/>
        <p:txBody>
          <a:bodyPr>
            <a:normAutofit fontScale="92500"/>
          </a:bodyPr>
          <a:lstStyle/>
          <a:p>
            <a:pPr algn="justLow" rtl="0">
              <a:lnSpc>
                <a:spcPct val="150000"/>
              </a:lnSpc>
            </a:pPr>
            <a:r>
              <a:rPr lang="en-US" dirty="0" smtClean="0"/>
              <a:t>There are persons outside the organization who are also involved in various aspects of strategic management. They too are referred to as strategists. We can identify nine strategists who, as individuals or in groups, are concerned with and play a role in strategic management.</a:t>
            </a:r>
          </a:p>
          <a:p>
            <a:pPr algn="justLow" rtl="0">
              <a:lnSpc>
                <a:spcPct val="150000"/>
              </a:lnSpc>
            </a:pPr>
            <a:endParaRPr lang="ar-EG" dirty="0"/>
          </a:p>
        </p:txBody>
      </p:sp>
    </p:spTree>
    <p:extLst>
      <p:ext uri="{BB962C8B-B14F-4D97-AF65-F5344CB8AC3E}">
        <p14:creationId xmlns:p14="http://schemas.microsoft.com/office/powerpoint/2010/main" val="2833801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ar-EG" dirty="0"/>
          </a:p>
        </p:txBody>
      </p:sp>
      <p:sp>
        <p:nvSpPr>
          <p:cNvPr id="3" name="Content Placeholder 2"/>
          <p:cNvSpPr>
            <a:spLocks noGrp="1"/>
          </p:cNvSpPr>
          <p:nvPr>
            <p:ph idx="1"/>
          </p:nvPr>
        </p:nvSpPr>
        <p:spPr/>
        <p:txBody>
          <a:bodyPr>
            <a:normAutofit lnSpcReduction="10000"/>
          </a:bodyPr>
          <a:lstStyle/>
          <a:p>
            <a:pPr algn="justLow">
              <a:lnSpc>
                <a:spcPct val="150000"/>
              </a:lnSpc>
            </a:pPr>
            <a:r>
              <a:rPr lang="ar-EG" dirty="0" smtClean="0"/>
              <a:t>دور القائمين على الادارة الاستراتيجيه:-: -</a:t>
            </a:r>
          </a:p>
          <a:p>
            <a:pPr algn="justLow">
              <a:lnSpc>
                <a:spcPct val="150000"/>
              </a:lnSpc>
            </a:pPr>
            <a:r>
              <a:rPr lang="ar-EG" dirty="0" smtClean="0"/>
              <a:t>هم أفراد أو مجموعات يشاركون في المقام الأول في صياغة وتنفيذ وتقييم الاستراتيجية و هناك أشخاص خارج المنظمة يشاركون أيضًا في مختلف جوانب الإدارة الاستراتيجية ويشار إليهم أيضًا بالاستراتيجيين و يمكن تحديد تسعة أفراد أو مجموعات لهم دور في الإدارة الاستراتيجية.</a:t>
            </a:r>
          </a:p>
          <a:p>
            <a:endParaRPr lang="ar-EG" dirty="0"/>
          </a:p>
        </p:txBody>
      </p:sp>
    </p:spTree>
    <p:extLst>
      <p:ext uri="{BB962C8B-B14F-4D97-AF65-F5344CB8AC3E}">
        <p14:creationId xmlns:p14="http://schemas.microsoft.com/office/powerpoint/2010/main" val="628815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ar-EG" dirty="0"/>
          </a:p>
        </p:txBody>
      </p:sp>
      <p:sp>
        <p:nvSpPr>
          <p:cNvPr id="3" name="Content Placeholder 2"/>
          <p:cNvSpPr>
            <a:spLocks noGrp="1"/>
          </p:cNvSpPr>
          <p:nvPr>
            <p:ph idx="1"/>
          </p:nvPr>
        </p:nvSpPr>
        <p:spPr/>
        <p:txBody>
          <a:bodyPr>
            <a:normAutofit fontScale="92500" lnSpcReduction="20000"/>
          </a:bodyPr>
          <a:lstStyle/>
          <a:p>
            <a:pPr algn="l" rtl="0"/>
            <a:r>
              <a:rPr lang="en-US" dirty="0" smtClean="0"/>
              <a:t>1.   Consultants</a:t>
            </a:r>
          </a:p>
          <a:p>
            <a:pPr algn="l" rtl="0"/>
            <a:r>
              <a:rPr lang="en-US" dirty="0" smtClean="0"/>
              <a:t>2.	Entrepreneurs</a:t>
            </a:r>
          </a:p>
          <a:p>
            <a:pPr algn="l" rtl="0"/>
            <a:r>
              <a:rPr lang="en-US" dirty="0" smtClean="0"/>
              <a:t>3.	Board of Directors</a:t>
            </a:r>
          </a:p>
          <a:p>
            <a:pPr algn="l" rtl="0"/>
            <a:r>
              <a:rPr lang="en-US" dirty="0" smtClean="0"/>
              <a:t>4.	Chief Executive Officer</a:t>
            </a:r>
          </a:p>
          <a:p>
            <a:pPr algn="l" rtl="0"/>
            <a:r>
              <a:rPr lang="en-US" dirty="0" smtClean="0"/>
              <a:t>5.	Senior management</a:t>
            </a:r>
          </a:p>
          <a:p>
            <a:pPr algn="l" rtl="0"/>
            <a:r>
              <a:rPr lang="en-US" dirty="0" smtClean="0"/>
              <a:t>6.	Corporate planning staff</a:t>
            </a:r>
          </a:p>
          <a:p>
            <a:pPr algn="l" rtl="0"/>
            <a:r>
              <a:rPr lang="en-US" dirty="0" smtClean="0"/>
              <a:t>7.	Strategic business unit (SBU) level executives</a:t>
            </a:r>
          </a:p>
          <a:p>
            <a:pPr algn="l" rtl="0"/>
            <a:r>
              <a:rPr lang="en-US" dirty="0" smtClean="0"/>
              <a:t>8.	Middle level managers</a:t>
            </a:r>
          </a:p>
          <a:p>
            <a:pPr algn="l" rtl="0"/>
            <a:r>
              <a:rPr lang="en-US" dirty="0" smtClean="0"/>
              <a:t>9.	Executive Assistant</a:t>
            </a:r>
          </a:p>
          <a:p>
            <a:pPr algn="l" rtl="0"/>
            <a:endParaRPr lang="ar-EG" dirty="0"/>
          </a:p>
        </p:txBody>
      </p:sp>
    </p:spTree>
    <p:extLst>
      <p:ext uri="{BB962C8B-B14F-4D97-AF65-F5344CB8AC3E}">
        <p14:creationId xmlns:p14="http://schemas.microsoft.com/office/powerpoint/2010/main" val="1674171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ar-EG"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ar-EG" dirty="0" smtClean="0"/>
              <a:t>  الاستشاريون</a:t>
            </a:r>
          </a:p>
          <a:p>
            <a:pPr marL="514350" indent="-514350">
              <a:buFont typeface="+mj-lt"/>
              <a:buAutoNum type="arabicPeriod"/>
            </a:pPr>
            <a:r>
              <a:rPr lang="ar-EG" dirty="0" smtClean="0"/>
              <a:t> رجال الأعمال</a:t>
            </a:r>
          </a:p>
          <a:p>
            <a:pPr marL="514350" indent="-514350">
              <a:buFont typeface="+mj-lt"/>
              <a:buAutoNum type="arabicPeriod"/>
            </a:pPr>
            <a:r>
              <a:rPr lang="ar-EG" dirty="0" smtClean="0"/>
              <a:t>     مجلس الإدارة</a:t>
            </a:r>
          </a:p>
          <a:p>
            <a:pPr marL="514350" indent="-514350">
              <a:buFont typeface="+mj-lt"/>
              <a:buAutoNum type="arabicPeriod"/>
            </a:pPr>
            <a:r>
              <a:rPr lang="ar-EG" dirty="0" smtClean="0"/>
              <a:t>المدير التنفيذي</a:t>
            </a:r>
          </a:p>
          <a:p>
            <a:pPr marL="514350" indent="-514350">
              <a:buFont typeface="+mj-lt"/>
              <a:buAutoNum type="arabicPeriod"/>
            </a:pPr>
            <a:r>
              <a:rPr lang="ar-EG" dirty="0" smtClean="0"/>
              <a:t> الإدارة العليا</a:t>
            </a:r>
          </a:p>
          <a:p>
            <a:pPr marL="514350" indent="-514350">
              <a:buFont typeface="+mj-lt"/>
              <a:buAutoNum type="arabicPeriod"/>
            </a:pPr>
            <a:r>
              <a:rPr lang="ar-EG" dirty="0" smtClean="0"/>
              <a:t>موظفي التخطيط المؤسسي</a:t>
            </a:r>
          </a:p>
          <a:p>
            <a:pPr marL="514350" indent="-514350">
              <a:buFont typeface="+mj-lt"/>
              <a:buAutoNum type="arabicPeriod"/>
            </a:pPr>
            <a:r>
              <a:rPr lang="ar-EG" dirty="0" smtClean="0"/>
              <a:t>العاملين فى وحدة الأعمال الاستراتيجية </a:t>
            </a:r>
          </a:p>
          <a:p>
            <a:pPr marL="514350" indent="-514350">
              <a:buFont typeface="+mj-lt"/>
              <a:buAutoNum type="arabicPeriod"/>
            </a:pPr>
            <a:r>
              <a:rPr lang="ar-EG" dirty="0" smtClean="0"/>
              <a:t> مديرين الادارة الوسطى</a:t>
            </a:r>
          </a:p>
          <a:p>
            <a:pPr marL="514350" indent="-514350">
              <a:buFont typeface="+mj-lt"/>
              <a:buAutoNum type="arabicPeriod"/>
            </a:pPr>
            <a:r>
              <a:rPr lang="ar-EG" dirty="0" smtClean="0"/>
              <a:t> مساعد المديرالتنفيذي</a:t>
            </a:r>
          </a:p>
          <a:p>
            <a:endParaRPr lang="ar-EG" dirty="0"/>
          </a:p>
        </p:txBody>
      </p:sp>
    </p:spTree>
    <p:extLst>
      <p:ext uri="{BB962C8B-B14F-4D97-AF65-F5344CB8AC3E}">
        <p14:creationId xmlns:p14="http://schemas.microsoft.com/office/powerpoint/2010/main" val="269666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en-US" dirty="0"/>
          </a:p>
        </p:txBody>
      </p:sp>
      <p:sp>
        <p:nvSpPr>
          <p:cNvPr id="3" name="Content Placeholder 2"/>
          <p:cNvSpPr>
            <a:spLocks noGrp="1"/>
          </p:cNvSpPr>
          <p:nvPr>
            <p:ph idx="1"/>
          </p:nvPr>
        </p:nvSpPr>
        <p:spPr/>
        <p:txBody>
          <a:bodyPr/>
          <a:lstStyle/>
          <a:p>
            <a:pPr algn="l" rtl="0"/>
            <a:r>
              <a:rPr lang="en-US" dirty="0" smtClean="0"/>
              <a:t>Strategic Management Process:  </a:t>
            </a:r>
            <a:r>
              <a:rPr lang="ar-EG" dirty="0" smtClean="0"/>
              <a:t>ص 49 </a:t>
            </a:r>
          </a:p>
          <a:p>
            <a:pPr algn="l" rtl="0"/>
            <a:r>
              <a:rPr lang="en-US" dirty="0" smtClean="0"/>
              <a:t>Strategic management consists of four basic elements.</a:t>
            </a:r>
          </a:p>
          <a:p>
            <a:pPr algn="l" rtl="0"/>
            <a:r>
              <a:rPr lang="en-US" dirty="0" smtClean="0"/>
              <a:t>-	 Environmental scanning</a:t>
            </a:r>
          </a:p>
          <a:p>
            <a:pPr algn="l" rtl="0"/>
            <a:r>
              <a:rPr lang="en-US" dirty="0" smtClean="0"/>
              <a:t>-	 Strategy formulation</a:t>
            </a:r>
          </a:p>
          <a:p>
            <a:pPr algn="l" rtl="0"/>
            <a:r>
              <a:rPr lang="en-US" dirty="0" smtClean="0"/>
              <a:t>-	 Strategy implementation</a:t>
            </a:r>
          </a:p>
          <a:p>
            <a:pPr algn="l" rtl="0"/>
            <a:r>
              <a:rPr lang="en-US" dirty="0" smtClean="0"/>
              <a:t>-	 Evaluation and control</a:t>
            </a:r>
          </a:p>
          <a:p>
            <a:pPr algn="l" rtl="0"/>
            <a:endParaRPr lang="ar-EG" dirty="0"/>
          </a:p>
        </p:txBody>
      </p:sp>
    </p:spTree>
    <p:extLst>
      <p:ext uri="{BB962C8B-B14F-4D97-AF65-F5344CB8AC3E}">
        <p14:creationId xmlns:p14="http://schemas.microsoft.com/office/powerpoint/2010/main" val="311230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en-US" dirty="0"/>
          </a:p>
        </p:txBody>
      </p:sp>
      <p:sp>
        <p:nvSpPr>
          <p:cNvPr id="3" name="Content Placeholder 2"/>
          <p:cNvSpPr>
            <a:spLocks noGrp="1"/>
          </p:cNvSpPr>
          <p:nvPr>
            <p:ph idx="1"/>
          </p:nvPr>
        </p:nvSpPr>
        <p:spPr/>
        <p:txBody>
          <a:bodyPr/>
          <a:lstStyle/>
          <a:p>
            <a:pPr algn="justLow"/>
            <a:r>
              <a:rPr lang="ar-EG" dirty="0" smtClean="0"/>
              <a:t>الإدارة الاستراتيجية:-</a:t>
            </a:r>
          </a:p>
          <a:p>
            <a:pPr algn="justLow"/>
            <a:r>
              <a:rPr lang="ar-EG" dirty="0" smtClean="0"/>
              <a:t>تتكون الإدارة الإستراتيجية من أربعة عناصر أساسية كالاتى:-</a:t>
            </a:r>
          </a:p>
          <a:p>
            <a:pPr algn="justLow"/>
            <a:r>
              <a:rPr lang="ar-EG" dirty="0" smtClean="0"/>
              <a:t>- المسح البيئي</a:t>
            </a:r>
          </a:p>
          <a:p>
            <a:pPr algn="justLow"/>
            <a:r>
              <a:rPr lang="ar-EG" dirty="0" smtClean="0"/>
              <a:t>- صياغة الإستراتيجية</a:t>
            </a:r>
          </a:p>
          <a:p>
            <a:pPr algn="justLow"/>
            <a:r>
              <a:rPr lang="ar-EG" dirty="0" smtClean="0"/>
              <a:t>- تنفيذ الإستراتيجية</a:t>
            </a:r>
          </a:p>
          <a:p>
            <a:pPr algn="justLow"/>
            <a:r>
              <a:rPr lang="ar-EG" dirty="0" smtClean="0"/>
              <a:t>- التقييم والرقابة</a:t>
            </a:r>
            <a:endParaRPr lang="ar-EG" dirty="0"/>
          </a:p>
        </p:txBody>
      </p:sp>
    </p:spTree>
    <p:extLst>
      <p:ext uri="{BB962C8B-B14F-4D97-AF65-F5344CB8AC3E}">
        <p14:creationId xmlns:p14="http://schemas.microsoft.com/office/powerpoint/2010/main" val="2979948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rtl="0"/>
            <a:r>
              <a:rPr lang="en-US" dirty="0" smtClean="0"/>
              <a:t>Environmental scanning is the monitoring, evaluating, and disseminating of information from the external and internal environments to key people within the corporation. Its purpose is to identity strategic factors – those external and internal elements that will determine the future of the corporation</a:t>
            </a:r>
            <a:endParaRPr lang="ar-EG" dirty="0"/>
          </a:p>
        </p:txBody>
      </p:sp>
    </p:spTree>
    <p:extLst>
      <p:ext uri="{BB962C8B-B14F-4D97-AF65-F5344CB8AC3E}">
        <p14:creationId xmlns:p14="http://schemas.microsoft.com/office/powerpoint/2010/main" val="41489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a:lnSpc>
                <a:spcPct val="150000"/>
              </a:lnSpc>
            </a:pPr>
            <a:r>
              <a:rPr lang="ar-EG" dirty="0" smtClean="0"/>
              <a:t>المسح البيئي هو مراقبة البيئات الخارجية والداخلية وتقييم ونشر المعلومات من خلال هذه البيئات وتوصيلها للادارة العليا داخل الشركة اما الغرض منه هو تحديد العوامل الاستراتيجية او العناصر الخارجية والداخلية التي ستحدد مستقبل الشركة.</a:t>
            </a:r>
            <a:endParaRPr lang="ar-EG" dirty="0"/>
          </a:p>
        </p:txBody>
      </p:sp>
    </p:spTree>
    <p:extLst>
      <p:ext uri="{BB962C8B-B14F-4D97-AF65-F5344CB8AC3E}">
        <p14:creationId xmlns:p14="http://schemas.microsoft.com/office/powerpoint/2010/main" val="410663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endParaRPr lang="en-US" dirty="0"/>
          </a:p>
        </p:txBody>
      </p:sp>
      <p:sp>
        <p:nvSpPr>
          <p:cNvPr id="3" name="Content Placeholder 2"/>
          <p:cNvSpPr>
            <a:spLocks noGrp="1"/>
          </p:cNvSpPr>
          <p:nvPr>
            <p:ph idx="1"/>
          </p:nvPr>
        </p:nvSpPr>
        <p:spPr/>
        <p:txBody>
          <a:bodyPr/>
          <a:lstStyle/>
          <a:p>
            <a:pPr algn="justLow" rtl="0"/>
            <a:r>
              <a:rPr lang="en-US" dirty="0" smtClean="0"/>
              <a:t>Strategy formulation is the development of long-range plans for the effective management of environmental opportunities and threats, in light of corporate strengths and weaknesses. It includes defining the corporate mission, specifying achievable objectives, developing strategies and setting policy guidelines.</a:t>
            </a:r>
            <a:endParaRPr lang="ar-EG" dirty="0"/>
          </a:p>
        </p:txBody>
      </p:sp>
    </p:spTree>
    <p:extLst>
      <p:ext uri="{BB962C8B-B14F-4D97-AF65-F5344CB8AC3E}">
        <p14:creationId xmlns:p14="http://schemas.microsoft.com/office/powerpoint/2010/main" val="2078324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a:lnSpc>
                <a:spcPct val="150000"/>
              </a:lnSpc>
            </a:pPr>
            <a:r>
              <a:rPr lang="ar-EG" dirty="0" smtClean="0"/>
              <a:t>تعتبر صياغة الاستراتيجية تطوير لخطط طويلة المدى لإدارة الفعالة و في ضوء نقاط القوة والضعف للشركة يمكن معرفة التهديدات البيئية المحيطة بالشركة ومن ناحية اخرى يشمل تحديد مهمة الشركة ، وتحديد الأهداف القابلة للتحقيق ، ووضع الاستراتيجيات ووضع المبادئ التوجيهية لسياسة الشركة.</a:t>
            </a:r>
            <a:endParaRPr lang="ar-EG" dirty="0"/>
          </a:p>
        </p:txBody>
      </p:sp>
    </p:spTree>
    <p:extLst>
      <p:ext uri="{BB962C8B-B14F-4D97-AF65-F5344CB8AC3E}">
        <p14:creationId xmlns:p14="http://schemas.microsoft.com/office/powerpoint/2010/main" val="80979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normAutofit fontScale="92500"/>
          </a:bodyPr>
          <a:lstStyle/>
          <a:p>
            <a:pPr algn="justLow" rtl="0">
              <a:lnSpc>
                <a:spcPct val="150000"/>
              </a:lnSpc>
            </a:pPr>
            <a:r>
              <a:rPr lang="en-US" dirty="0" smtClean="0"/>
              <a:t>Strategy implementation is the process by which strategies and polices are put into action through the development of programs, budgets and procedures. This process might involve changes within the overall culture, structure, and/or management system of the entire organization. </a:t>
            </a:r>
            <a:endParaRPr lang="ar-EG" dirty="0"/>
          </a:p>
        </p:txBody>
      </p:sp>
    </p:spTree>
    <p:extLst>
      <p:ext uri="{BB962C8B-B14F-4D97-AF65-F5344CB8AC3E}">
        <p14:creationId xmlns:p14="http://schemas.microsoft.com/office/powerpoint/2010/main" val="827193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a:t>
            </a:r>
            <a:br>
              <a:rPr lang="en-US" dirty="0" smtClean="0"/>
            </a:br>
            <a:endParaRPr lang="ar-EG" dirty="0"/>
          </a:p>
        </p:txBody>
      </p:sp>
      <p:sp>
        <p:nvSpPr>
          <p:cNvPr id="3" name="Content Placeholder 2"/>
          <p:cNvSpPr>
            <a:spLocks noGrp="1"/>
          </p:cNvSpPr>
          <p:nvPr>
            <p:ph idx="1"/>
          </p:nvPr>
        </p:nvSpPr>
        <p:spPr/>
        <p:txBody>
          <a:bodyPr/>
          <a:lstStyle/>
          <a:p>
            <a:pPr algn="justLow" rtl="0"/>
            <a:r>
              <a:rPr lang="en-US" dirty="0" smtClean="0"/>
              <a:t>Most of the times strategy implementation is carried out by middle and lower level managers with top management’s review. Some times refereed to as operational planning, strategy implementation often involves day-to-day decisions in resource allocation. It includes programs, budgets and procedures</a:t>
            </a:r>
          </a:p>
          <a:p>
            <a:pPr algn="l" rtl="0"/>
            <a:endParaRPr lang="ar-EG" dirty="0"/>
          </a:p>
        </p:txBody>
      </p:sp>
    </p:spTree>
    <p:extLst>
      <p:ext uri="{BB962C8B-B14F-4D97-AF65-F5344CB8AC3E}">
        <p14:creationId xmlns:p14="http://schemas.microsoft.com/office/powerpoint/2010/main" val="608052984"/>
      </p:ext>
    </p:extLst>
  </p:cSld>
  <p:clrMapOvr>
    <a:masterClrMapping/>
  </p:clrMapOvr>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678</Words>
  <Application>Microsoft Office PowerPoint</Application>
  <PresentationFormat>On-screen Show (4:3)</PresentationFormat>
  <Paragraphs>65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ترجمة مواد العلاقات العامة والاعلان (2)</vt:lpstr>
      <vt:lpstr>Chapter 2</vt:lpstr>
      <vt:lpstr>Chapter 2</vt:lpstr>
      <vt:lpstr>Chapter 2 </vt:lpstr>
      <vt:lpstr>Chapter 2 </vt:lpstr>
      <vt:lpstr>Chapter 2</vt:lpstr>
      <vt:lpstr>Chapter 2 </vt:lpstr>
      <vt:lpstr>Chapter 2 </vt:lpstr>
      <vt:lpstr>Chapter 2 </vt:lpstr>
      <vt:lpstr>Chapter 2 </vt:lpstr>
      <vt:lpstr>Chapter 2 </vt:lpstr>
      <vt:lpstr>Chapter 2 </vt:lpstr>
      <vt:lpstr>Chapter 2 </vt:lpstr>
      <vt:lpstr>Chapter 2 </vt:lpstr>
      <vt:lpstr>Chapter 2</vt:lpstr>
      <vt:lpstr>Chapter 2</vt:lpstr>
      <vt:lpstr>Chapter 2</vt:lpstr>
      <vt:lpstr>Chapter 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ترجمة مواد العلاقات العامة والاعلان (2)</dc:title>
  <dc:creator>UG</dc:creator>
  <cp:lastModifiedBy>UG</cp:lastModifiedBy>
  <cp:revision>10</cp:revision>
  <dcterms:created xsi:type="dcterms:W3CDTF">2020-03-26T07:55:43Z</dcterms:created>
  <dcterms:modified xsi:type="dcterms:W3CDTF">2020-03-26T08:19:27Z</dcterms:modified>
</cp:coreProperties>
</file>