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30/07/1441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30/07/1441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30/07/1441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30/07/1441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30/07/1441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30/07/1441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22714"/>
          </a:xfrm>
        </p:spPr>
        <p:style>
          <a:lnRef idx="1">
            <a:schemeClr val="accent2"/>
          </a:lnRef>
          <a:fillRef idx="3">
            <a:schemeClr val="accent2"/>
          </a:fillRef>
          <a:effectRef idx="2">
            <a:schemeClr val="accent2"/>
          </a:effectRef>
          <a:fontRef idx="minor">
            <a:schemeClr val="lt1"/>
          </a:fontRef>
        </p:style>
        <p:txBody>
          <a:bodyPr/>
          <a:lstStyle/>
          <a:p>
            <a:r>
              <a:rPr lang="en-US" b="1" dirty="0" smtClean="0"/>
              <a:t>Translation</a:t>
            </a:r>
            <a:r>
              <a:rPr lang="en-US" dirty="0" smtClean="0"/>
              <a:t> 1</a:t>
            </a:r>
            <a:endParaRPr lang="en-US" dirty="0"/>
          </a:p>
        </p:txBody>
      </p:sp>
    </p:spTree>
    <p:extLst>
      <p:ext uri="{BB962C8B-B14F-4D97-AF65-F5344CB8AC3E}">
        <p14:creationId xmlns:p14="http://schemas.microsoft.com/office/powerpoint/2010/main" val="3693898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r>
              <a:rPr lang="en-US" dirty="0"/>
              <a:t>New Environment</a:t>
            </a:r>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0" indent="0" algn="just" rtl="0">
              <a:lnSpc>
                <a:spcPct val="150000"/>
              </a:lnSpc>
              <a:buNone/>
            </a:pPr>
            <a:r>
              <a:rPr lang="en-US" dirty="0" smtClean="0"/>
              <a:t>	</a:t>
            </a:r>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live in a rapidly changing environment. The </a:t>
            </a:r>
            <a:r>
              <a:rPr lang="en-US" dirty="0" smtClean="0">
                <a:latin typeface="Times New Roman" panose="02020603050405020304" pitchFamily="18" charset="0"/>
                <a:cs typeface="Times New Roman" panose="02020603050405020304" pitchFamily="18" charset="0"/>
              </a:rPr>
              <a:t>changes taking </a:t>
            </a:r>
            <a:r>
              <a:rPr lang="en-US" dirty="0">
                <a:latin typeface="Times New Roman" panose="02020603050405020304" pitchFamily="18" charset="0"/>
                <a:cs typeface="Times New Roman" panose="02020603050405020304" pitchFamily="18" charset="0"/>
              </a:rPr>
              <a:t>place in the media are </a:t>
            </a:r>
            <a:r>
              <a:rPr lang="en-US" dirty="0" smtClean="0">
                <a:latin typeface="Times New Roman" panose="02020603050405020304" pitchFamily="18" charset="0"/>
                <a:cs typeface="Times New Roman" panose="02020603050405020304" pitchFamily="18" charset="0"/>
              </a:rPr>
              <a:t>numerous.</a:t>
            </a:r>
          </a:p>
          <a:p>
            <a:pPr marL="0" indent="0" algn="just" rtl="0">
              <a:lnSpc>
                <a:spcPct val="15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Meanwhile</a:t>
            </a:r>
            <a:r>
              <a:rPr lang="en-US" dirty="0">
                <a:latin typeface="Times New Roman" panose="02020603050405020304" pitchFamily="18" charset="0"/>
                <a:cs typeface="Times New Roman" panose="02020603050405020304" pitchFamily="18" charset="0"/>
              </a:rPr>
              <a:t>, even with the changes taking </a:t>
            </a:r>
            <a:r>
              <a:rPr lang="en-US" dirty="0" smtClean="0">
                <a:latin typeface="Times New Roman" panose="02020603050405020304" pitchFamily="18" charset="0"/>
                <a:cs typeface="Times New Roman" panose="02020603050405020304" pitchFamily="18" charset="0"/>
              </a:rPr>
              <a:t>place </a:t>
            </a:r>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the media </a:t>
            </a:r>
            <a:r>
              <a:rPr lang="en-US" dirty="0">
                <a:latin typeface="Times New Roman" panose="02020603050405020304" pitchFamily="18" charset="0"/>
                <a:cs typeface="Times New Roman" panose="02020603050405020304" pitchFamily="18" charset="0"/>
              </a:rPr>
              <a:t>environment, the effects of mass communication </a:t>
            </a:r>
            <a:r>
              <a:rPr lang="en-US" dirty="0" smtClean="0">
                <a:latin typeface="Times New Roman" panose="02020603050405020304" pitchFamily="18" charset="0"/>
                <a:cs typeface="Times New Roman" panose="02020603050405020304" pitchFamily="18" charset="0"/>
              </a:rPr>
              <a:t>are still </a:t>
            </a:r>
            <a:r>
              <a:rPr lang="en-US" dirty="0">
                <a:latin typeface="Times New Roman" panose="02020603050405020304" pitchFamily="18" charset="0"/>
                <a:cs typeface="Times New Roman" panose="02020603050405020304" pitchFamily="18" charset="0"/>
              </a:rPr>
              <a:t>a major concern of mass communication researchers </a:t>
            </a:r>
            <a:r>
              <a:rPr lang="en-US" dirty="0" smtClean="0">
                <a:latin typeface="Times New Roman" panose="02020603050405020304" pitchFamily="18" charset="0"/>
                <a:cs typeface="Times New Roman" panose="02020603050405020304" pitchFamily="18" charset="0"/>
              </a:rPr>
              <a:t>and theorists</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57787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r>
              <a:rPr lang="ar-SA" dirty="0" smtClean="0"/>
              <a:t>البيئة الجديدة</a:t>
            </a:r>
            <a:endParaRPr lang="en-US"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just">
              <a:lnSpc>
                <a:spcPct val="150000"/>
              </a:lnSpc>
              <a:buNone/>
            </a:pPr>
            <a:r>
              <a:rPr lang="ar-SA" dirty="0" smtClean="0">
                <a:latin typeface="Times New Roman" panose="02020603050405020304" pitchFamily="18" charset="0"/>
                <a:cs typeface="Times New Roman" panose="02020603050405020304" pitchFamily="18" charset="0"/>
              </a:rPr>
              <a:t>	نحن </a:t>
            </a:r>
            <a:r>
              <a:rPr lang="ar-SA" dirty="0">
                <a:latin typeface="Times New Roman" panose="02020603050405020304" pitchFamily="18" charset="0"/>
                <a:cs typeface="Times New Roman" panose="02020603050405020304" pitchFamily="18" charset="0"/>
              </a:rPr>
              <a:t>نعيش في بيئة سريعة التغير. </a:t>
            </a:r>
            <a:r>
              <a:rPr lang="ar-SA" dirty="0" smtClean="0">
                <a:latin typeface="Times New Roman" panose="02020603050405020304" pitchFamily="18" charset="0"/>
                <a:cs typeface="Times New Roman" panose="02020603050405020304" pitchFamily="18" charset="0"/>
              </a:rPr>
              <a:t>والتغييرات </a:t>
            </a:r>
            <a:r>
              <a:rPr lang="ar-SA" dirty="0">
                <a:latin typeface="Times New Roman" panose="02020603050405020304" pitchFamily="18" charset="0"/>
                <a:cs typeface="Times New Roman" panose="02020603050405020304" pitchFamily="18" charset="0"/>
              </a:rPr>
              <a:t>التي تحدث في وسائل الإعلام عديدة.</a:t>
            </a:r>
          </a:p>
          <a:p>
            <a:pPr marL="0" indent="0" algn="just">
              <a:lnSpc>
                <a:spcPct val="150000"/>
              </a:lnSpc>
              <a:buNone/>
            </a:pPr>
            <a:r>
              <a:rPr lang="ar-SA" dirty="0" smtClean="0">
                <a:latin typeface="Times New Roman" panose="02020603050405020304" pitchFamily="18" charset="0"/>
                <a:cs typeface="Times New Roman" panose="02020603050405020304" pitchFamily="18" charset="0"/>
              </a:rPr>
              <a:t>	وفي </a:t>
            </a:r>
            <a:r>
              <a:rPr lang="ar-SA" dirty="0">
                <a:latin typeface="Times New Roman" panose="02020603050405020304" pitchFamily="18" charset="0"/>
                <a:cs typeface="Times New Roman" panose="02020603050405020304" pitchFamily="18" charset="0"/>
              </a:rPr>
              <a:t>الوقت نفسه ، حتى مع التغيرات التي تحدث في بيئة وسائل </a:t>
            </a:r>
            <a:r>
              <a:rPr lang="ar-SA" dirty="0" smtClean="0">
                <a:latin typeface="Times New Roman" panose="02020603050405020304" pitchFamily="18" charset="0"/>
                <a:cs typeface="Times New Roman" panose="02020603050405020304" pitchFamily="18" charset="0"/>
              </a:rPr>
              <a:t>الإعلام، </a:t>
            </a:r>
            <a:r>
              <a:rPr lang="ar-SA" dirty="0">
                <a:latin typeface="Times New Roman" panose="02020603050405020304" pitchFamily="18" charset="0"/>
                <a:cs typeface="Times New Roman" panose="02020603050405020304" pitchFamily="18" charset="0"/>
              </a:rPr>
              <a:t>لا تزال آثار الاتصال الجماهيري مصدر </a:t>
            </a:r>
            <a:r>
              <a:rPr lang="ar-SA" dirty="0" smtClean="0">
                <a:latin typeface="Times New Roman" panose="02020603050405020304" pitchFamily="18" charset="0"/>
                <a:cs typeface="Times New Roman" panose="02020603050405020304" pitchFamily="18" charset="0"/>
              </a:rPr>
              <a:t>اهتمام كبير </a:t>
            </a:r>
            <a:r>
              <a:rPr lang="ar-SA" dirty="0">
                <a:latin typeface="Times New Roman" panose="02020603050405020304" pitchFamily="18" charset="0"/>
                <a:cs typeface="Times New Roman" panose="02020603050405020304" pitchFamily="18" charset="0"/>
              </a:rPr>
              <a:t>للباحثين </a:t>
            </a:r>
            <a:r>
              <a:rPr lang="ar-SA" dirty="0" smtClean="0">
                <a:latin typeface="Times New Roman" panose="02020603050405020304" pitchFamily="18" charset="0"/>
                <a:cs typeface="Times New Roman" panose="02020603050405020304" pitchFamily="18" charset="0"/>
              </a:rPr>
              <a:t>والمنظرين أو المؤرخين.</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037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r>
              <a:rPr lang="en-US" dirty="0"/>
              <a:t>New Environment</a:t>
            </a:r>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0" indent="0" algn="just" rtl="0">
              <a:lnSpc>
                <a:spcPct val="150000"/>
              </a:lnSpc>
              <a:buNone/>
            </a:pPr>
            <a:r>
              <a:rPr lang="en-US" dirty="0"/>
              <a:t>	Not only can effects due to mass communication be </a:t>
            </a:r>
            <a:r>
              <a:rPr lang="en-US" dirty="0" smtClean="0"/>
              <a:t>large or </a:t>
            </a:r>
            <a:r>
              <a:rPr lang="en-US" dirty="0"/>
              <a:t>small, but there can be a number of different kinds </a:t>
            </a:r>
            <a:r>
              <a:rPr lang="en-US" dirty="0" smtClean="0"/>
              <a:t>of effects </a:t>
            </a:r>
            <a:r>
              <a:rPr lang="en-US" dirty="0"/>
              <a:t>to put it in social science language, there are a </a:t>
            </a:r>
            <a:r>
              <a:rPr lang="en-US" dirty="0" smtClean="0"/>
              <a:t>number of </a:t>
            </a:r>
            <a:r>
              <a:rPr lang="en-US" dirty="0"/>
              <a:t>different dependent variables that can be examined in </a:t>
            </a:r>
            <a:r>
              <a:rPr lang="en-US" dirty="0" smtClean="0"/>
              <a:t>the quest </a:t>
            </a:r>
            <a:r>
              <a:rPr lang="en-US" dirty="0"/>
              <a:t>for possible effects of mass communication.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04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r>
              <a:rPr lang="ar-SA" dirty="0" smtClean="0"/>
              <a:t>البيئة الجديدة</a:t>
            </a:r>
            <a:endParaRPr lang="en-US"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92500"/>
          </a:bodyPr>
          <a:lstStyle/>
          <a:p>
            <a:pPr marL="0" indent="0" algn="just">
              <a:lnSpc>
                <a:spcPct val="150000"/>
              </a:lnSpc>
              <a:buNone/>
            </a:pPr>
            <a:r>
              <a:rPr lang="ar-SA" dirty="0">
                <a:latin typeface="Times New Roman" panose="02020603050405020304" pitchFamily="18" charset="0"/>
                <a:cs typeface="Times New Roman" panose="02020603050405020304" pitchFamily="18" charset="0"/>
              </a:rPr>
              <a:t>	بل وأنه لم يعد </a:t>
            </a:r>
            <a:r>
              <a:rPr lang="ar-SA" dirty="0" err="1">
                <a:latin typeface="Times New Roman" panose="02020603050405020304" pitchFamily="18" charset="0"/>
                <a:cs typeface="Times New Roman" panose="02020603050405020304" pitchFamily="18" charset="0"/>
              </a:rPr>
              <a:t>الشىء</a:t>
            </a:r>
            <a:r>
              <a:rPr lang="ar-SA" dirty="0">
                <a:latin typeface="Times New Roman" panose="02020603050405020304" pitchFamily="18" charset="0"/>
                <a:cs typeface="Times New Roman" panose="02020603050405020304" pitchFamily="18" charset="0"/>
              </a:rPr>
              <a:t> المهم فى تأثيرات الاتصال الجماهيري يتمثل فيما </a:t>
            </a:r>
            <a:r>
              <a:rPr lang="ar-SA" dirty="0" smtClean="0">
                <a:latin typeface="Times New Roman" panose="02020603050405020304" pitchFamily="18" charset="0"/>
                <a:cs typeface="Times New Roman" panose="02020603050405020304" pitchFamily="18" charset="0"/>
              </a:rPr>
              <a:t>إذا كانت </a:t>
            </a:r>
            <a:r>
              <a:rPr lang="ar-SA" dirty="0">
                <a:latin typeface="Times New Roman" panose="02020603050405020304" pitchFamily="18" charset="0"/>
                <a:cs typeface="Times New Roman" panose="02020603050405020304" pitchFamily="18" charset="0"/>
              </a:rPr>
              <a:t>هذه التأثيرات كبيرة أو صغيرة، ولكن يمكن أن يكون هناك عدد من الأنواع المختلفة من </a:t>
            </a:r>
            <a:r>
              <a:rPr lang="ar-SA" dirty="0" smtClean="0">
                <a:latin typeface="Times New Roman" panose="02020603050405020304" pitchFamily="18" charset="0"/>
                <a:cs typeface="Times New Roman" panose="02020603050405020304" pitchFamily="18" charset="0"/>
              </a:rPr>
              <a:t>التأثيرات.</a:t>
            </a:r>
          </a:p>
          <a:p>
            <a:pPr marL="0" indent="0" algn="just">
              <a:lnSpc>
                <a:spcPct val="150000"/>
              </a:lnSpc>
              <a:buNone/>
            </a:pPr>
            <a:r>
              <a:rPr lang="ar-SA" dirty="0" smtClean="0">
                <a:latin typeface="Times New Roman" panose="02020603050405020304" pitchFamily="18" charset="0"/>
                <a:cs typeface="Times New Roman" panose="02020603050405020304" pitchFamily="18" charset="0"/>
              </a:rPr>
              <a:t> ولوضعها </a:t>
            </a:r>
            <a:r>
              <a:rPr lang="ar-SA" dirty="0">
                <a:latin typeface="Times New Roman" panose="02020603050405020304" pitchFamily="18" charset="0"/>
                <a:cs typeface="Times New Roman" panose="02020603050405020304" pitchFamily="18" charset="0"/>
              </a:rPr>
              <a:t>في لغة العلوم </a:t>
            </a:r>
            <a:r>
              <a:rPr lang="ar-SA" dirty="0" smtClean="0">
                <a:latin typeface="Times New Roman" panose="02020603050405020304" pitchFamily="18" charset="0"/>
                <a:cs typeface="Times New Roman" panose="02020603050405020304" pitchFamily="18" charset="0"/>
              </a:rPr>
              <a:t>الاجتماعية، هناك </a:t>
            </a:r>
            <a:r>
              <a:rPr lang="ar-SA" dirty="0">
                <a:latin typeface="Times New Roman" panose="02020603050405020304" pitchFamily="18" charset="0"/>
                <a:cs typeface="Times New Roman" panose="02020603050405020304" pitchFamily="18" charset="0"/>
              </a:rPr>
              <a:t>عدد من المتغيرات التابعة المختلفة التي يمكن </a:t>
            </a:r>
            <a:r>
              <a:rPr lang="ar-SA" dirty="0" smtClean="0">
                <a:latin typeface="Times New Roman" panose="02020603050405020304" pitchFamily="18" charset="0"/>
                <a:cs typeface="Times New Roman" panose="02020603050405020304" pitchFamily="18" charset="0"/>
              </a:rPr>
              <a:t>ملاحظتها عند السؤال عن التأثيرات المحتملة </a:t>
            </a:r>
            <a:r>
              <a:rPr lang="ar-SA" dirty="0">
                <a:latin typeface="Times New Roman" panose="02020603050405020304" pitchFamily="18" charset="0"/>
                <a:cs typeface="Times New Roman" panose="02020603050405020304" pitchFamily="18" charset="0"/>
              </a:rPr>
              <a:t>الاتصال الجماهيري.</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096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r>
              <a:rPr lang="en-US" dirty="0"/>
              <a:t>New Environment</a:t>
            </a:r>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just" rtl="0">
              <a:lnSpc>
                <a:spcPct val="150000"/>
              </a:lnSpc>
              <a:buNone/>
            </a:pPr>
            <a:r>
              <a:rPr lang="ar-S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Some effects (such as the effects of newspaper reading on levels of knowledge about political candidates) are probably intended by communicators. Other effects (such as the effects of television violence on tendency towards aggressive behavior) are probably not intended.</a:t>
            </a:r>
          </a:p>
        </p:txBody>
      </p:sp>
    </p:spTree>
    <p:extLst>
      <p:ext uri="{BB962C8B-B14F-4D97-AF65-F5344CB8AC3E}">
        <p14:creationId xmlns:p14="http://schemas.microsoft.com/office/powerpoint/2010/main" val="86333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r>
              <a:rPr lang="ar-SA" dirty="0" smtClean="0"/>
              <a:t>البيئة الجديدة</a:t>
            </a:r>
            <a:endParaRPr lang="en-US"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just">
              <a:lnSpc>
                <a:spcPct val="150000"/>
              </a:lnSpc>
              <a:buNone/>
            </a:pPr>
            <a:r>
              <a:rPr lang="ar-SA" dirty="0">
                <a:latin typeface="Times New Roman" panose="02020603050405020304" pitchFamily="18" charset="0"/>
                <a:cs typeface="Times New Roman" panose="02020603050405020304" pitchFamily="18" charset="0"/>
              </a:rPr>
              <a:t>	</a:t>
            </a:r>
            <a:r>
              <a:rPr lang="ar-SA" dirty="0"/>
              <a:t>بعض الآثار </a:t>
            </a:r>
            <a:r>
              <a:rPr lang="ar-SA" dirty="0" err="1" smtClean="0"/>
              <a:t>التى</a:t>
            </a:r>
            <a:r>
              <a:rPr lang="ar-SA" dirty="0" smtClean="0"/>
              <a:t> ربما </a:t>
            </a:r>
            <a:r>
              <a:rPr lang="ar-SA" dirty="0"/>
              <a:t>تكون مقصودة من قبل </a:t>
            </a:r>
            <a:r>
              <a:rPr lang="ar-SA" dirty="0" smtClean="0"/>
              <a:t>القائمين بالاتصال مثل « تأثيرات قراءة </a:t>
            </a:r>
            <a:r>
              <a:rPr lang="ar-SA" dirty="0"/>
              <a:t>الصحف على مستويات المعرفة </a:t>
            </a:r>
            <a:r>
              <a:rPr lang="ar-SA" dirty="0" smtClean="0"/>
              <a:t>عن المرشحين السياسيين». </a:t>
            </a:r>
          </a:p>
          <a:p>
            <a:pPr marL="0" indent="0" algn="just">
              <a:lnSpc>
                <a:spcPct val="150000"/>
              </a:lnSpc>
              <a:buNone/>
            </a:pPr>
            <a:r>
              <a:rPr lang="ar-SA" dirty="0"/>
              <a:t>	</a:t>
            </a:r>
            <a:r>
              <a:rPr lang="ar-SA" dirty="0" smtClean="0"/>
              <a:t>أما التأثيرات الأخرى</a:t>
            </a:r>
            <a:r>
              <a:rPr lang="ar-SA" dirty="0"/>
              <a:t> ربما لا تكون مقصودة</a:t>
            </a:r>
            <a:r>
              <a:rPr lang="ar-SA" dirty="0" smtClean="0"/>
              <a:t> « مثل تأثيرات العنف </a:t>
            </a:r>
            <a:r>
              <a:rPr lang="ar-SA" dirty="0" smtClean="0"/>
              <a:t>في التلفزيون </a:t>
            </a:r>
            <a:r>
              <a:rPr lang="ar-SA" dirty="0"/>
              <a:t>على الميل نحو السلوك </a:t>
            </a:r>
            <a:r>
              <a:rPr lang="ar-SA" dirty="0" smtClean="0"/>
              <a:t>العدواني».</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842969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14</Words>
  <Application>Microsoft Office PowerPoint</Application>
  <PresentationFormat>عرض على الشاشة (3:4)‏</PresentationFormat>
  <Paragraphs>17</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Translation 1</vt:lpstr>
      <vt:lpstr>New Environment</vt:lpstr>
      <vt:lpstr>البيئة الجديدة</vt:lpstr>
      <vt:lpstr>New Environment</vt:lpstr>
      <vt:lpstr>البيئة الجديدة</vt:lpstr>
      <vt:lpstr>New Environment</vt:lpstr>
      <vt:lpstr>البيئة الجديدة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 1</dc:title>
  <dc:creator>abdo.kenawy.mass</dc:creator>
  <cp:lastModifiedBy>abdo.kenawy.mass</cp:lastModifiedBy>
  <cp:revision>4</cp:revision>
  <dcterms:created xsi:type="dcterms:W3CDTF">2020-03-24T09:48:56Z</dcterms:created>
  <dcterms:modified xsi:type="dcterms:W3CDTF">2020-03-24T10:30:59Z</dcterms:modified>
</cp:coreProperties>
</file>