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4"/>
  </p:sldMasterIdLst>
  <p:notesMasterIdLst>
    <p:notesMasterId r:id="rId36"/>
  </p:notesMasterIdLst>
  <p:handoutMasterIdLst>
    <p:handoutMasterId r:id="rId37"/>
  </p:handoutMasterIdLst>
  <p:sldIdLst>
    <p:sldId id="257" r:id="rId5"/>
    <p:sldId id="288" r:id="rId6"/>
    <p:sldId id="289" r:id="rId7"/>
    <p:sldId id="290" r:id="rId8"/>
    <p:sldId id="291" r:id="rId9"/>
    <p:sldId id="292" r:id="rId10"/>
    <p:sldId id="293" r:id="rId11"/>
    <p:sldId id="294" r:id="rId12"/>
    <p:sldId id="295" r:id="rId13"/>
    <p:sldId id="296" r:id="rId14"/>
    <p:sldId id="297" r:id="rId15"/>
    <p:sldId id="298" r:id="rId16"/>
    <p:sldId id="299" r:id="rId17"/>
    <p:sldId id="300" r:id="rId18"/>
    <p:sldId id="301" r:id="rId19"/>
    <p:sldId id="368" r:id="rId20"/>
    <p:sldId id="303" r:id="rId21"/>
    <p:sldId id="362" r:id="rId22"/>
    <p:sldId id="363" r:id="rId23"/>
    <p:sldId id="306" r:id="rId24"/>
    <p:sldId id="307" r:id="rId25"/>
    <p:sldId id="308" r:id="rId26"/>
    <p:sldId id="364" r:id="rId27"/>
    <p:sldId id="365" r:id="rId28"/>
    <p:sldId id="311" r:id="rId29"/>
    <p:sldId id="312" r:id="rId30"/>
    <p:sldId id="313" r:id="rId31"/>
    <p:sldId id="314" r:id="rId32"/>
    <p:sldId id="315" r:id="rId33"/>
    <p:sldId id="316" r:id="rId34"/>
    <p:sldId id="366" r:id="rId35"/>
  </p:sldIdLst>
  <p:sldSz cx="12188825"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orient="horz" pos="1008">
          <p15:clr>
            <a:srgbClr val="A4A3A4"/>
          </p15:clr>
        </p15:guide>
        <p15:guide id="3" orient="horz" pos="3792">
          <p15:clr>
            <a:srgbClr val="A4A3A4"/>
          </p15:clr>
        </p15:guide>
        <p15:guide id="4" orient="horz" pos="1152">
          <p15:clr>
            <a:srgbClr val="A4A3A4"/>
          </p15:clr>
        </p15:guide>
        <p15:guide id="5" orient="horz" pos="3360">
          <p15:clr>
            <a:srgbClr val="A4A3A4"/>
          </p15:clr>
        </p15:guide>
        <p15:guide id="6" orient="horz" pos="3072">
          <p15:clr>
            <a:srgbClr val="A4A3A4"/>
          </p15:clr>
        </p15:guide>
        <p15:guide id="7" orient="horz" pos="864">
          <p15:clr>
            <a:srgbClr val="A4A3A4"/>
          </p15:clr>
        </p15:guide>
        <p15:guide id="8" orient="horz" pos="528">
          <p15:clr>
            <a:srgbClr val="A4A3A4"/>
          </p15:clr>
        </p15:guide>
        <p15:guide id="9" orient="horz" pos="2784">
          <p15:clr>
            <a:srgbClr val="A4A3A4"/>
          </p15:clr>
        </p15:guide>
        <p15:guide id="10" pos="3839">
          <p15:clr>
            <a:srgbClr val="A4A3A4"/>
          </p15:clr>
        </p15:guide>
        <p15:guide id="11" pos="959">
          <p15:clr>
            <a:srgbClr val="A4A3A4"/>
          </p15:clr>
        </p15:guide>
        <p15:guide id="12" pos="7007">
          <p15:clr>
            <a:srgbClr val="A4A3A4"/>
          </p15:clr>
        </p15:guide>
        <p15:guide id="13" pos="6719">
          <p15:clr>
            <a:srgbClr val="A4A3A4"/>
          </p15:clr>
        </p15:guide>
        <p15:guide id="14" pos="6143">
          <p15:clr>
            <a:srgbClr val="A4A3A4"/>
          </p15:clr>
        </p15:guide>
        <p15:guide id="15" pos="3983">
          <p15:clr>
            <a:srgbClr val="A4A3A4"/>
          </p15:clr>
        </p15:guide>
        <p15:guide id="16" pos="527">
          <p15:clr>
            <a:srgbClr val="A4A3A4"/>
          </p15:clr>
        </p15:guide>
        <p15:guide id="17" pos="7151">
          <p15:clr>
            <a:srgbClr val="A4A3A4"/>
          </p15:clr>
        </p15:guide>
      </p15:sldGuideLst>
    </p:ext>
    <p:ext uri="{2D200454-40CA-4A62-9FC3-DE9A4176ACB9}">
      <p15:notesGuideLst xmlns=""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A" initials="M"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FF010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84380"/>
    <p:restoredTop sz="94660"/>
  </p:normalViewPr>
  <p:slideViewPr>
    <p:cSldViewPr>
      <p:cViewPr>
        <p:scale>
          <a:sx n="64" d="100"/>
          <a:sy n="64" d="100"/>
        </p:scale>
        <p:origin x="-948" y="-312"/>
      </p:cViewPr>
      <p:guideLst>
        <p:guide orient="horz" pos="2160"/>
        <p:guide orient="horz" pos="1008"/>
        <p:guide orient="horz" pos="3792"/>
        <p:guide orient="horz" pos="1152"/>
        <p:guide orient="horz" pos="3360"/>
        <p:guide orient="horz" pos="3072"/>
        <p:guide orient="horz" pos="864"/>
        <p:guide orient="horz" pos="528"/>
        <p:guide orient="horz" pos="2784"/>
        <p:guide pos="3839"/>
        <p:guide pos="959"/>
        <p:guide pos="7007"/>
        <p:guide pos="6719"/>
        <p:guide pos="6143"/>
        <p:guide pos="3983"/>
        <p:guide pos="527"/>
        <p:guide pos="7151"/>
      </p:guideLst>
    </p:cSldViewPr>
  </p:slideViewPr>
  <p:notesTextViewPr>
    <p:cViewPr>
      <p:scale>
        <a:sx n="1" d="1"/>
        <a:sy n="1" d="1"/>
      </p:scale>
      <p:origin x="0" y="0"/>
    </p:cViewPr>
  </p:notesTextViewPr>
  <p:sorterViewPr>
    <p:cViewPr>
      <p:scale>
        <a:sx n="100" d="100"/>
        <a:sy n="100" d="100"/>
      </p:scale>
      <p:origin x="0" y="10956"/>
    </p:cViewPr>
  </p:sorterViewPr>
  <p:notesViewPr>
    <p:cSldViewPr>
      <p:cViewPr varScale="1">
        <p:scale>
          <a:sx n="84" d="100"/>
          <a:sy n="84" d="100"/>
        </p:scale>
        <p:origin x="1002" y="6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handoutMaster" Target="handoutMasters/handoutMaster1.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رأس 1"/>
          <p:cNvSpPr>
            <a:spLocks noGrp="1"/>
          </p:cNvSpPr>
          <p:nvPr>
            <p:ph type="hdr" sz="quarter"/>
          </p:nvPr>
        </p:nvSpPr>
        <p:spPr>
          <a:xfrm>
            <a:off x="0" y="0"/>
            <a:ext cx="2971800" cy="457200"/>
          </a:xfrm>
          <a:prstGeom prst="rect">
            <a:avLst/>
          </a:prstGeom>
        </p:spPr>
        <p:txBody>
          <a:bodyPr vert="horz" lIns="91440" tIns="45720" rIns="91440" bIns="45720" rtlCol="1"/>
          <a:lstStyle>
            <a:lvl1pPr algn="r" latinLnBrk="0">
              <a:defRPr lang="ar-SA" sz="1200"/>
            </a:lvl1pPr>
          </a:lstStyle>
          <a:p>
            <a:pPr algn="r" rtl="1"/>
            <a:endParaRPr lang="ar-SA"/>
          </a:p>
        </p:txBody>
      </p:sp>
      <p:sp>
        <p:nvSpPr>
          <p:cNvPr id="3" name="عنصر نائب للتاريخ 2"/>
          <p:cNvSpPr>
            <a:spLocks noGrp="1"/>
          </p:cNvSpPr>
          <p:nvPr>
            <p:ph type="dt" sz="quarter" idx="1"/>
          </p:nvPr>
        </p:nvSpPr>
        <p:spPr>
          <a:xfrm>
            <a:off x="3884613" y="0"/>
            <a:ext cx="2971800" cy="457200"/>
          </a:xfrm>
          <a:prstGeom prst="rect">
            <a:avLst/>
          </a:prstGeom>
        </p:spPr>
        <p:txBody>
          <a:bodyPr vert="horz" lIns="91440" tIns="45720" rIns="91440" bIns="45720" rtlCol="1"/>
          <a:lstStyle>
            <a:lvl1pPr algn="r" latinLnBrk="0">
              <a:defRPr lang="ar-SA" sz="1200"/>
            </a:lvl1pPr>
          </a:lstStyle>
          <a:p>
            <a:pPr algn="r" rtl="1"/>
            <a:fld id="{004A8D02-4E65-4CCD-8312-4AB164C6C77D}" type="datetimeFigureOut">
              <a:rPr lang="ar-SA"/>
              <a:t>28/07/1441</a:t>
            </a:fld>
            <a:endParaRPr lang="ar-SA"/>
          </a:p>
        </p:txBody>
      </p:sp>
      <p:sp>
        <p:nvSpPr>
          <p:cNvPr id="4" name="عنصر نائب للتذييل 3"/>
          <p:cNvSpPr>
            <a:spLocks noGrp="1"/>
          </p:cNvSpPr>
          <p:nvPr>
            <p:ph type="ftr" sz="quarter" idx="2"/>
          </p:nvPr>
        </p:nvSpPr>
        <p:spPr>
          <a:xfrm>
            <a:off x="0" y="8685213"/>
            <a:ext cx="2971800" cy="457200"/>
          </a:xfrm>
          <a:prstGeom prst="rect">
            <a:avLst/>
          </a:prstGeom>
        </p:spPr>
        <p:txBody>
          <a:bodyPr vert="horz" lIns="91440" tIns="45720" rIns="91440" bIns="45720" rtlCol="1" anchor="b"/>
          <a:lstStyle>
            <a:lvl1pPr algn="r" latinLnBrk="0">
              <a:defRPr lang="ar-SA" sz="1200"/>
            </a:lvl1pPr>
          </a:lstStyle>
          <a:p>
            <a:pPr algn="r" rtl="1"/>
            <a:endParaRPr lang="ar-SA"/>
          </a:p>
        </p:txBody>
      </p:sp>
      <p:sp>
        <p:nvSpPr>
          <p:cNvPr id="5" name="عنصر نائب لرقم الشريحة 4"/>
          <p:cNvSpPr>
            <a:spLocks noGrp="1"/>
          </p:cNvSpPr>
          <p:nvPr>
            <p:ph type="sldNum" sz="quarter" idx="3"/>
          </p:nvPr>
        </p:nvSpPr>
        <p:spPr>
          <a:xfrm>
            <a:off x="3884613" y="8685213"/>
            <a:ext cx="2971800" cy="457200"/>
          </a:xfrm>
          <a:prstGeom prst="rect">
            <a:avLst/>
          </a:prstGeom>
        </p:spPr>
        <p:txBody>
          <a:bodyPr vert="horz" lIns="91440" tIns="45720" rIns="91440" bIns="45720" rtlCol="1" anchor="b"/>
          <a:lstStyle>
            <a:lvl1pPr algn="r" latinLnBrk="0">
              <a:defRPr lang="ar-SA" sz="1200"/>
            </a:lvl1pPr>
          </a:lstStyle>
          <a:p>
            <a:pPr algn="r" rtl="1"/>
            <a:fld id="{7C119DBA-4540-49B3-8FA9-6259387ECF9E}" type="slidenum">
              <a:rPr lang="ar-SA"/>
              <a:t>‹#›</a:t>
            </a:fld>
            <a:endParaRPr lang="ar-SA"/>
          </a:p>
        </p:txBody>
      </p:sp>
    </p:spTree>
    <p:extLst>
      <p:ext uri="{BB962C8B-B14F-4D97-AF65-F5344CB8AC3E}">
        <p14:creationId xmlns:p14="http://schemas.microsoft.com/office/powerpoint/2010/main" val="358761985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رأس 1"/>
          <p:cNvSpPr>
            <a:spLocks noGrp="1"/>
          </p:cNvSpPr>
          <p:nvPr>
            <p:ph type="hdr" sz="quarter"/>
          </p:nvPr>
        </p:nvSpPr>
        <p:spPr>
          <a:xfrm>
            <a:off x="0" y="0"/>
            <a:ext cx="2971800" cy="457200"/>
          </a:xfrm>
          <a:prstGeom prst="rect">
            <a:avLst/>
          </a:prstGeom>
        </p:spPr>
        <p:txBody>
          <a:bodyPr vert="horz" lIns="91440" tIns="45720" rIns="91440" bIns="45720" rtlCol="1"/>
          <a:lstStyle>
            <a:lvl1pPr algn="r" latinLnBrk="0">
              <a:defRPr lang="ar-SA" sz="1200"/>
            </a:lvl1pPr>
          </a:lstStyle>
          <a:p>
            <a:pPr algn="r" rtl="1"/>
            <a:endParaRPr lang="ar-SA"/>
          </a:p>
        </p:txBody>
      </p:sp>
      <p:sp>
        <p:nvSpPr>
          <p:cNvPr id="3" name="عنصر نائب للتاريخ 2"/>
          <p:cNvSpPr>
            <a:spLocks noGrp="1"/>
          </p:cNvSpPr>
          <p:nvPr>
            <p:ph type="dt" idx="1"/>
          </p:nvPr>
        </p:nvSpPr>
        <p:spPr>
          <a:xfrm>
            <a:off x="3884613" y="0"/>
            <a:ext cx="2971800" cy="457200"/>
          </a:xfrm>
          <a:prstGeom prst="rect">
            <a:avLst/>
          </a:prstGeom>
        </p:spPr>
        <p:txBody>
          <a:bodyPr vert="horz" lIns="91440" tIns="45720" rIns="91440" bIns="45720" rtlCol="1"/>
          <a:lstStyle>
            <a:lvl1pPr algn="r" latinLnBrk="0">
              <a:defRPr lang="ar-SA" sz="1200"/>
            </a:lvl1pPr>
          </a:lstStyle>
          <a:p>
            <a:pPr algn="r" rtl="1"/>
            <a:fld id="{67A755D9-D361-47B8-9652-3B4EA9776CE5}" type="datetimeFigureOut">
              <a:t>9/29/2019</a:t>
            </a:fld>
            <a:endParaRPr lang="ar-SA"/>
          </a:p>
        </p:txBody>
      </p:sp>
      <p:sp>
        <p:nvSpPr>
          <p:cNvPr id="4" name="عنصر نائب لصورة الشريحة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1" anchor="ctr"/>
          <a:lstStyle/>
          <a:p>
            <a:pPr algn="r" rtl="1"/>
            <a:endParaRPr lang="ar-SA"/>
          </a:p>
        </p:txBody>
      </p:sp>
      <p:sp>
        <p:nvSpPr>
          <p:cNvPr id="5" name="عنصر نائب للملاحظات 4"/>
          <p:cNvSpPr>
            <a:spLocks noGrp="1"/>
          </p:cNvSpPr>
          <p:nvPr>
            <p:ph type="body" sz="quarter" idx="3"/>
          </p:nvPr>
        </p:nvSpPr>
        <p:spPr>
          <a:xfrm>
            <a:off x="685800" y="4343400"/>
            <a:ext cx="5486400" cy="4114800"/>
          </a:xfrm>
          <a:prstGeom prst="rect">
            <a:avLst/>
          </a:prstGeom>
        </p:spPr>
        <p:txBody>
          <a:bodyPr vert="horz" lIns="91440" tIns="45720" rIns="91440" bIns="45720" rtlCol="1"/>
          <a:lstStyle/>
          <a:p>
            <a:pPr lvl="0" algn="r" rtl="1"/>
            <a:r>
              <a:rPr lang="ar-SA"/>
              <a:t>انقر لتحرير أنماط النص الرئيسي</a:t>
            </a:r>
          </a:p>
          <a:p>
            <a:pPr lvl="1" algn="r" rtl="1"/>
            <a:r>
              <a:rPr lang="ar-SA"/>
              <a:t>المستوى الثاني</a:t>
            </a:r>
          </a:p>
          <a:p>
            <a:pPr lvl="2" algn="r" rtl="1"/>
            <a:r>
              <a:rPr lang="ar-SA"/>
              <a:t>المستوى الثالث</a:t>
            </a:r>
          </a:p>
          <a:p>
            <a:pPr lvl="3" algn="r" rtl="1"/>
            <a:r>
              <a:rPr lang="ar-SA"/>
              <a:t>المستوى الرابع</a:t>
            </a:r>
          </a:p>
          <a:p>
            <a:pPr lvl="4" algn="r" rtl="1"/>
            <a:r>
              <a:rPr lang="ar-SA"/>
              <a:t>المستوى الخامس</a:t>
            </a:r>
          </a:p>
        </p:txBody>
      </p:sp>
      <p:sp>
        <p:nvSpPr>
          <p:cNvPr id="6" name="عنصر نائب للتذييل 5"/>
          <p:cNvSpPr>
            <a:spLocks noGrp="1"/>
          </p:cNvSpPr>
          <p:nvPr>
            <p:ph type="ftr" sz="quarter" idx="4"/>
          </p:nvPr>
        </p:nvSpPr>
        <p:spPr>
          <a:xfrm>
            <a:off x="0" y="8685213"/>
            <a:ext cx="2971800" cy="457200"/>
          </a:xfrm>
          <a:prstGeom prst="rect">
            <a:avLst/>
          </a:prstGeom>
        </p:spPr>
        <p:txBody>
          <a:bodyPr vert="horz" lIns="91440" tIns="45720" rIns="91440" bIns="45720" rtlCol="1" anchor="b"/>
          <a:lstStyle>
            <a:lvl1pPr algn="r" latinLnBrk="0">
              <a:defRPr lang="ar-SA" sz="1200"/>
            </a:lvl1pPr>
          </a:lstStyle>
          <a:p>
            <a:pPr algn="r" rtl="1"/>
            <a:endParaRPr lang="ar-SA"/>
          </a:p>
        </p:txBody>
      </p:sp>
      <p:sp>
        <p:nvSpPr>
          <p:cNvPr id="7" name="عنصر نائب لرقم الشريحة 6"/>
          <p:cNvSpPr>
            <a:spLocks noGrp="1"/>
          </p:cNvSpPr>
          <p:nvPr>
            <p:ph type="sldNum" sz="quarter" idx="5"/>
          </p:nvPr>
        </p:nvSpPr>
        <p:spPr>
          <a:xfrm>
            <a:off x="3884613" y="8685213"/>
            <a:ext cx="2971800" cy="457200"/>
          </a:xfrm>
          <a:prstGeom prst="rect">
            <a:avLst/>
          </a:prstGeom>
        </p:spPr>
        <p:txBody>
          <a:bodyPr vert="horz" lIns="91440" tIns="45720" rIns="91440" bIns="45720" rtlCol="1" anchor="b"/>
          <a:lstStyle>
            <a:lvl1pPr algn="r" latinLnBrk="0">
              <a:defRPr lang="ar-SA" sz="1200"/>
            </a:lvl1pPr>
          </a:lstStyle>
          <a:p>
            <a:pPr algn="r" rtl="1"/>
            <a:fld id="{E3B36274-F2B9-4C45-BBB4-0EDF4CD651A7}" type="slidenum">
              <a:t>‹#›</a:t>
            </a:fld>
            <a:endParaRPr lang="ar-SA"/>
          </a:p>
        </p:txBody>
      </p:sp>
    </p:spTree>
    <p:extLst>
      <p:ext uri="{BB962C8B-B14F-4D97-AF65-F5344CB8AC3E}">
        <p14:creationId xmlns:p14="http://schemas.microsoft.com/office/powerpoint/2010/main" val="2147688584"/>
      </p:ext>
    </p:extLst>
  </p:cSld>
  <p:clrMap bg1="lt1" tx1="dk1" bg2="lt2" tx2="dk2" accent1="accent1" accent2="accent2" accent3="accent3" accent4="accent4" accent5="accent5" accent6="accent6" hlink="hlink" folHlink="folHlink"/>
  <p:notesStyle>
    <a:lvl1pPr marL="0" algn="r" defTabSz="914400" rtl="0" eaLnBrk="1" latinLnBrk="0" hangingPunct="1">
      <a:defRPr lang="ar-SA" sz="1200" kern="1200">
        <a:solidFill>
          <a:schemeClr val="tx1"/>
        </a:solidFill>
        <a:latin typeface="+mn-lt"/>
        <a:ea typeface="+mn-ea"/>
        <a:cs typeface="+mn-cs"/>
      </a:defRPr>
    </a:lvl1pPr>
    <a:lvl2pPr marL="457200" algn="r" defTabSz="914400" rtl="0" eaLnBrk="1" latinLnBrk="0" hangingPunct="1">
      <a:defRPr lang="ar-SA" sz="1200" kern="1200">
        <a:solidFill>
          <a:schemeClr val="tx1"/>
        </a:solidFill>
        <a:latin typeface="+mn-lt"/>
        <a:ea typeface="+mn-ea"/>
        <a:cs typeface="+mn-cs"/>
      </a:defRPr>
    </a:lvl2pPr>
    <a:lvl3pPr marL="914400" algn="r" defTabSz="914400" rtl="0" eaLnBrk="1" latinLnBrk="0" hangingPunct="1">
      <a:defRPr lang="ar-SA" sz="1200" kern="1200">
        <a:solidFill>
          <a:schemeClr val="tx1"/>
        </a:solidFill>
        <a:latin typeface="+mn-lt"/>
        <a:ea typeface="+mn-ea"/>
        <a:cs typeface="+mn-cs"/>
      </a:defRPr>
    </a:lvl3pPr>
    <a:lvl4pPr marL="1371600" algn="r" defTabSz="914400" rtl="0" eaLnBrk="1" latinLnBrk="0" hangingPunct="1">
      <a:defRPr lang="ar-SA" sz="1200" kern="1200">
        <a:solidFill>
          <a:schemeClr val="tx1"/>
        </a:solidFill>
        <a:latin typeface="+mn-lt"/>
        <a:ea typeface="+mn-ea"/>
        <a:cs typeface="+mn-cs"/>
      </a:defRPr>
    </a:lvl4pPr>
    <a:lvl5pPr marL="1828800" algn="r" defTabSz="914400" rtl="0" eaLnBrk="1" latinLnBrk="0" hangingPunct="1">
      <a:defRPr lang="ar-SA" sz="1200" kern="1200">
        <a:solidFill>
          <a:schemeClr val="tx1"/>
        </a:solidFill>
        <a:latin typeface="+mn-lt"/>
        <a:ea typeface="+mn-ea"/>
        <a:cs typeface="+mn-cs"/>
      </a:defRPr>
    </a:lvl5pPr>
    <a:lvl6pPr marL="2286000" algn="r" defTabSz="914400" rtl="0" eaLnBrk="1" latinLnBrk="0" hangingPunct="1">
      <a:defRPr lang="ar-SA" sz="1200" kern="1200">
        <a:solidFill>
          <a:schemeClr val="tx1"/>
        </a:solidFill>
        <a:latin typeface="+mn-lt"/>
        <a:ea typeface="+mn-ea"/>
        <a:cs typeface="+mn-cs"/>
      </a:defRPr>
    </a:lvl6pPr>
    <a:lvl7pPr marL="2743200" algn="r" defTabSz="914400" rtl="0" eaLnBrk="1" latinLnBrk="0" hangingPunct="1">
      <a:defRPr lang="ar-SA" sz="1200" kern="1200">
        <a:solidFill>
          <a:schemeClr val="tx1"/>
        </a:solidFill>
        <a:latin typeface="+mn-lt"/>
        <a:ea typeface="+mn-ea"/>
        <a:cs typeface="+mn-cs"/>
      </a:defRPr>
    </a:lvl7pPr>
    <a:lvl8pPr marL="3200400" algn="r" defTabSz="914400" rtl="0" eaLnBrk="1" latinLnBrk="0" hangingPunct="1">
      <a:defRPr lang="ar-SA" sz="1200" kern="1200">
        <a:solidFill>
          <a:schemeClr val="tx1"/>
        </a:solidFill>
        <a:latin typeface="+mn-lt"/>
        <a:ea typeface="+mn-ea"/>
        <a:cs typeface="+mn-cs"/>
      </a:defRPr>
    </a:lvl8pPr>
    <a:lvl9pPr marL="3657600" algn="r" defTabSz="914400" rtl="0" eaLnBrk="1" latinLnBrk="0" hangingPunct="1">
      <a:defRPr lang="ar-SA"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pPr algn="r" rtl="1"/>
            <a:endParaRPr lang="ar-SA"/>
          </a:p>
        </p:txBody>
      </p:sp>
      <p:sp>
        <p:nvSpPr>
          <p:cNvPr id="4" name="عنصر نائب لرقم الشريحة 3"/>
          <p:cNvSpPr>
            <a:spLocks noGrp="1"/>
          </p:cNvSpPr>
          <p:nvPr>
            <p:ph type="sldNum" sz="quarter" idx="10"/>
          </p:nvPr>
        </p:nvSpPr>
        <p:spPr/>
        <p:txBody>
          <a:bodyPr/>
          <a:lstStyle/>
          <a:p>
            <a:pPr algn="r" rtl="1"/>
            <a:fld id="{E3B36274-F2B9-4C45-BBB4-0EDF4CD651A7}" type="slidenum">
              <a:rPr lang="ar-SA"/>
              <a:t>1</a:t>
            </a:fld>
            <a:endParaRPr lang="ar-SA"/>
          </a:p>
        </p:txBody>
      </p:sp>
    </p:spTree>
    <p:extLst>
      <p:ext uri="{BB962C8B-B14F-4D97-AF65-F5344CB8AC3E}">
        <p14:creationId xmlns:p14="http://schemas.microsoft.com/office/powerpoint/2010/main" val="12450234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شريحة العنوان">
    <p:spTree>
      <p:nvGrpSpPr>
        <p:cNvPr id="1" name=""/>
        <p:cNvGrpSpPr/>
        <p:nvPr/>
      </p:nvGrpSpPr>
      <p:grpSpPr>
        <a:xfrm>
          <a:off x="0" y="0"/>
          <a:ext cx="0" cy="0"/>
          <a:chOff x="0" y="0"/>
          <a:chExt cx="0" cy="0"/>
        </a:xfrm>
      </p:grpSpPr>
      <p:sp>
        <p:nvSpPr>
          <p:cNvPr id="2" name="عنوان 1"/>
          <p:cNvSpPr>
            <a:spLocks noGrp="1"/>
          </p:cNvSpPr>
          <p:nvPr>
            <p:ph type="ctrTitle"/>
          </p:nvPr>
        </p:nvSpPr>
        <p:spPr>
          <a:xfrm>
            <a:off x="1522413" y="1371600"/>
            <a:ext cx="9144000" cy="3505200"/>
          </a:xfrm>
        </p:spPr>
        <p:txBody>
          <a:bodyPr>
            <a:noAutofit/>
          </a:bodyPr>
          <a:lstStyle>
            <a:lvl1pPr algn="r" rtl="1" latinLnBrk="0">
              <a:defRPr lang="ar-SA" sz="7200"/>
            </a:lvl1pPr>
          </a:lstStyle>
          <a:p>
            <a:pPr algn="r" rtl="1"/>
            <a:r>
              <a:rPr lang="ar-SA"/>
              <a:t>انقر لتحرير نمط العنوان الرئيسي</a:t>
            </a:r>
          </a:p>
        </p:txBody>
      </p:sp>
      <p:sp>
        <p:nvSpPr>
          <p:cNvPr id="3" name="عنوان فرعي 2"/>
          <p:cNvSpPr>
            <a:spLocks noGrp="1"/>
          </p:cNvSpPr>
          <p:nvPr>
            <p:ph type="subTitle" idx="1"/>
          </p:nvPr>
        </p:nvSpPr>
        <p:spPr>
          <a:xfrm>
            <a:off x="2436813" y="4953000"/>
            <a:ext cx="8229600" cy="1066800"/>
          </a:xfrm>
        </p:spPr>
        <p:txBody>
          <a:bodyPr>
            <a:normAutofit/>
          </a:bodyPr>
          <a:lstStyle>
            <a:lvl1pPr marL="0" indent="0" algn="r" rtl="1" latinLnBrk="0">
              <a:spcBef>
                <a:spcPts val="0"/>
              </a:spcBef>
              <a:buNone/>
              <a:defRPr lang="ar-SA" sz="2400">
                <a:solidFill>
                  <a:schemeClr val="tx1"/>
                </a:solidFill>
              </a:defRPr>
            </a:lvl1pPr>
            <a:lvl2pPr marL="457200" indent="0" algn="r" latinLnBrk="0">
              <a:buNone/>
              <a:defRPr lang="ar-SA">
                <a:solidFill>
                  <a:schemeClr val="tx1">
                    <a:tint val="75000"/>
                  </a:schemeClr>
                </a:solidFill>
              </a:defRPr>
            </a:lvl2pPr>
            <a:lvl3pPr marL="914400" indent="0" algn="r" latinLnBrk="0">
              <a:buNone/>
              <a:defRPr lang="ar-SA">
                <a:solidFill>
                  <a:schemeClr val="tx1">
                    <a:tint val="75000"/>
                  </a:schemeClr>
                </a:solidFill>
              </a:defRPr>
            </a:lvl3pPr>
            <a:lvl4pPr marL="1371600" indent="0" algn="r" latinLnBrk="0">
              <a:buNone/>
              <a:defRPr lang="ar-SA">
                <a:solidFill>
                  <a:schemeClr val="tx1">
                    <a:tint val="75000"/>
                  </a:schemeClr>
                </a:solidFill>
              </a:defRPr>
            </a:lvl4pPr>
            <a:lvl5pPr marL="1828800" indent="0" algn="r" latinLnBrk="0">
              <a:buNone/>
              <a:defRPr lang="ar-SA">
                <a:solidFill>
                  <a:schemeClr val="tx1">
                    <a:tint val="75000"/>
                  </a:schemeClr>
                </a:solidFill>
              </a:defRPr>
            </a:lvl5pPr>
            <a:lvl6pPr marL="2286000" indent="0" algn="r" latinLnBrk="0">
              <a:buNone/>
              <a:defRPr lang="ar-SA">
                <a:solidFill>
                  <a:schemeClr val="tx1">
                    <a:tint val="75000"/>
                  </a:schemeClr>
                </a:solidFill>
              </a:defRPr>
            </a:lvl6pPr>
            <a:lvl7pPr marL="2743200" indent="0" algn="r" latinLnBrk="0">
              <a:buNone/>
              <a:defRPr lang="ar-SA">
                <a:solidFill>
                  <a:schemeClr val="tx1">
                    <a:tint val="75000"/>
                  </a:schemeClr>
                </a:solidFill>
              </a:defRPr>
            </a:lvl7pPr>
            <a:lvl8pPr marL="3200400" indent="0" algn="r" latinLnBrk="0">
              <a:buNone/>
              <a:defRPr lang="ar-SA">
                <a:solidFill>
                  <a:schemeClr val="tx1">
                    <a:tint val="75000"/>
                  </a:schemeClr>
                </a:solidFill>
              </a:defRPr>
            </a:lvl8pPr>
            <a:lvl9pPr marL="3657600" indent="0" algn="r" latinLnBrk="0">
              <a:buNone/>
              <a:defRPr lang="ar-SA">
                <a:solidFill>
                  <a:schemeClr val="tx1">
                    <a:tint val="75000"/>
                  </a:schemeClr>
                </a:solidFill>
              </a:defRPr>
            </a:lvl9pPr>
          </a:lstStyle>
          <a:p>
            <a:pPr algn="r" rtl="1"/>
            <a:r>
              <a:rPr lang="ar-SA"/>
              <a:t>انقر لتحرير نمط العنوان الفرعي الرئيسي</a:t>
            </a:r>
          </a:p>
        </p:txBody>
      </p:sp>
      <p:sp>
        <p:nvSpPr>
          <p:cNvPr id="4" name="عنصر نائب للتاريخ 3"/>
          <p:cNvSpPr>
            <a:spLocks noGrp="1"/>
          </p:cNvSpPr>
          <p:nvPr>
            <p:ph type="dt" sz="half" idx="10"/>
          </p:nvPr>
        </p:nvSpPr>
        <p:spPr/>
        <p:txBody>
          <a:bodyPr/>
          <a:lstStyle>
            <a:lvl1pPr algn="l" rtl="1">
              <a:defRPr/>
            </a:lvl1pPr>
          </a:lstStyle>
          <a:p>
            <a:fld id="{83829175-527E-46A3-863C-1BB1F163B849}" type="datetimeFigureOut">
              <a:rPr lang="ar-SA" smtClean="0"/>
              <a:pPr/>
              <a:t>28/07/1441</a:t>
            </a:fld>
            <a:endParaRPr lang="ar-SA"/>
          </a:p>
        </p:txBody>
      </p:sp>
      <p:sp>
        <p:nvSpPr>
          <p:cNvPr id="5" name="عنصر نائب للتذييل 4"/>
          <p:cNvSpPr>
            <a:spLocks noGrp="1"/>
          </p:cNvSpPr>
          <p:nvPr>
            <p:ph type="ftr" sz="quarter" idx="11"/>
          </p:nvPr>
        </p:nvSpPr>
        <p:spPr/>
        <p:txBody>
          <a:bodyPr/>
          <a:lstStyle>
            <a:lvl1pPr algn="r" rtl="1">
              <a:defRPr/>
            </a:lvl1pPr>
          </a:lstStyle>
          <a:p>
            <a:endParaRPr lang="ar-SA"/>
          </a:p>
        </p:txBody>
      </p:sp>
      <p:sp>
        <p:nvSpPr>
          <p:cNvPr id="6" name="عنصر نائب لرقم الشريحة 5"/>
          <p:cNvSpPr>
            <a:spLocks noGrp="1"/>
          </p:cNvSpPr>
          <p:nvPr>
            <p:ph type="sldNum" sz="quarter" idx="12"/>
          </p:nvPr>
        </p:nvSpPr>
        <p:spPr/>
        <p:txBody>
          <a:bodyPr/>
          <a:lstStyle>
            <a:lvl1pPr algn="l" rtl="1">
              <a:defRPr/>
            </a:lvl1pPr>
          </a:lstStyle>
          <a:p>
            <a:fld id="{E5137D0E-4A4F-4307-8994-C1891D747D59}" type="slidenum">
              <a:rPr lang="ar-SA" smtClean="0"/>
              <a:pPr/>
              <a:t>‹#›</a:t>
            </a:fld>
            <a:endParaRPr lang="ar-SA"/>
          </a:p>
        </p:txBody>
      </p:sp>
    </p:spTree>
    <p:extLst>
      <p:ext uri="{BB962C8B-B14F-4D97-AF65-F5344CB8AC3E}">
        <p14:creationId xmlns:p14="http://schemas.microsoft.com/office/powerpoint/2010/main" val="2856865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pPr algn="r" rtl="1"/>
            <a:r>
              <a:rPr lang="ar-SA"/>
              <a:t>انقر لتحرير نمط العنوان الرئيسي</a:t>
            </a:r>
          </a:p>
        </p:txBody>
      </p:sp>
      <p:sp>
        <p:nvSpPr>
          <p:cNvPr id="3" name="عنصر نائب للنص العمودي 2"/>
          <p:cNvSpPr>
            <a:spLocks noGrp="1"/>
          </p:cNvSpPr>
          <p:nvPr>
            <p:ph type="body" orient="vert" idx="1"/>
          </p:nvPr>
        </p:nvSpPr>
        <p:spPr>
          <a:xfrm flipV="1">
            <a:off x="912812" y="1828800"/>
            <a:ext cx="9601200" cy="4191000"/>
          </a:xfrm>
        </p:spPr>
        <p:txBody>
          <a:bodyPr vert="eaVert"/>
          <a:lstStyle>
            <a:lvl5pPr algn="r" latinLnBrk="0">
              <a:defRPr lang="ar-SA"/>
            </a:lvl5pPr>
            <a:lvl6pPr algn="r" latinLnBrk="0">
              <a:defRPr lang="ar-SA" baseline="0"/>
            </a:lvl6pPr>
            <a:lvl7pPr algn="r" latinLnBrk="0">
              <a:defRPr lang="ar-SA" baseline="0"/>
            </a:lvl7pPr>
            <a:lvl8pPr algn="r" latinLnBrk="0">
              <a:defRPr lang="ar-SA" baseline="0"/>
            </a:lvl8pPr>
            <a:lvl9pPr algn="r" latinLnBrk="0">
              <a:defRPr lang="ar-SA" baseline="0"/>
            </a:lvl9pPr>
          </a:lstStyle>
          <a:p>
            <a:pPr lvl="0" algn="r" rtl="1"/>
            <a:r>
              <a:rPr lang="ar-SA"/>
              <a:t>انقر لتحرير أنماط النص الرئيسي</a:t>
            </a:r>
          </a:p>
          <a:p>
            <a:pPr lvl="1" algn="r" rtl="1"/>
            <a:r>
              <a:rPr lang="ar-SA"/>
              <a:t>المستوى الثاني</a:t>
            </a:r>
          </a:p>
          <a:p>
            <a:pPr lvl="2" algn="r" rtl="1"/>
            <a:r>
              <a:rPr lang="ar-SA"/>
              <a:t>المستوى الثالث</a:t>
            </a:r>
          </a:p>
          <a:p>
            <a:pPr lvl="3" algn="r" rtl="1"/>
            <a:r>
              <a:rPr lang="ar-SA"/>
              <a:t>المستوى الرابع</a:t>
            </a:r>
          </a:p>
          <a:p>
            <a:pPr lvl="4" algn="r" rtl="1"/>
            <a:r>
              <a:rPr lang="ar-SA"/>
              <a:t>المستوى الخامس</a:t>
            </a:r>
          </a:p>
          <a:p>
            <a:pPr lvl="5" algn="r" rtl="1"/>
            <a:r>
              <a:rPr lang="ar-SA"/>
              <a:t>المستوى السادس</a:t>
            </a:r>
          </a:p>
          <a:p>
            <a:pPr lvl="6" algn="r" rtl="1"/>
            <a:r>
              <a:rPr lang="ar-SA"/>
              <a:t>المستوى السابع</a:t>
            </a:r>
          </a:p>
          <a:p>
            <a:pPr lvl="7" algn="r" rtl="1"/>
            <a:r>
              <a:rPr lang="ar-SA"/>
              <a:t>المستوى الثامن</a:t>
            </a:r>
          </a:p>
          <a:p>
            <a:pPr lvl="8" algn="r" rtl="1"/>
            <a:r>
              <a:rPr lang="ar-SA"/>
              <a:t>المستوى التاسع</a:t>
            </a:r>
          </a:p>
        </p:txBody>
      </p:sp>
      <p:sp>
        <p:nvSpPr>
          <p:cNvPr id="4" name="عنصر نائب للتاريخ 3"/>
          <p:cNvSpPr>
            <a:spLocks noGrp="1"/>
          </p:cNvSpPr>
          <p:nvPr>
            <p:ph type="dt" sz="half" idx="10"/>
          </p:nvPr>
        </p:nvSpPr>
        <p:spPr/>
        <p:txBody>
          <a:bodyPr/>
          <a:lstStyle>
            <a:lvl1pPr algn="l">
              <a:defRPr/>
            </a:lvl1pPr>
          </a:lstStyle>
          <a:p>
            <a:fld id="{83829175-527E-46A3-863C-1BB1F163B849}" type="datetimeFigureOut">
              <a:rPr lang="ar-SA" smtClean="0"/>
              <a:pPr/>
              <a:t>28/07/1441</a:t>
            </a:fld>
            <a:endParaRPr lang="ar-SA"/>
          </a:p>
        </p:txBody>
      </p:sp>
      <p:sp>
        <p:nvSpPr>
          <p:cNvPr id="5" name="عنصر نائب للتذييل 4"/>
          <p:cNvSpPr>
            <a:spLocks noGrp="1"/>
          </p:cNvSpPr>
          <p:nvPr>
            <p:ph type="ftr" sz="quarter" idx="11"/>
          </p:nvPr>
        </p:nvSpPr>
        <p:spPr/>
        <p:txBody>
          <a:bodyPr/>
          <a:lstStyle/>
          <a:p>
            <a:pPr algn="r" rtl="1"/>
            <a:endParaRPr lang="ar-SA"/>
          </a:p>
        </p:txBody>
      </p:sp>
      <p:sp>
        <p:nvSpPr>
          <p:cNvPr id="6" name="عنصر نائب لرقم الشريحة 5"/>
          <p:cNvSpPr>
            <a:spLocks noGrp="1"/>
          </p:cNvSpPr>
          <p:nvPr>
            <p:ph type="sldNum" sz="quarter" idx="12"/>
          </p:nvPr>
        </p:nvSpPr>
        <p:spPr/>
        <p:txBody>
          <a:bodyPr/>
          <a:lstStyle>
            <a:lvl1pPr algn="l">
              <a:defRPr/>
            </a:lvl1pPr>
          </a:lstStyle>
          <a:p>
            <a:fld id="{E5137D0E-4A4F-4307-8994-C1891D747D59}" type="slidenum">
              <a:rPr lang="ar-SA" smtClean="0"/>
              <a:pPr/>
              <a:t>‹#›</a:t>
            </a:fld>
            <a:endParaRPr lang="ar-SA"/>
          </a:p>
        </p:txBody>
      </p:sp>
    </p:spTree>
    <p:extLst>
      <p:ext uri="{BB962C8B-B14F-4D97-AF65-F5344CB8AC3E}">
        <p14:creationId xmlns:p14="http://schemas.microsoft.com/office/powerpoint/2010/main" val="184223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p:cNvSpPr>
            <a:spLocks noGrp="1"/>
          </p:cNvSpPr>
          <p:nvPr>
            <p:ph type="title" orient="vert"/>
          </p:nvPr>
        </p:nvSpPr>
        <p:spPr>
          <a:xfrm flipV="1">
            <a:off x="908348" y="533400"/>
            <a:ext cx="1371600" cy="5592764"/>
          </a:xfrm>
        </p:spPr>
        <p:txBody>
          <a:bodyPr vert="eaVert"/>
          <a:lstStyle/>
          <a:p>
            <a:pPr algn="r" rtl="1"/>
            <a:r>
              <a:rPr lang="ar-SA"/>
              <a:t>انقر لتحرير نمط العنوان الرئيسي</a:t>
            </a:r>
          </a:p>
        </p:txBody>
      </p:sp>
      <p:sp>
        <p:nvSpPr>
          <p:cNvPr id="3" name="عنصر نائب للنص العمودي 2"/>
          <p:cNvSpPr>
            <a:spLocks noGrp="1"/>
          </p:cNvSpPr>
          <p:nvPr>
            <p:ph type="body" orient="vert" idx="1"/>
          </p:nvPr>
        </p:nvSpPr>
        <p:spPr>
          <a:xfrm flipV="1">
            <a:off x="2436811" y="533400"/>
            <a:ext cx="8077201" cy="5592764"/>
          </a:xfrm>
        </p:spPr>
        <p:txBody>
          <a:bodyPr vert="eaVert"/>
          <a:lstStyle>
            <a:lvl5pPr algn="r" latinLnBrk="0">
              <a:defRPr lang="ar-SA"/>
            </a:lvl5pPr>
            <a:lvl6pPr algn="r" latinLnBrk="0">
              <a:defRPr lang="ar-SA"/>
            </a:lvl6pPr>
            <a:lvl7pPr algn="r" latinLnBrk="0">
              <a:defRPr lang="ar-SA"/>
            </a:lvl7pPr>
            <a:lvl8pPr algn="r" latinLnBrk="0">
              <a:defRPr lang="ar-SA"/>
            </a:lvl8pPr>
            <a:lvl9pPr algn="r" latinLnBrk="0">
              <a:defRPr lang="ar-SA"/>
            </a:lvl9pPr>
          </a:lstStyle>
          <a:p>
            <a:pPr lvl="0" algn="r" rtl="1"/>
            <a:r>
              <a:rPr lang="ar-SA"/>
              <a:t>انقر لتحرير أنماط النص الرئيسي</a:t>
            </a:r>
          </a:p>
          <a:p>
            <a:pPr lvl="1" algn="r" rtl="1"/>
            <a:r>
              <a:rPr lang="ar-SA"/>
              <a:t>المستوى الثاني</a:t>
            </a:r>
          </a:p>
          <a:p>
            <a:pPr lvl="2" algn="r" rtl="1"/>
            <a:r>
              <a:rPr lang="ar-SA"/>
              <a:t>المستوى الثالث</a:t>
            </a:r>
          </a:p>
          <a:p>
            <a:pPr lvl="3" algn="r" rtl="1"/>
            <a:r>
              <a:rPr lang="ar-SA"/>
              <a:t>المستوى الرابع</a:t>
            </a:r>
          </a:p>
          <a:p>
            <a:pPr lvl="4" algn="r" rtl="1"/>
            <a:r>
              <a:rPr lang="ar-SA"/>
              <a:t>المستوى الخامس</a:t>
            </a:r>
          </a:p>
          <a:p>
            <a:pPr lvl="5" algn="r" rtl="1"/>
            <a:r>
              <a:rPr lang="ar-SA"/>
              <a:t>المستوى السادس</a:t>
            </a:r>
          </a:p>
          <a:p>
            <a:pPr lvl="6" algn="r" rtl="1"/>
            <a:r>
              <a:rPr lang="ar-SA"/>
              <a:t>المستوى السابع</a:t>
            </a:r>
          </a:p>
          <a:p>
            <a:pPr lvl="7" algn="r" rtl="1"/>
            <a:r>
              <a:rPr lang="ar-SA"/>
              <a:t>المستوى الثامن</a:t>
            </a:r>
          </a:p>
          <a:p>
            <a:pPr lvl="8" algn="r" rtl="1"/>
            <a:r>
              <a:rPr lang="ar-SA"/>
              <a:t>المستوى التاسع</a:t>
            </a:r>
          </a:p>
        </p:txBody>
      </p:sp>
      <p:sp>
        <p:nvSpPr>
          <p:cNvPr id="4" name="عنصر نائب للتاريخ 3"/>
          <p:cNvSpPr>
            <a:spLocks noGrp="1"/>
          </p:cNvSpPr>
          <p:nvPr>
            <p:ph type="dt" sz="half" idx="10"/>
          </p:nvPr>
        </p:nvSpPr>
        <p:spPr/>
        <p:txBody>
          <a:bodyPr/>
          <a:lstStyle>
            <a:lvl1pPr algn="l">
              <a:defRPr/>
            </a:lvl1pPr>
          </a:lstStyle>
          <a:p>
            <a:fld id="{83829175-527E-46A3-863C-1BB1F163B849}" type="datetimeFigureOut">
              <a:rPr lang="ar-SA" smtClean="0"/>
              <a:pPr/>
              <a:t>28/07/1441</a:t>
            </a:fld>
            <a:endParaRPr lang="ar-SA"/>
          </a:p>
        </p:txBody>
      </p:sp>
      <p:sp>
        <p:nvSpPr>
          <p:cNvPr id="5" name="عنصر نائب للتذييل 4"/>
          <p:cNvSpPr>
            <a:spLocks noGrp="1"/>
          </p:cNvSpPr>
          <p:nvPr>
            <p:ph type="ftr" sz="quarter" idx="11"/>
          </p:nvPr>
        </p:nvSpPr>
        <p:spPr/>
        <p:txBody>
          <a:bodyPr/>
          <a:lstStyle/>
          <a:p>
            <a:pPr algn="r" rtl="1"/>
            <a:endParaRPr lang="ar-SA"/>
          </a:p>
        </p:txBody>
      </p:sp>
      <p:sp>
        <p:nvSpPr>
          <p:cNvPr id="6" name="عنصر نائب لرقم الشريحة 5"/>
          <p:cNvSpPr>
            <a:spLocks noGrp="1"/>
          </p:cNvSpPr>
          <p:nvPr>
            <p:ph type="sldNum" sz="quarter" idx="12"/>
          </p:nvPr>
        </p:nvSpPr>
        <p:spPr/>
        <p:txBody>
          <a:bodyPr/>
          <a:lstStyle>
            <a:lvl1pPr algn="l">
              <a:defRPr/>
            </a:lvl1pPr>
          </a:lstStyle>
          <a:p>
            <a:fld id="{E5137D0E-4A4F-4307-8994-C1891D747D59}" type="slidenum">
              <a:rPr lang="ar-SA" smtClean="0"/>
              <a:pPr/>
              <a:t>‹#›</a:t>
            </a:fld>
            <a:endParaRPr lang="ar-SA"/>
          </a:p>
        </p:txBody>
      </p:sp>
    </p:spTree>
    <p:extLst>
      <p:ext uri="{BB962C8B-B14F-4D97-AF65-F5344CB8AC3E}">
        <p14:creationId xmlns:p14="http://schemas.microsoft.com/office/powerpoint/2010/main" val="155018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pPr algn="r" rtl="1"/>
            <a:r>
              <a:rPr lang="ar-SA"/>
              <a:t>انقر لتحرير نمط العنوان الرئيسي</a:t>
            </a:r>
          </a:p>
        </p:txBody>
      </p:sp>
      <p:sp>
        <p:nvSpPr>
          <p:cNvPr id="3" name="عنصر نائب للمحتوى 2"/>
          <p:cNvSpPr>
            <a:spLocks noGrp="1"/>
          </p:cNvSpPr>
          <p:nvPr>
            <p:ph idx="1"/>
          </p:nvPr>
        </p:nvSpPr>
        <p:spPr/>
        <p:txBody>
          <a:bodyPr/>
          <a:lstStyle>
            <a:lvl5pPr algn="r" latinLnBrk="0">
              <a:defRPr lang="ar-SA"/>
            </a:lvl5pPr>
            <a:lvl6pPr algn="r" latinLnBrk="0">
              <a:defRPr lang="ar-SA" baseline="0"/>
            </a:lvl6pPr>
            <a:lvl7pPr algn="r" latinLnBrk="0">
              <a:defRPr lang="ar-SA" baseline="0"/>
            </a:lvl7pPr>
            <a:lvl8pPr algn="r" latinLnBrk="0">
              <a:defRPr lang="ar-SA" baseline="0"/>
            </a:lvl8pPr>
            <a:lvl9pPr algn="r" latinLnBrk="0">
              <a:defRPr lang="ar-SA" baseline="0"/>
            </a:lvl9pPr>
          </a:lstStyle>
          <a:p>
            <a:pPr lvl="0" algn="r" rtl="1"/>
            <a:r>
              <a:rPr lang="ar-SA"/>
              <a:t>انقر لتحرير أنماط النص الرئيسي</a:t>
            </a:r>
          </a:p>
          <a:p>
            <a:pPr lvl="1" algn="r" rtl="1"/>
            <a:r>
              <a:rPr lang="ar-SA"/>
              <a:t>المستوى الثاني</a:t>
            </a:r>
          </a:p>
          <a:p>
            <a:pPr lvl="2" algn="r" rtl="1"/>
            <a:r>
              <a:rPr lang="ar-SA"/>
              <a:t>المستوى الثالث</a:t>
            </a:r>
          </a:p>
          <a:p>
            <a:pPr lvl="3" algn="r" rtl="1"/>
            <a:r>
              <a:rPr lang="ar-SA"/>
              <a:t>المستوى الرابع</a:t>
            </a:r>
          </a:p>
          <a:p>
            <a:pPr lvl="4" algn="r" rtl="1"/>
            <a:r>
              <a:rPr lang="ar-SA"/>
              <a:t>المستوى الخامس</a:t>
            </a:r>
          </a:p>
          <a:p>
            <a:pPr lvl="5" algn="r" rtl="1"/>
            <a:r>
              <a:rPr lang="ar-SA"/>
              <a:t>المستوى السادس</a:t>
            </a:r>
          </a:p>
          <a:p>
            <a:pPr lvl="6" algn="r" rtl="1"/>
            <a:r>
              <a:rPr lang="ar-SA"/>
              <a:t>المستوى السابع</a:t>
            </a:r>
          </a:p>
          <a:p>
            <a:pPr lvl="7" algn="r" rtl="1"/>
            <a:r>
              <a:rPr lang="ar-SA"/>
              <a:t>المستوى الثامن</a:t>
            </a:r>
          </a:p>
          <a:p>
            <a:pPr lvl="8" algn="r" rtl="1"/>
            <a:r>
              <a:rPr lang="ar-SA"/>
              <a:t>المستوى التاسع</a:t>
            </a:r>
          </a:p>
        </p:txBody>
      </p:sp>
      <p:sp>
        <p:nvSpPr>
          <p:cNvPr id="4" name="عنصر نائب للتاريخ 3"/>
          <p:cNvSpPr>
            <a:spLocks noGrp="1"/>
          </p:cNvSpPr>
          <p:nvPr>
            <p:ph type="dt" sz="half" idx="10"/>
          </p:nvPr>
        </p:nvSpPr>
        <p:spPr/>
        <p:txBody>
          <a:bodyPr/>
          <a:lstStyle>
            <a:lvl1pPr algn="l">
              <a:defRPr/>
            </a:lvl1pPr>
          </a:lstStyle>
          <a:p>
            <a:fld id="{83829175-527E-46A3-863C-1BB1F163B849}" type="datetimeFigureOut">
              <a:rPr lang="ar-SA" smtClean="0"/>
              <a:pPr/>
              <a:t>28/07/1441</a:t>
            </a:fld>
            <a:endParaRPr lang="ar-SA"/>
          </a:p>
        </p:txBody>
      </p:sp>
      <p:sp>
        <p:nvSpPr>
          <p:cNvPr id="5" name="عنصر نائب للتذييل 4"/>
          <p:cNvSpPr>
            <a:spLocks noGrp="1"/>
          </p:cNvSpPr>
          <p:nvPr>
            <p:ph type="ftr" sz="quarter" idx="11"/>
          </p:nvPr>
        </p:nvSpPr>
        <p:spPr/>
        <p:txBody>
          <a:bodyPr/>
          <a:lstStyle/>
          <a:p>
            <a:pPr algn="r" rtl="1"/>
            <a:endParaRPr lang="ar-SA"/>
          </a:p>
        </p:txBody>
      </p:sp>
      <p:sp>
        <p:nvSpPr>
          <p:cNvPr id="6" name="عنصر نائب لرقم الشريحة 5"/>
          <p:cNvSpPr>
            <a:spLocks noGrp="1"/>
          </p:cNvSpPr>
          <p:nvPr>
            <p:ph type="sldNum" sz="quarter" idx="12"/>
          </p:nvPr>
        </p:nvSpPr>
        <p:spPr/>
        <p:txBody>
          <a:bodyPr/>
          <a:lstStyle>
            <a:lvl1pPr algn="l">
              <a:defRPr/>
            </a:lvl1pPr>
          </a:lstStyle>
          <a:p>
            <a:fld id="{E5137D0E-4A4F-4307-8994-C1891D747D59}" type="slidenum">
              <a:rPr lang="ar-SA" smtClean="0"/>
              <a:pPr/>
              <a:t>‹#›</a:t>
            </a:fld>
            <a:endParaRPr lang="ar-SA"/>
          </a:p>
        </p:txBody>
      </p:sp>
    </p:spTree>
    <p:extLst>
      <p:ext uri="{BB962C8B-B14F-4D97-AF65-F5344CB8AC3E}">
        <p14:creationId xmlns:p14="http://schemas.microsoft.com/office/powerpoint/2010/main" val="1299455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رأس المقطع">
    <p:spTree>
      <p:nvGrpSpPr>
        <p:cNvPr id="1" name=""/>
        <p:cNvGrpSpPr/>
        <p:nvPr/>
      </p:nvGrpSpPr>
      <p:grpSpPr>
        <a:xfrm>
          <a:off x="0" y="0"/>
          <a:ext cx="0" cy="0"/>
          <a:chOff x="0" y="0"/>
          <a:chExt cx="0" cy="0"/>
        </a:xfrm>
      </p:grpSpPr>
      <p:sp>
        <p:nvSpPr>
          <p:cNvPr id="2" name="عنوان 1"/>
          <p:cNvSpPr>
            <a:spLocks noGrp="1"/>
          </p:cNvSpPr>
          <p:nvPr>
            <p:ph type="title"/>
          </p:nvPr>
        </p:nvSpPr>
        <p:spPr>
          <a:xfrm>
            <a:off x="1522414" y="2514601"/>
            <a:ext cx="9144000" cy="2819400"/>
          </a:xfrm>
        </p:spPr>
        <p:txBody>
          <a:bodyPr anchor="b">
            <a:noAutofit/>
          </a:bodyPr>
          <a:lstStyle>
            <a:lvl1pPr algn="r" latinLnBrk="0">
              <a:defRPr lang="ar-SA" sz="6600" b="0" i="0" cap="none" baseline="0"/>
            </a:lvl1pPr>
          </a:lstStyle>
          <a:p>
            <a:pPr algn="r" rtl="1"/>
            <a:r>
              <a:rPr lang="ar-SA"/>
              <a:t>انقر لتحرير نمط العنوان الرئيسي</a:t>
            </a:r>
          </a:p>
        </p:txBody>
      </p:sp>
      <p:sp>
        <p:nvSpPr>
          <p:cNvPr id="3" name="عنصر نائب للنص 2"/>
          <p:cNvSpPr>
            <a:spLocks noGrp="1"/>
          </p:cNvSpPr>
          <p:nvPr>
            <p:ph type="body" idx="1"/>
          </p:nvPr>
        </p:nvSpPr>
        <p:spPr>
          <a:xfrm>
            <a:off x="2436814" y="990600"/>
            <a:ext cx="8229600" cy="1143000"/>
          </a:xfrm>
        </p:spPr>
        <p:txBody>
          <a:bodyPr anchor="t">
            <a:normAutofit/>
          </a:bodyPr>
          <a:lstStyle>
            <a:lvl1pPr marL="0" indent="0" algn="r" latinLnBrk="0">
              <a:spcBef>
                <a:spcPts val="0"/>
              </a:spcBef>
              <a:buNone/>
              <a:defRPr lang="ar-SA" sz="2400">
                <a:solidFill>
                  <a:schemeClr val="tx1"/>
                </a:solidFill>
              </a:defRPr>
            </a:lvl1pPr>
            <a:lvl2pPr marL="457200" indent="0" algn="r" latinLnBrk="0">
              <a:buNone/>
              <a:defRPr lang="ar-SA" sz="1800">
                <a:solidFill>
                  <a:schemeClr val="tx1">
                    <a:tint val="75000"/>
                  </a:schemeClr>
                </a:solidFill>
              </a:defRPr>
            </a:lvl2pPr>
            <a:lvl3pPr marL="914400" indent="0" algn="r" latinLnBrk="0">
              <a:buNone/>
              <a:defRPr lang="ar-SA" sz="1600">
                <a:solidFill>
                  <a:schemeClr val="tx1">
                    <a:tint val="75000"/>
                  </a:schemeClr>
                </a:solidFill>
              </a:defRPr>
            </a:lvl3pPr>
            <a:lvl4pPr marL="1371600" indent="0" algn="r" latinLnBrk="0">
              <a:buNone/>
              <a:defRPr lang="ar-SA" sz="1400">
                <a:solidFill>
                  <a:schemeClr val="tx1">
                    <a:tint val="75000"/>
                  </a:schemeClr>
                </a:solidFill>
              </a:defRPr>
            </a:lvl4pPr>
            <a:lvl5pPr marL="1828800" indent="0" algn="r" latinLnBrk="0">
              <a:buNone/>
              <a:defRPr lang="ar-SA" sz="1400">
                <a:solidFill>
                  <a:schemeClr val="tx1">
                    <a:tint val="75000"/>
                  </a:schemeClr>
                </a:solidFill>
              </a:defRPr>
            </a:lvl5pPr>
            <a:lvl6pPr marL="2286000" indent="0" algn="r" latinLnBrk="0">
              <a:buNone/>
              <a:defRPr lang="ar-SA" sz="1400">
                <a:solidFill>
                  <a:schemeClr val="tx1">
                    <a:tint val="75000"/>
                  </a:schemeClr>
                </a:solidFill>
              </a:defRPr>
            </a:lvl6pPr>
            <a:lvl7pPr marL="2743200" indent="0" algn="r" latinLnBrk="0">
              <a:buNone/>
              <a:defRPr lang="ar-SA" sz="1400">
                <a:solidFill>
                  <a:schemeClr val="tx1">
                    <a:tint val="75000"/>
                  </a:schemeClr>
                </a:solidFill>
              </a:defRPr>
            </a:lvl7pPr>
            <a:lvl8pPr marL="3200400" indent="0" algn="r" latinLnBrk="0">
              <a:buNone/>
              <a:defRPr lang="ar-SA" sz="1400">
                <a:solidFill>
                  <a:schemeClr val="tx1">
                    <a:tint val="75000"/>
                  </a:schemeClr>
                </a:solidFill>
              </a:defRPr>
            </a:lvl8pPr>
            <a:lvl9pPr marL="3657600" indent="0" algn="r" latinLnBrk="0">
              <a:buNone/>
              <a:defRPr lang="ar-SA" sz="1400">
                <a:solidFill>
                  <a:schemeClr val="tx1">
                    <a:tint val="75000"/>
                  </a:schemeClr>
                </a:solidFill>
              </a:defRPr>
            </a:lvl9pPr>
          </a:lstStyle>
          <a:p>
            <a:pPr lvl="0" algn="r" rtl="1"/>
            <a:r>
              <a:rPr lang="ar-SA"/>
              <a:t>انقر لتحرير أنماط النص الرئيسي</a:t>
            </a:r>
          </a:p>
        </p:txBody>
      </p:sp>
      <p:sp>
        <p:nvSpPr>
          <p:cNvPr id="4" name="عنصر نائب للتاريخ 3"/>
          <p:cNvSpPr>
            <a:spLocks noGrp="1"/>
          </p:cNvSpPr>
          <p:nvPr>
            <p:ph type="dt" sz="half" idx="10"/>
          </p:nvPr>
        </p:nvSpPr>
        <p:spPr/>
        <p:txBody>
          <a:bodyPr/>
          <a:lstStyle>
            <a:lvl1pPr algn="l">
              <a:defRPr/>
            </a:lvl1pPr>
          </a:lstStyle>
          <a:p>
            <a:fld id="{83829175-527E-46A3-863C-1BB1F163B849}" type="datetimeFigureOut">
              <a:rPr lang="ar-SA" smtClean="0"/>
              <a:pPr/>
              <a:t>28/07/1441</a:t>
            </a:fld>
            <a:endParaRPr lang="ar-SA"/>
          </a:p>
        </p:txBody>
      </p:sp>
      <p:sp>
        <p:nvSpPr>
          <p:cNvPr id="5" name="عنصر نائب للتذييل 4"/>
          <p:cNvSpPr>
            <a:spLocks noGrp="1"/>
          </p:cNvSpPr>
          <p:nvPr>
            <p:ph type="ftr" sz="quarter" idx="11"/>
          </p:nvPr>
        </p:nvSpPr>
        <p:spPr/>
        <p:txBody>
          <a:bodyPr/>
          <a:lstStyle/>
          <a:p>
            <a:pPr algn="r" rtl="1"/>
            <a:endParaRPr lang="ar-SA"/>
          </a:p>
        </p:txBody>
      </p:sp>
      <p:sp>
        <p:nvSpPr>
          <p:cNvPr id="6" name="عنصر نائب لرقم الشريحة 5"/>
          <p:cNvSpPr>
            <a:spLocks noGrp="1"/>
          </p:cNvSpPr>
          <p:nvPr>
            <p:ph type="sldNum" sz="quarter" idx="12"/>
          </p:nvPr>
        </p:nvSpPr>
        <p:spPr/>
        <p:txBody>
          <a:bodyPr/>
          <a:lstStyle>
            <a:lvl1pPr algn="l">
              <a:defRPr/>
            </a:lvl1pPr>
          </a:lstStyle>
          <a:p>
            <a:fld id="{E5137D0E-4A4F-4307-8994-C1891D747D59}" type="slidenum">
              <a:rPr lang="ar-SA" smtClean="0"/>
              <a:pPr/>
              <a:t>‹#›</a:t>
            </a:fld>
            <a:endParaRPr lang="ar-SA"/>
          </a:p>
        </p:txBody>
      </p:sp>
    </p:spTree>
    <p:extLst>
      <p:ext uri="{BB962C8B-B14F-4D97-AF65-F5344CB8AC3E}">
        <p14:creationId xmlns:p14="http://schemas.microsoft.com/office/powerpoint/2010/main" val="2606994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ان">
    <p:spTree>
      <p:nvGrpSpPr>
        <p:cNvPr id="1" name=""/>
        <p:cNvGrpSpPr/>
        <p:nvPr/>
      </p:nvGrpSpPr>
      <p:grpSpPr>
        <a:xfrm>
          <a:off x="0" y="0"/>
          <a:ext cx="0" cy="0"/>
          <a:chOff x="0" y="0"/>
          <a:chExt cx="0" cy="0"/>
        </a:xfrm>
      </p:grpSpPr>
      <p:sp>
        <p:nvSpPr>
          <p:cNvPr id="2" name="عنوان 1"/>
          <p:cNvSpPr>
            <a:spLocks noGrp="1"/>
          </p:cNvSpPr>
          <p:nvPr>
            <p:ph type="title"/>
          </p:nvPr>
        </p:nvSpPr>
        <p:spPr>
          <a:xfrm>
            <a:off x="912813" y="533400"/>
            <a:ext cx="9601200" cy="1143000"/>
          </a:xfrm>
        </p:spPr>
        <p:txBody>
          <a:bodyPr/>
          <a:lstStyle/>
          <a:p>
            <a:pPr algn="r" rtl="1"/>
            <a:r>
              <a:rPr lang="ar-SA"/>
              <a:t>انقر لتحرير نمط العنوان الرئيسي</a:t>
            </a:r>
          </a:p>
        </p:txBody>
      </p:sp>
      <p:sp>
        <p:nvSpPr>
          <p:cNvPr id="3" name="عنصر نائب للمحتوى 2"/>
          <p:cNvSpPr>
            <a:spLocks noGrp="1"/>
          </p:cNvSpPr>
          <p:nvPr>
            <p:ph sz="half" idx="1"/>
          </p:nvPr>
        </p:nvSpPr>
        <p:spPr>
          <a:xfrm>
            <a:off x="912813" y="1828800"/>
            <a:ext cx="4645152" cy="4191000"/>
          </a:xfrm>
        </p:spPr>
        <p:txBody>
          <a:bodyPr>
            <a:normAutofit/>
          </a:bodyPr>
          <a:lstStyle>
            <a:lvl1pPr algn="r" latinLnBrk="0">
              <a:defRPr lang="ar-SA" sz="2000"/>
            </a:lvl1pPr>
            <a:lvl2pPr algn="r" latinLnBrk="0">
              <a:defRPr lang="ar-SA" sz="1800"/>
            </a:lvl2pPr>
            <a:lvl3pPr algn="r" latinLnBrk="0">
              <a:defRPr lang="ar-SA" sz="1600"/>
            </a:lvl3pPr>
            <a:lvl4pPr algn="r" latinLnBrk="0">
              <a:defRPr lang="ar-SA" sz="1400"/>
            </a:lvl4pPr>
            <a:lvl5pPr algn="r" latinLnBrk="0">
              <a:defRPr lang="ar-SA" sz="1400"/>
            </a:lvl5pPr>
            <a:lvl6pPr algn="r" latinLnBrk="0">
              <a:defRPr lang="ar-SA" sz="1400"/>
            </a:lvl6pPr>
            <a:lvl7pPr algn="r" latinLnBrk="0">
              <a:defRPr lang="ar-SA" sz="1400"/>
            </a:lvl7pPr>
            <a:lvl8pPr algn="r" latinLnBrk="0">
              <a:defRPr lang="ar-SA" sz="1400"/>
            </a:lvl8pPr>
            <a:lvl9pPr algn="r" latinLnBrk="0">
              <a:defRPr lang="ar-SA" sz="1400"/>
            </a:lvl9pPr>
          </a:lstStyle>
          <a:p>
            <a:pPr lvl="0" algn="r" rtl="1"/>
            <a:r>
              <a:rPr lang="ar-SA"/>
              <a:t>انقر لتحرير أنماط النص الرئيسي</a:t>
            </a:r>
          </a:p>
          <a:p>
            <a:pPr lvl="1" algn="r" rtl="1"/>
            <a:r>
              <a:rPr lang="ar-SA"/>
              <a:t>المستوى الثاني</a:t>
            </a:r>
          </a:p>
          <a:p>
            <a:pPr lvl="2" algn="r" rtl="1"/>
            <a:r>
              <a:rPr lang="ar-SA"/>
              <a:t>المستوى الثالث</a:t>
            </a:r>
          </a:p>
          <a:p>
            <a:pPr lvl="3" algn="r" rtl="1"/>
            <a:r>
              <a:rPr lang="ar-SA"/>
              <a:t>المستوى الرابع</a:t>
            </a:r>
          </a:p>
          <a:p>
            <a:pPr lvl="4" algn="r" rtl="1"/>
            <a:r>
              <a:rPr lang="ar-SA"/>
              <a:t>المستوى الخامس</a:t>
            </a:r>
          </a:p>
          <a:p>
            <a:pPr lvl="5" algn="r" rtl="1"/>
            <a:r>
              <a:rPr lang="ar-SA"/>
              <a:t>المستوى السادس</a:t>
            </a:r>
          </a:p>
          <a:p>
            <a:pPr lvl="6" algn="r" rtl="1"/>
            <a:r>
              <a:rPr lang="ar-SA"/>
              <a:t>المستوى السابع</a:t>
            </a:r>
          </a:p>
          <a:p>
            <a:pPr lvl="7" algn="r" rtl="1"/>
            <a:r>
              <a:rPr lang="ar-SA"/>
              <a:t>المستوى الثامن</a:t>
            </a:r>
          </a:p>
          <a:p>
            <a:pPr lvl="8" algn="r" rtl="1"/>
            <a:r>
              <a:rPr lang="ar-SA"/>
              <a:t>المستوى التاسع</a:t>
            </a:r>
          </a:p>
        </p:txBody>
      </p:sp>
      <p:sp>
        <p:nvSpPr>
          <p:cNvPr id="4" name="عنصر نائب للمحتوى 3"/>
          <p:cNvSpPr>
            <a:spLocks noGrp="1"/>
          </p:cNvSpPr>
          <p:nvPr>
            <p:ph sz="half" idx="2"/>
          </p:nvPr>
        </p:nvSpPr>
        <p:spPr>
          <a:xfrm>
            <a:off x="5865811" y="1828800"/>
            <a:ext cx="4648201" cy="4191000"/>
          </a:xfrm>
        </p:spPr>
        <p:txBody>
          <a:bodyPr>
            <a:normAutofit/>
          </a:bodyPr>
          <a:lstStyle>
            <a:lvl1pPr algn="r" latinLnBrk="0">
              <a:defRPr lang="ar-SA" sz="2000"/>
            </a:lvl1pPr>
            <a:lvl2pPr algn="r" latinLnBrk="0">
              <a:defRPr lang="ar-SA" sz="1800"/>
            </a:lvl2pPr>
            <a:lvl3pPr algn="r" latinLnBrk="0">
              <a:defRPr lang="ar-SA" sz="1600"/>
            </a:lvl3pPr>
            <a:lvl4pPr algn="r" latinLnBrk="0">
              <a:defRPr lang="ar-SA" sz="1400"/>
            </a:lvl4pPr>
            <a:lvl5pPr algn="r" latinLnBrk="0">
              <a:defRPr lang="ar-SA" sz="1400"/>
            </a:lvl5pPr>
            <a:lvl6pPr algn="r" latinLnBrk="0">
              <a:defRPr lang="ar-SA" sz="1400"/>
            </a:lvl6pPr>
            <a:lvl7pPr algn="r" latinLnBrk="0">
              <a:defRPr lang="ar-SA" sz="1400"/>
            </a:lvl7pPr>
            <a:lvl8pPr algn="r" latinLnBrk="0">
              <a:defRPr lang="ar-SA" sz="1400"/>
            </a:lvl8pPr>
            <a:lvl9pPr algn="r" latinLnBrk="0">
              <a:defRPr lang="ar-SA" sz="1400"/>
            </a:lvl9pPr>
          </a:lstStyle>
          <a:p>
            <a:pPr lvl="0" algn="r" rtl="1"/>
            <a:r>
              <a:rPr lang="ar-SA"/>
              <a:t>انقر لتحرير أنماط النص الرئيسي</a:t>
            </a:r>
          </a:p>
          <a:p>
            <a:pPr lvl="1" algn="r" rtl="1"/>
            <a:r>
              <a:rPr lang="ar-SA"/>
              <a:t>المستوى الثاني</a:t>
            </a:r>
          </a:p>
          <a:p>
            <a:pPr lvl="2" algn="r" rtl="1"/>
            <a:r>
              <a:rPr lang="ar-SA"/>
              <a:t>المستوى الثالث</a:t>
            </a:r>
          </a:p>
          <a:p>
            <a:pPr lvl="3" algn="r" rtl="1"/>
            <a:r>
              <a:rPr lang="ar-SA"/>
              <a:t>المستوى الرابع</a:t>
            </a:r>
          </a:p>
          <a:p>
            <a:pPr lvl="4" algn="r" rtl="1"/>
            <a:r>
              <a:rPr lang="ar-SA"/>
              <a:t>المستوى الخامس</a:t>
            </a:r>
          </a:p>
          <a:p>
            <a:pPr lvl="5" algn="r" rtl="1"/>
            <a:r>
              <a:rPr lang="ar-SA"/>
              <a:t>المستوى السادس</a:t>
            </a:r>
          </a:p>
          <a:p>
            <a:pPr lvl="6" algn="r" rtl="1"/>
            <a:r>
              <a:rPr lang="ar-SA"/>
              <a:t>المستوى السابع</a:t>
            </a:r>
          </a:p>
          <a:p>
            <a:pPr lvl="7" algn="r" rtl="1"/>
            <a:r>
              <a:rPr lang="ar-SA"/>
              <a:t>المستوى الثامن</a:t>
            </a:r>
          </a:p>
          <a:p>
            <a:pPr lvl="8" algn="r" rtl="1"/>
            <a:r>
              <a:rPr lang="ar-SA"/>
              <a:t>المستوى التاسع</a:t>
            </a:r>
          </a:p>
        </p:txBody>
      </p:sp>
      <p:sp>
        <p:nvSpPr>
          <p:cNvPr id="5" name="عنصر نائب للتاريخ 4"/>
          <p:cNvSpPr>
            <a:spLocks noGrp="1"/>
          </p:cNvSpPr>
          <p:nvPr>
            <p:ph type="dt" sz="half" idx="10"/>
          </p:nvPr>
        </p:nvSpPr>
        <p:spPr/>
        <p:txBody>
          <a:bodyPr/>
          <a:lstStyle>
            <a:lvl1pPr algn="l">
              <a:defRPr/>
            </a:lvl1pPr>
          </a:lstStyle>
          <a:p>
            <a:fld id="{83829175-527E-46A3-863C-1BB1F163B849}" type="datetimeFigureOut">
              <a:rPr lang="ar-SA" smtClean="0"/>
              <a:pPr/>
              <a:t>28/07/1441</a:t>
            </a:fld>
            <a:endParaRPr lang="ar-SA"/>
          </a:p>
        </p:txBody>
      </p:sp>
      <p:sp>
        <p:nvSpPr>
          <p:cNvPr id="6" name="عنصر نائب للتذييل 5"/>
          <p:cNvSpPr>
            <a:spLocks noGrp="1"/>
          </p:cNvSpPr>
          <p:nvPr>
            <p:ph type="ftr" sz="quarter" idx="11"/>
          </p:nvPr>
        </p:nvSpPr>
        <p:spPr/>
        <p:txBody>
          <a:bodyPr/>
          <a:lstStyle/>
          <a:p>
            <a:pPr algn="r" rtl="1"/>
            <a:endParaRPr lang="ar-SA"/>
          </a:p>
        </p:txBody>
      </p:sp>
      <p:sp>
        <p:nvSpPr>
          <p:cNvPr id="7" name="عنصر نائب لرقم الشريحة 6"/>
          <p:cNvSpPr>
            <a:spLocks noGrp="1"/>
          </p:cNvSpPr>
          <p:nvPr>
            <p:ph type="sldNum" sz="quarter" idx="12"/>
          </p:nvPr>
        </p:nvSpPr>
        <p:spPr/>
        <p:txBody>
          <a:bodyPr/>
          <a:lstStyle>
            <a:lvl1pPr algn="l">
              <a:defRPr/>
            </a:lvl1pPr>
          </a:lstStyle>
          <a:p>
            <a:fld id="{E5137D0E-4A4F-4307-8994-C1891D747D59}" type="slidenum">
              <a:rPr lang="ar-SA" smtClean="0"/>
              <a:pPr/>
              <a:t>‹#›</a:t>
            </a:fld>
            <a:endParaRPr lang="ar-SA"/>
          </a:p>
        </p:txBody>
      </p:sp>
    </p:spTree>
    <p:extLst>
      <p:ext uri="{BB962C8B-B14F-4D97-AF65-F5344CB8AC3E}">
        <p14:creationId xmlns:p14="http://schemas.microsoft.com/office/powerpoint/2010/main" val="2576970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المقارنة">
    <p:spTree>
      <p:nvGrpSpPr>
        <p:cNvPr id="1" name=""/>
        <p:cNvGrpSpPr/>
        <p:nvPr/>
      </p:nvGrpSpPr>
      <p:grpSpPr>
        <a:xfrm>
          <a:off x="0" y="0"/>
          <a:ext cx="0" cy="0"/>
          <a:chOff x="0" y="0"/>
          <a:chExt cx="0" cy="0"/>
        </a:xfrm>
      </p:grpSpPr>
      <p:sp>
        <p:nvSpPr>
          <p:cNvPr id="2" name="عنوان 1"/>
          <p:cNvSpPr>
            <a:spLocks noGrp="1"/>
          </p:cNvSpPr>
          <p:nvPr>
            <p:ph type="title"/>
          </p:nvPr>
        </p:nvSpPr>
        <p:spPr>
          <a:xfrm>
            <a:off x="912812" y="533400"/>
            <a:ext cx="9601200" cy="1143000"/>
          </a:xfrm>
        </p:spPr>
        <p:txBody>
          <a:bodyPr/>
          <a:lstStyle>
            <a:lvl1pPr algn="r" latinLnBrk="0">
              <a:defRPr lang="ar-SA"/>
            </a:lvl1pPr>
          </a:lstStyle>
          <a:p>
            <a:pPr algn="r" rtl="1"/>
            <a:r>
              <a:rPr lang="ar-SA"/>
              <a:t>انقر لتحرير نمط العنوان الرئيسي</a:t>
            </a:r>
          </a:p>
        </p:txBody>
      </p:sp>
      <p:sp>
        <p:nvSpPr>
          <p:cNvPr id="3" name="عنصر نائب للنص 2"/>
          <p:cNvSpPr>
            <a:spLocks noGrp="1"/>
          </p:cNvSpPr>
          <p:nvPr>
            <p:ph type="body" idx="1"/>
          </p:nvPr>
        </p:nvSpPr>
        <p:spPr>
          <a:xfrm>
            <a:off x="912812" y="1828800"/>
            <a:ext cx="4645152" cy="762000"/>
          </a:xfrm>
        </p:spPr>
        <p:txBody>
          <a:bodyPr anchor="ctr"/>
          <a:lstStyle>
            <a:lvl1pPr marL="0" indent="0" algn="r" latinLnBrk="0">
              <a:spcBef>
                <a:spcPts val="0"/>
              </a:spcBef>
              <a:buNone/>
              <a:defRPr lang="ar-SA" sz="2400" b="0"/>
            </a:lvl1pPr>
            <a:lvl2pPr marL="457200" indent="0" algn="r" latinLnBrk="0">
              <a:buNone/>
              <a:defRPr lang="ar-SA" sz="2000" b="1"/>
            </a:lvl2pPr>
            <a:lvl3pPr marL="914400" indent="0" algn="r" latinLnBrk="0">
              <a:buNone/>
              <a:defRPr lang="ar-SA" sz="1800" b="1"/>
            </a:lvl3pPr>
            <a:lvl4pPr marL="1371600" indent="0" algn="r" latinLnBrk="0">
              <a:buNone/>
              <a:defRPr lang="ar-SA" sz="1600" b="1"/>
            </a:lvl4pPr>
            <a:lvl5pPr marL="1828800" indent="0" algn="r" latinLnBrk="0">
              <a:buNone/>
              <a:defRPr lang="ar-SA" sz="1600" b="1"/>
            </a:lvl5pPr>
            <a:lvl6pPr marL="2286000" indent="0" algn="r" latinLnBrk="0">
              <a:buNone/>
              <a:defRPr lang="ar-SA" sz="1600" b="1"/>
            </a:lvl6pPr>
            <a:lvl7pPr marL="2743200" indent="0" algn="r" latinLnBrk="0">
              <a:buNone/>
              <a:defRPr lang="ar-SA" sz="1600" b="1"/>
            </a:lvl7pPr>
            <a:lvl8pPr marL="3200400" indent="0" algn="r" latinLnBrk="0">
              <a:buNone/>
              <a:defRPr lang="ar-SA" sz="1600" b="1"/>
            </a:lvl8pPr>
            <a:lvl9pPr marL="3657600" indent="0" algn="r" latinLnBrk="0">
              <a:buNone/>
              <a:defRPr lang="ar-SA" sz="1600" b="1"/>
            </a:lvl9pPr>
          </a:lstStyle>
          <a:p>
            <a:pPr lvl="0" algn="r" rtl="1"/>
            <a:r>
              <a:rPr lang="ar-SA"/>
              <a:t>انقر لتحرير أنماط النص الرئيسي</a:t>
            </a:r>
          </a:p>
        </p:txBody>
      </p:sp>
      <p:sp>
        <p:nvSpPr>
          <p:cNvPr id="4" name="عنصر نائب للمحتوى 3"/>
          <p:cNvSpPr>
            <a:spLocks noGrp="1"/>
          </p:cNvSpPr>
          <p:nvPr>
            <p:ph sz="half" idx="2"/>
          </p:nvPr>
        </p:nvSpPr>
        <p:spPr>
          <a:xfrm>
            <a:off x="912812" y="2667000"/>
            <a:ext cx="4645152" cy="3352800"/>
          </a:xfrm>
        </p:spPr>
        <p:txBody>
          <a:bodyPr>
            <a:normAutofit/>
          </a:bodyPr>
          <a:lstStyle>
            <a:lvl1pPr algn="r" latinLnBrk="0">
              <a:defRPr lang="ar-SA" sz="2000"/>
            </a:lvl1pPr>
            <a:lvl2pPr algn="r" latinLnBrk="0">
              <a:defRPr lang="ar-SA" sz="1800"/>
            </a:lvl2pPr>
            <a:lvl3pPr algn="r" latinLnBrk="0">
              <a:defRPr lang="ar-SA" sz="1600"/>
            </a:lvl3pPr>
            <a:lvl4pPr algn="r" latinLnBrk="0">
              <a:defRPr lang="ar-SA" sz="1400"/>
            </a:lvl4pPr>
            <a:lvl5pPr algn="r" latinLnBrk="0">
              <a:defRPr lang="ar-SA" sz="1400"/>
            </a:lvl5pPr>
            <a:lvl6pPr algn="r" latinLnBrk="0">
              <a:defRPr lang="ar-SA" sz="1400" baseline="0"/>
            </a:lvl6pPr>
            <a:lvl7pPr algn="r" latinLnBrk="0">
              <a:defRPr lang="ar-SA" sz="1400" baseline="0"/>
            </a:lvl7pPr>
            <a:lvl8pPr algn="r" latinLnBrk="0">
              <a:defRPr lang="ar-SA" sz="1400" baseline="0"/>
            </a:lvl8pPr>
            <a:lvl9pPr algn="r" latinLnBrk="0">
              <a:defRPr lang="ar-SA" sz="1400" baseline="0"/>
            </a:lvl9pPr>
          </a:lstStyle>
          <a:p>
            <a:pPr lvl="0" algn="r" rtl="1"/>
            <a:r>
              <a:rPr lang="ar-SA"/>
              <a:t>انقر لتحرير أنماط النص الرئيسي</a:t>
            </a:r>
          </a:p>
          <a:p>
            <a:pPr lvl="1" algn="r" rtl="1"/>
            <a:r>
              <a:rPr lang="ar-SA"/>
              <a:t>المستوى الثاني</a:t>
            </a:r>
          </a:p>
          <a:p>
            <a:pPr lvl="2" algn="r" rtl="1"/>
            <a:r>
              <a:rPr lang="ar-SA"/>
              <a:t>المستوى الثالث</a:t>
            </a:r>
          </a:p>
          <a:p>
            <a:pPr lvl="3" algn="r" rtl="1"/>
            <a:r>
              <a:rPr lang="ar-SA"/>
              <a:t>المستوى الرابع</a:t>
            </a:r>
          </a:p>
          <a:p>
            <a:pPr lvl="4" algn="r" rtl="1"/>
            <a:r>
              <a:rPr lang="ar-SA"/>
              <a:t>المستوى الخامس</a:t>
            </a:r>
          </a:p>
          <a:p>
            <a:pPr lvl="5" algn="r" rtl="1"/>
            <a:r>
              <a:rPr lang="ar-SA"/>
              <a:t>المستوى السادس</a:t>
            </a:r>
          </a:p>
          <a:p>
            <a:pPr lvl="6" algn="r" rtl="1"/>
            <a:r>
              <a:rPr lang="ar-SA"/>
              <a:t>المستوى السابع</a:t>
            </a:r>
          </a:p>
          <a:p>
            <a:pPr lvl="7" algn="r" rtl="1"/>
            <a:r>
              <a:rPr lang="ar-SA"/>
              <a:t>المستوى الثامن</a:t>
            </a:r>
          </a:p>
          <a:p>
            <a:pPr lvl="8" algn="r" rtl="1"/>
            <a:r>
              <a:rPr lang="ar-SA"/>
              <a:t>المستوى التاسع</a:t>
            </a:r>
          </a:p>
        </p:txBody>
      </p:sp>
      <p:sp>
        <p:nvSpPr>
          <p:cNvPr id="5" name="عنصر نائب للنص 4"/>
          <p:cNvSpPr>
            <a:spLocks noGrp="1"/>
          </p:cNvSpPr>
          <p:nvPr>
            <p:ph type="body" sz="quarter" idx="3"/>
          </p:nvPr>
        </p:nvSpPr>
        <p:spPr>
          <a:xfrm>
            <a:off x="5868860" y="1828800"/>
            <a:ext cx="4645152" cy="762000"/>
          </a:xfrm>
        </p:spPr>
        <p:txBody>
          <a:bodyPr anchor="ctr"/>
          <a:lstStyle>
            <a:lvl1pPr marL="0" indent="0" algn="r" latinLnBrk="0">
              <a:spcBef>
                <a:spcPts val="0"/>
              </a:spcBef>
              <a:buNone/>
              <a:defRPr lang="ar-SA" sz="2400" b="0"/>
            </a:lvl1pPr>
            <a:lvl2pPr marL="457200" indent="0" algn="r" latinLnBrk="0">
              <a:buNone/>
              <a:defRPr lang="ar-SA" sz="2000" b="1"/>
            </a:lvl2pPr>
            <a:lvl3pPr marL="914400" indent="0" algn="r" latinLnBrk="0">
              <a:buNone/>
              <a:defRPr lang="ar-SA" sz="1800" b="1"/>
            </a:lvl3pPr>
            <a:lvl4pPr marL="1371600" indent="0" algn="r" latinLnBrk="0">
              <a:buNone/>
              <a:defRPr lang="ar-SA" sz="1600" b="1"/>
            </a:lvl4pPr>
            <a:lvl5pPr marL="1828800" indent="0" algn="r" latinLnBrk="0">
              <a:buNone/>
              <a:defRPr lang="ar-SA" sz="1600" b="1"/>
            </a:lvl5pPr>
            <a:lvl6pPr marL="2286000" indent="0" algn="r" latinLnBrk="0">
              <a:buNone/>
              <a:defRPr lang="ar-SA" sz="1600" b="1"/>
            </a:lvl6pPr>
            <a:lvl7pPr marL="2743200" indent="0" algn="r" latinLnBrk="0">
              <a:buNone/>
              <a:defRPr lang="ar-SA" sz="1600" b="1"/>
            </a:lvl7pPr>
            <a:lvl8pPr marL="3200400" indent="0" algn="r" latinLnBrk="0">
              <a:buNone/>
              <a:defRPr lang="ar-SA" sz="1600" b="1"/>
            </a:lvl8pPr>
            <a:lvl9pPr marL="3657600" indent="0" algn="r" latinLnBrk="0">
              <a:buNone/>
              <a:defRPr lang="ar-SA" sz="1600" b="1"/>
            </a:lvl9pPr>
          </a:lstStyle>
          <a:p>
            <a:pPr lvl="0" algn="r" rtl="1"/>
            <a:r>
              <a:rPr lang="ar-SA"/>
              <a:t>انقر لتحرير أنماط النص الرئيسي</a:t>
            </a:r>
          </a:p>
        </p:txBody>
      </p:sp>
      <p:sp>
        <p:nvSpPr>
          <p:cNvPr id="6" name="عنصر نائب للمحتوى 5"/>
          <p:cNvSpPr>
            <a:spLocks noGrp="1"/>
          </p:cNvSpPr>
          <p:nvPr>
            <p:ph sz="quarter" idx="4"/>
          </p:nvPr>
        </p:nvSpPr>
        <p:spPr>
          <a:xfrm>
            <a:off x="5868860" y="2667000"/>
            <a:ext cx="4645152" cy="3352800"/>
          </a:xfrm>
        </p:spPr>
        <p:txBody>
          <a:bodyPr>
            <a:normAutofit/>
          </a:bodyPr>
          <a:lstStyle>
            <a:lvl1pPr algn="r" latinLnBrk="0">
              <a:defRPr lang="ar-SA" sz="2000"/>
            </a:lvl1pPr>
            <a:lvl2pPr algn="r" latinLnBrk="0">
              <a:defRPr lang="ar-SA" sz="1800"/>
            </a:lvl2pPr>
            <a:lvl3pPr algn="r" latinLnBrk="0">
              <a:defRPr lang="ar-SA" sz="1600"/>
            </a:lvl3pPr>
            <a:lvl4pPr algn="r" latinLnBrk="0">
              <a:defRPr lang="ar-SA" sz="1400"/>
            </a:lvl4pPr>
            <a:lvl5pPr algn="r" latinLnBrk="0">
              <a:defRPr lang="ar-SA" sz="1400"/>
            </a:lvl5pPr>
            <a:lvl6pPr algn="r" latinLnBrk="0">
              <a:defRPr lang="ar-SA" sz="1400"/>
            </a:lvl6pPr>
            <a:lvl7pPr algn="r" latinLnBrk="0">
              <a:defRPr lang="ar-SA" sz="1400"/>
            </a:lvl7pPr>
            <a:lvl8pPr algn="r" latinLnBrk="0">
              <a:defRPr lang="ar-SA" sz="1400"/>
            </a:lvl8pPr>
            <a:lvl9pPr algn="r" latinLnBrk="0">
              <a:defRPr lang="ar-SA" sz="1400"/>
            </a:lvl9pPr>
          </a:lstStyle>
          <a:p>
            <a:pPr lvl="0" algn="r" rtl="1"/>
            <a:r>
              <a:rPr lang="ar-SA"/>
              <a:t>انقر لتحرير أنماط النص الرئيسي</a:t>
            </a:r>
          </a:p>
          <a:p>
            <a:pPr lvl="1" algn="r" rtl="1"/>
            <a:r>
              <a:rPr lang="ar-SA"/>
              <a:t>المستوى الثاني</a:t>
            </a:r>
          </a:p>
          <a:p>
            <a:pPr lvl="2" algn="r" rtl="1"/>
            <a:r>
              <a:rPr lang="ar-SA"/>
              <a:t>المستوى الثالث</a:t>
            </a:r>
          </a:p>
          <a:p>
            <a:pPr lvl="3" algn="r" rtl="1"/>
            <a:r>
              <a:rPr lang="ar-SA"/>
              <a:t>المستوى الرابع</a:t>
            </a:r>
          </a:p>
          <a:p>
            <a:pPr lvl="4" algn="r" rtl="1"/>
            <a:r>
              <a:rPr lang="ar-SA"/>
              <a:t>المستوى الخامس</a:t>
            </a:r>
          </a:p>
          <a:p>
            <a:pPr lvl="5" algn="r" rtl="1"/>
            <a:r>
              <a:rPr lang="ar-SA"/>
              <a:t>المستوى السادس</a:t>
            </a:r>
          </a:p>
          <a:p>
            <a:pPr lvl="6" algn="r" rtl="1"/>
            <a:r>
              <a:rPr lang="ar-SA"/>
              <a:t>المستوى السابع</a:t>
            </a:r>
          </a:p>
          <a:p>
            <a:pPr lvl="7" algn="r" rtl="1"/>
            <a:r>
              <a:rPr lang="ar-SA"/>
              <a:t>المستوى الثامن</a:t>
            </a:r>
          </a:p>
          <a:p>
            <a:pPr lvl="8" algn="r" rtl="1"/>
            <a:r>
              <a:rPr lang="ar-SA"/>
              <a:t>المستوى التاسع</a:t>
            </a:r>
          </a:p>
        </p:txBody>
      </p:sp>
      <p:sp>
        <p:nvSpPr>
          <p:cNvPr id="7" name="عنصر نائب للتاريخ 6"/>
          <p:cNvSpPr>
            <a:spLocks noGrp="1"/>
          </p:cNvSpPr>
          <p:nvPr>
            <p:ph type="dt" sz="half" idx="10"/>
          </p:nvPr>
        </p:nvSpPr>
        <p:spPr/>
        <p:txBody>
          <a:bodyPr/>
          <a:lstStyle>
            <a:lvl1pPr algn="l">
              <a:defRPr/>
            </a:lvl1pPr>
          </a:lstStyle>
          <a:p>
            <a:fld id="{83829175-527E-46A3-863C-1BB1F163B849}" type="datetimeFigureOut">
              <a:rPr lang="ar-SA" smtClean="0"/>
              <a:pPr/>
              <a:t>28/07/1441</a:t>
            </a:fld>
            <a:endParaRPr lang="ar-SA"/>
          </a:p>
        </p:txBody>
      </p:sp>
      <p:sp>
        <p:nvSpPr>
          <p:cNvPr id="8" name="عنصر نائب للتذييل 7"/>
          <p:cNvSpPr>
            <a:spLocks noGrp="1"/>
          </p:cNvSpPr>
          <p:nvPr>
            <p:ph type="ftr" sz="quarter" idx="11"/>
          </p:nvPr>
        </p:nvSpPr>
        <p:spPr/>
        <p:txBody>
          <a:bodyPr/>
          <a:lstStyle/>
          <a:p>
            <a:pPr algn="r" rtl="1"/>
            <a:endParaRPr lang="ar-SA"/>
          </a:p>
        </p:txBody>
      </p:sp>
      <p:sp>
        <p:nvSpPr>
          <p:cNvPr id="9" name="عنصر نائب لرقم الشريحة 8"/>
          <p:cNvSpPr>
            <a:spLocks noGrp="1"/>
          </p:cNvSpPr>
          <p:nvPr>
            <p:ph type="sldNum" sz="quarter" idx="12"/>
          </p:nvPr>
        </p:nvSpPr>
        <p:spPr/>
        <p:txBody>
          <a:bodyPr/>
          <a:lstStyle>
            <a:lvl1pPr algn="l">
              <a:defRPr/>
            </a:lvl1pPr>
          </a:lstStyle>
          <a:p>
            <a:fld id="{E5137D0E-4A4F-4307-8994-C1891D747D59}" type="slidenum">
              <a:rPr lang="ar-SA" smtClean="0"/>
              <a:pPr/>
              <a:t>‹#›</a:t>
            </a:fld>
            <a:endParaRPr lang="ar-SA"/>
          </a:p>
        </p:txBody>
      </p:sp>
    </p:spTree>
    <p:extLst>
      <p:ext uri="{BB962C8B-B14F-4D97-AF65-F5344CB8AC3E}">
        <p14:creationId xmlns:p14="http://schemas.microsoft.com/office/powerpoint/2010/main" val="501231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pPr algn="r" rtl="1"/>
            <a:r>
              <a:rPr lang="ar-SA" dirty="0"/>
              <a:t>انقر لتحرير نمط العنوان الرئيسي</a:t>
            </a:r>
          </a:p>
        </p:txBody>
      </p:sp>
      <p:sp>
        <p:nvSpPr>
          <p:cNvPr id="3" name="عنصر نائب للتاريخ 2"/>
          <p:cNvSpPr>
            <a:spLocks noGrp="1"/>
          </p:cNvSpPr>
          <p:nvPr>
            <p:ph type="dt" sz="half" idx="10"/>
          </p:nvPr>
        </p:nvSpPr>
        <p:spPr/>
        <p:txBody>
          <a:bodyPr/>
          <a:lstStyle>
            <a:lvl1pPr algn="l">
              <a:defRPr/>
            </a:lvl1pPr>
          </a:lstStyle>
          <a:p>
            <a:fld id="{83829175-527E-46A3-863C-1BB1F163B849}" type="datetimeFigureOut">
              <a:rPr lang="ar-SA" smtClean="0"/>
              <a:pPr/>
              <a:t>28/07/1441</a:t>
            </a:fld>
            <a:endParaRPr lang="ar-SA"/>
          </a:p>
        </p:txBody>
      </p:sp>
      <p:sp>
        <p:nvSpPr>
          <p:cNvPr id="4" name="عنصر نائب للتذييل 3"/>
          <p:cNvSpPr>
            <a:spLocks noGrp="1"/>
          </p:cNvSpPr>
          <p:nvPr>
            <p:ph type="ftr" sz="quarter" idx="11"/>
          </p:nvPr>
        </p:nvSpPr>
        <p:spPr/>
        <p:txBody>
          <a:bodyPr/>
          <a:lstStyle/>
          <a:p>
            <a:pPr algn="r" rtl="1"/>
            <a:endParaRPr lang="ar-SA"/>
          </a:p>
        </p:txBody>
      </p:sp>
      <p:sp>
        <p:nvSpPr>
          <p:cNvPr id="5" name="عنصر نائب لرقم الشريحة 4"/>
          <p:cNvSpPr>
            <a:spLocks noGrp="1"/>
          </p:cNvSpPr>
          <p:nvPr>
            <p:ph type="sldNum" sz="quarter" idx="12"/>
          </p:nvPr>
        </p:nvSpPr>
        <p:spPr/>
        <p:txBody>
          <a:bodyPr/>
          <a:lstStyle>
            <a:lvl1pPr algn="l">
              <a:defRPr/>
            </a:lvl1pPr>
          </a:lstStyle>
          <a:p>
            <a:fld id="{E5137D0E-4A4F-4307-8994-C1891D747D59}" type="slidenum">
              <a:rPr lang="ar-SA" smtClean="0"/>
              <a:pPr/>
              <a:t>‹#›</a:t>
            </a:fld>
            <a:endParaRPr lang="ar-SA"/>
          </a:p>
        </p:txBody>
      </p:sp>
    </p:spTree>
    <p:extLst>
      <p:ext uri="{BB962C8B-B14F-4D97-AF65-F5344CB8AC3E}">
        <p14:creationId xmlns:p14="http://schemas.microsoft.com/office/powerpoint/2010/main" val="2455701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p:cNvSpPr>
            <a:spLocks noGrp="1"/>
          </p:cNvSpPr>
          <p:nvPr>
            <p:ph type="dt" sz="half" idx="10"/>
          </p:nvPr>
        </p:nvSpPr>
        <p:spPr/>
        <p:txBody>
          <a:bodyPr/>
          <a:lstStyle>
            <a:lvl1pPr algn="l">
              <a:defRPr/>
            </a:lvl1pPr>
          </a:lstStyle>
          <a:p>
            <a:fld id="{83829175-527E-46A3-863C-1BB1F163B849}" type="datetimeFigureOut">
              <a:rPr lang="ar-SA" smtClean="0"/>
              <a:pPr/>
              <a:t>28/07/1441</a:t>
            </a:fld>
            <a:endParaRPr lang="ar-SA"/>
          </a:p>
        </p:txBody>
      </p:sp>
      <p:sp>
        <p:nvSpPr>
          <p:cNvPr id="3" name="عنصر نائب للتذييل 2"/>
          <p:cNvSpPr>
            <a:spLocks noGrp="1"/>
          </p:cNvSpPr>
          <p:nvPr>
            <p:ph type="ftr" sz="quarter" idx="11"/>
          </p:nvPr>
        </p:nvSpPr>
        <p:spPr/>
        <p:txBody>
          <a:bodyPr/>
          <a:lstStyle/>
          <a:p>
            <a:pPr algn="r" rtl="1"/>
            <a:endParaRPr lang="ar-SA"/>
          </a:p>
        </p:txBody>
      </p:sp>
      <p:sp>
        <p:nvSpPr>
          <p:cNvPr id="4" name="عنصر نائب لرقم الشريحة 3"/>
          <p:cNvSpPr>
            <a:spLocks noGrp="1"/>
          </p:cNvSpPr>
          <p:nvPr>
            <p:ph type="sldNum" sz="quarter" idx="12"/>
          </p:nvPr>
        </p:nvSpPr>
        <p:spPr/>
        <p:txBody>
          <a:bodyPr/>
          <a:lstStyle>
            <a:lvl1pPr algn="l">
              <a:defRPr/>
            </a:lvl1pPr>
          </a:lstStyle>
          <a:p>
            <a:fld id="{E5137D0E-4A4F-4307-8994-C1891D747D59}" type="slidenum">
              <a:rPr lang="ar-SA" smtClean="0"/>
              <a:pPr/>
              <a:t>‹#›</a:t>
            </a:fld>
            <a:endParaRPr lang="ar-SA"/>
          </a:p>
        </p:txBody>
      </p:sp>
    </p:spTree>
    <p:extLst>
      <p:ext uri="{BB962C8B-B14F-4D97-AF65-F5344CB8AC3E}">
        <p14:creationId xmlns:p14="http://schemas.microsoft.com/office/powerpoint/2010/main" val="3952017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محتوى مع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8151812" y="2590800"/>
            <a:ext cx="3276599" cy="1924050"/>
          </a:xfrm>
        </p:spPr>
        <p:txBody>
          <a:bodyPr anchor="b">
            <a:normAutofit/>
          </a:bodyPr>
          <a:lstStyle>
            <a:lvl1pPr algn="r" latinLnBrk="0">
              <a:defRPr lang="ar-SA" sz="3200" b="0"/>
            </a:lvl1pPr>
          </a:lstStyle>
          <a:p>
            <a:pPr algn="r" rtl="1"/>
            <a:r>
              <a:rPr lang="ar-SA"/>
              <a:t>انقر لتحرير نمط العنوان الرئيسي</a:t>
            </a:r>
          </a:p>
        </p:txBody>
      </p:sp>
      <p:sp>
        <p:nvSpPr>
          <p:cNvPr id="3" name="عنصر نائب للمحتوى 2"/>
          <p:cNvSpPr>
            <a:spLocks noGrp="1"/>
          </p:cNvSpPr>
          <p:nvPr>
            <p:ph idx="1"/>
          </p:nvPr>
        </p:nvSpPr>
        <p:spPr>
          <a:xfrm>
            <a:off x="565449" y="838200"/>
            <a:ext cx="6172201" cy="5181600"/>
          </a:xfrm>
        </p:spPr>
        <p:txBody>
          <a:bodyPr>
            <a:normAutofit/>
          </a:bodyPr>
          <a:lstStyle>
            <a:lvl1pPr algn="r" latinLnBrk="0">
              <a:defRPr lang="ar-SA" sz="2000"/>
            </a:lvl1pPr>
            <a:lvl2pPr algn="r" latinLnBrk="0">
              <a:defRPr lang="ar-SA" sz="1800"/>
            </a:lvl2pPr>
            <a:lvl3pPr algn="r" latinLnBrk="0">
              <a:defRPr lang="ar-SA" sz="1600"/>
            </a:lvl3pPr>
            <a:lvl4pPr algn="r" latinLnBrk="0">
              <a:defRPr lang="ar-SA" sz="1400"/>
            </a:lvl4pPr>
            <a:lvl5pPr algn="r" latinLnBrk="0">
              <a:defRPr lang="ar-SA" sz="1400"/>
            </a:lvl5pPr>
            <a:lvl6pPr algn="r" latinLnBrk="0">
              <a:defRPr lang="ar-SA" sz="1400"/>
            </a:lvl6pPr>
            <a:lvl7pPr algn="r" latinLnBrk="0">
              <a:defRPr lang="ar-SA" sz="1400"/>
            </a:lvl7pPr>
            <a:lvl8pPr algn="r" latinLnBrk="0">
              <a:defRPr lang="ar-SA" sz="1400"/>
            </a:lvl8pPr>
            <a:lvl9pPr algn="r" latinLnBrk="0">
              <a:defRPr lang="ar-SA" sz="1400"/>
            </a:lvl9pPr>
          </a:lstStyle>
          <a:p>
            <a:pPr lvl="0" algn="r" rtl="1"/>
            <a:r>
              <a:rPr lang="ar-SA"/>
              <a:t>انقر لتحرير أنماط النص الرئيسي</a:t>
            </a:r>
          </a:p>
          <a:p>
            <a:pPr lvl="1" algn="r" rtl="1"/>
            <a:r>
              <a:rPr lang="ar-SA"/>
              <a:t>المستوى الثاني</a:t>
            </a:r>
          </a:p>
          <a:p>
            <a:pPr lvl="2" algn="r" rtl="1"/>
            <a:r>
              <a:rPr lang="ar-SA"/>
              <a:t>المستوى الثالث</a:t>
            </a:r>
          </a:p>
          <a:p>
            <a:pPr lvl="3" algn="r" rtl="1"/>
            <a:r>
              <a:rPr lang="ar-SA"/>
              <a:t>المستوى الرابع</a:t>
            </a:r>
          </a:p>
          <a:p>
            <a:pPr lvl="4" algn="r" rtl="1"/>
            <a:r>
              <a:rPr lang="ar-SA"/>
              <a:t>المستوى الخامس</a:t>
            </a:r>
          </a:p>
          <a:p>
            <a:pPr lvl="5" algn="r" rtl="1"/>
            <a:r>
              <a:rPr lang="ar-SA"/>
              <a:t>المستوى السادس</a:t>
            </a:r>
          </a:p>
          <a:p>
            <a:pPr lvl="6" algn="r" rtl="1"/>
            <a:r>
              <a:rPr lang="ar-SA"/>
              <a:t>المستوى السابع</a:t>
            </a:r>
          </a:p>
          <a:p>
            <a:pPr lvl="7" algn="r" rtl="1"/>
            <a:r>
              <a:rPr lang="ar-SA"/>
              <a:t>المستوى الثامن</a:t>
            </a:r>
          </a:p>
          <a:p>
            <a:pPr lvl="8" algn="r" rtl="1"/>
            <a:r>
              <a:rPr lang="ar-SA"/>
              <a:t>المستوى التاسع</a:t>
            </a:r>
          </a:p>
        </p:txBody>
      </p:sp>
      <p:sp>
        <p:nvSpPr>
          <p:cNvPr id="4" name="عنصر نائب للنص 3"/>
          <p:cNvSpPr>
            <a:spLocks noGrp="1"/>
          </p:cNvSpPr>
          <p:nvPr>
            <p:ph type="body" sz="half" idx="2"/>
          </p:nvPr>
        </p:nvSpPr>
        <p:spPr>
          <a:xfrm>
            <a:off x="8151812" y="4648200"/>
            <a:ext cx="3276599" cy="1371600"/>
          </a:xfrm>
        </p:spPr>
        <p:txBody>
          <a:bodyPr>
            <a:normAutofit/>
          </a:bodyPr>
          <a:lstStyle>
            <a:lvl1pPr marL="0" indent="0" algn="r" latinLnBrk="0">
              <a:spcBef>
                <a:spcPts val="600"/>
              </a:spcBef>
              <a:buNone/>
              <a:defRPr lang="ar-SA" sz="1600"/>
            </a:lvl1pPr>
            <a:lvl2pPr marL="457200" indent="0" algn="r" latinLnBrk="0">
              <a:buNone/>
              <a:defRPr lang="ar-SA" sz="1200"/>
            </a:lvl2pPr>
            <a:lvl3pPr marL="914400" indent="0" algn="r" latinLnBrk="0">
              <a:buNone/>
              <a:defRPr lang="ar-SA" sz="1000"/>
            </a:lvl3pPr>
            <a:lvl4pPr marL="1371600" indent="0" algn="r" latinLnBrk="0">
              <a:buNone/>
              <a:defRPr lang="ar-SA" sz="900"/>
            </a:lvl4pPr>
            <a:lvl5pPr marL="1828800" indent="0" algn="r" latinLnBrk="0">
              <a:buNone/>
              <a:defRPr lang="ar-SA" sz="900"/>
            </a:lvl5pPr>
            <a:lvl6pPr marL="2286000" indent="0" algn="r" latinLnBrk="0">
              <a:buNone/>
              <a:defRPr lang="ar-SA" sz="900"/>
            </a:lvl6pPr>
            <a:lvl7pPr marL="2743200" indent="0" algn="r" latinLnBrk="0">
              <a:buNone/>
              <a:defRPr lang="ar-SA" sz="900"/>
            </a:lvl7pPr>
            <a:lvl8pPr marL="3200400" indent="0" algn="r" latinLnBrk="0">
              <a:buNone/>
              <a:defRPr lang="ar-SA" sz="900"/>
            </a:lvl8pPr>
            <a:lvl9pPr marL="3657600" indent="0" algn="r" latinLnBrk="0">
              <a:buNone/>
              <a:defRPr lang="ar-SA" sz="900"/>
            </a:lvl9pPr>
          </a:lstStyle>
          <a:p>
            <a:pPr lvl="0" algn="r" rtl="1"/>
            <a:r>
              <a:rPr lang="ar-SA"/>
              <a:t>انقر لتحرير أنماط النص الرئيسي</a:t>
            </a:r>
          </a:p>
        </p:txBody>
      </p:sp>
      <p:sp>
        <p:nvSpPr>
          <p:cNvPr id="8" name="عنصر نائب للتاريخ 7"/>
          <p:cNvSpPr>
            <a:spLocks noGrp="1"/>
          </p:cNvSpPr>
          <p:nvPr>
            <p:ph type="dt" sz="half" idx="10"/>
          </p:nvPr>
        </p:nvSpPr>
        <p:spPr/>
        <p:txBody>
          <a:bodyPr/>
          <a:lstStyle>
            <a:lvl1pPr algn="l">
              <a:defRPr/>
            </a:lvl1pPr>
          </a:lstStyle>
          <a:p>
            <a:fld id="{83829175-527E-46A3-863C-1BB1F163B849}" type="datetimeFigureOut">
              <a:rPr lang="ar-SA" smtClean="0"/>
              <a:pPr/>
              <a:t>28/07/1441</a:t>
            </a:fld>
            <a:endParaRPr lang="ar-SA"/>
          </a:p>
        </p:txBody>
      </p:sp>
      <p:sp>
        <p:nvSpPr>
          <p:cNvPr id="9" name="عنصر نائب للتذييل 8"/>
          <p:cNvSpPr>
            <a:spLocks noGrp="1"/>
          </p:cNvSpPr>
          <p:nvPr>
            <p:ph type="ftr" sz="quarter" idx="11"/>
          </p:nvPr>
        </p:nvSpPr>
        <p:spPr/>
        <p:txBody>
          <a:bodyPr/>
          <a:lstStyle/>
          <a:p>
            <a:pPr algn="r" rtl="1"/>
            <a:endParaRPr lang="ar-SA"/>
          </a:p>
        </p:txBody>
      </p:sp>
      <p:sp>
        <p:nvSpPr>
          <p:cNvPr id="10" name="عنصر نائب لرقم الشريحة 9"/>
          <p:cNvSpPr>
            <a:spLocks noGrp="1"/>
          </p:cNvSpPr>
          <p:nvPr>
            <p:ph type="sldNum" sz="quarter" idx="12"/>
          </p:nvPr>
        </p:nvSpPr>
        <p:spPr/>
        <p:txBody>
          <a:bodyPr/>
          <a:lstStyle>
            <a:lvl1pPr algn="l">
              <a:defRPr/>
            </a:lvl1pPr>
          </a:lstStyle>
          <a:p>
            <a:fld id="{E5137D0E-4A4F-4307-8994-C1891D747D59}" type="slidenum">
              <a:rPr lang="ar-SA" smtClean="0"/>
              <a:pPr/>
              <a:t>‹#›</a:t>
            </a:fld>
            <a:endParaRPr lang="ar-SA"/>
          </a:p>
        </p:txBody>
      </p:sp>
    </p:spTree>
    <p:extLst>
      <p:ext uri="{BB962C8B-B14F-4D97-AF65-F5344CB8AC3E}">
        <p14:creationId xmlns:p14="http://schemas.microsoft.com/office/powerpoint/2010/main" val="2018280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صورة مع تسمية توضيحية">
    <p:spTree>
      <p:nvGrpSpPr>
        <p:cNvPr id="1" name=""/>
        <p:cNvGrpSpPr/>
        <p:nvPr/>
      </p:nvGrpSpPr>
      <p:grpSpPr>
        <a:xfrm>
          <a:off x="0" y="0"/>
          <a:ext cx="0" cy="0"/>
          <a:chOff x="0" y="0"/>
          <a:chExt cx="0" cy="0"/>
        </a:xfrm>
      </p:grpSpPr>
      <p:pic>
        <p:nvPicPr>
          <p:cNvPr id="9" name="صورة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1812" y="458787"/>
            <a:ext cx="6626225" cy="5938837"/>
          </a:xfrm>
          <a:prstGeom prst="rect">
            <a:avLst/>
          </a:prstGeom>
          <a:noFill/>
          <a:ln>
            <a:noFill/>
          </a:ln>
          <a:effectLst>
            <a:outerShdw blurRad="292100" algn="ctr" rotWithShape="0">
              <a:prstClr val="black">
                <a:alpha val="36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عنوان 1"/>
          <p:cNvSpPr>
            <a:spLocks noGrp="1"/>
          </p:cNvSpPr>
          <p:nvPr>
            <p:ph type="title"/>
          </p:nvPr>
        </p:nvSpPr>
        <p:spPr>
          <a:xfrm>
            <a:off x="8151813" y="2590800"/>
            <a:ext cx="3276599" cy="1924050"/>
          </a:xfrm>
        </p:spPr>
        <p:txBody>
          <a:bodyPr anchor="b">
            <a:normAutofit/>
          </a:bodyPr>
          <a:lstStyle>
            <a:lvl1pPr algn="r" latinLnBrk="0">
              <a:defRPr lang="ar-SA" sz="3200" b="0"/>
            </a:lvl1pPr>
          </a:lstStyle>
          <a:p>
            <a:pPr algn="r" rtl="1"/>
            <a:r>
              <a:rPr lang="ar-SA"/>
              <a:t>انقر لتحرير نمط العنوان الرئيسي</a:t>
            </a:r>
          </a:p>
        </p:txBody>
      </p:sp>
      <p:sp>
        <p:nvSpPr>
          <p:cNvPr id="3" name="عنصر نائب للصورة 2"/>
          <p:cNvSpPr>
            <a:spLocks noGrp="1"/>
          </p:cNvSpPr>
          <p:nvPr>
            <p:ph type="pic" idx="1"/>
          </p:nvPr>
        </p:nvSpPr>
        <p:spPr>
          <a:xfrm>
            <a:off x="912812" y="836610"/>
            <a:ext cx="5867401" cy="5183190"/>
          </a:xfrm>
          <a:solidFill>
            <a:schemeClr val="bg2"/>
          </a:solidFill>
        </p:spPr>
        <p:txBody>
          <a:bodyPr tIns="914400">
            <a:normAutofit/>
          </a:bodyPr>
          <a:lstStyle>
            <a:lvl1pPr marL="0" indent="0" algn="ctr" latinLnBrk="0">
              <a:buNone/>
              <a:defRPr lang="ar-SA" sz="2400"/>
            </a:lvl1pPr>
            <a:lvl2pPr marL="457200" indent="0" algn="r" latinLnBrk="0">
              <a:buNone/>
              <a:defRPr lang="ar-SA" sz="2800"/>
            </a:lvl2pPr>
            <a:lvl3pPr marL="914400" indent="0" algn="r" latinLnBrk="0">
              <a:buNone/>
              <a:defRPr lang="ar-SA" sz="2400"/>
            </a:lvl3pPr>
            <a:lvl4pPr marL="1371600" indent="0" algn="r" latinLnBrk="0">
              <a:buNone/>
              <a:defRPr lang="ar-SA" sz="2000"/>
            </a:lvl4pPr>
            <a:lvl5pPr marL="1828800" indent="0" algn="r" latinLnBrk="0">
              <a:buNone/>
              <a:defRPr lang="ar-SA" sz="2000"/>
            </a:lvl5pPr>
            <a:lvl6pPr marL="2286000" indent="0" algn="r" latinLnBrk="0">
              <a:buNone/>
              <a:defRPr lang="ar-SA" sz="2000"/>
            </a:lvl6pPr>
            <a:lvl7pPr marL="2743200" indent="0" algn="r" latinLnBrk="0">
              <a:buNone/>
              <a:defRPr lang="ar-SA" sz="2000"/>
            </a:lvl7pPr>
            <a:lvl8pPr marL="3200400" indent="0" algn="r" latinLnBrk="0">
              <a:buNone/>
              <a:defRPr lang="ar-SA" sz="2000"/>
            </a:lvl8pPr>
            <a:lvl9pPr marL="3657600" indent="0" algn="r" latinLnBrk="0">
              <a:buNone/>
              <a:defRPr lang="ar-SA" sz="2000"/>
            </a:lvl9pPr>
          </a:lstStyle>
          <a:p>
            <a:pPr algn="r" rtl="1"/>
            <a:endParaRPr lang="ar-SA" dirty="0"/>
          </a:p>
        </p:txBody>
      </p:sp>
      <p:sp>
        <p:nvSpPr>
          <p:cNvPr id="4" name="عنصر نائب للنص 3"/>
          <p:cNvSpPr>
            <a:spLocks noGrp="1"/>
          </p:cNvSpPr>
          <p:nvPr>
            <p:ph type="body" sz="half" idx="2"/>
          </p:nvPr>
        </p:nvSpPr>
        <p:spPr>
          <a:xfrm>
            <a:off x="8151813" y="4648200"/>
            <a:ext cx="3276599" cy="1371600"/>
          </a:xfrm>
        </p:spPr>
        <p:txBody>
          <a:bodyPr>
            <a:normAutofit/>
          </a:bodyPr>
          <a:lstStyle>
            <a:lvl1pPr marL="0" indent="0" algn="r" latinLnBrk="0">
              <a:spcBef>
                <a:spcPts val="600"/>
              </a:spcBef>
              <a:buNone/>
              <a:defRPr lang="ar-SA" sz="1600"/>
            </a:lvl1pPr>
            <a:lvl2pPr marL="457200" indent="0" algn="r" latinLnBrk="0">
              <a:buNone/>
              <a:defRPr lang="ar-SA" sz="1200"/>
            </a:lvl2pPr>
            <a:lvl3pPr marL="914400" indent="0" algn="r" latinLnBrk="0">
              <a:buNone/>
              <a:defRPr lang="ar-SA" sz="1000"/>
            </a:lvl3pPr>
            <a:lvl4pPr marL="1371600" indent="0" algn="r" latinLnBrk="0">
              <a:buNone/>
              <a:defRPr lang="ar-SA" sz="900"/>
            </a:lvl4pPr>
            <a:lvl5pPr marL="1828800" indent="0" algn="r" latinLnBrk="0">
              <a:buNone/>
              <a:defRPr lang="ar-SA" sz="900"/>
            </a:lvl5pPr>
            <a:lvl6pPr marL="2286000" indent="0" algn="r" latinLnBrk="0">
              <a:buNone/>
              <a:defRPr lang="ar-SA" sz="900"/>
            </a:lvl6pPr>
            <a:lvl7pPr marL="2743200" indent="0" algn="r" latinLnBrk="0">
              <a:buNone/>
              <a:defRPr lang="ar-SA" sz="900"/>
            </a:lvl7pPr>
            <a:lvl8pPr marL="3200400" indent="0" algn="r" latinLnBrk="0">
              <a:buNone/>
              <a:defRPr lang="ar-SA" sz="900"/>
            </a:lvl8pPr>
            <a:lvl9pPr marL="3657600" indent="0" algn="r" latinLnBrk="0">
              <a:buNone/>
              <a:defRPr lang="ar-SA" sz="900"/>
            </a:lvl9pPr>
          </a:lstStyle>
          <a:p>
            <a:pPr lvl="0" algn="r" rtl="1"/>
            <a:r>
              <a:rPr lang="ar-SA"/>
              <a:t>انقر لتحرير أنماط النص الرئيسي</a:t>
            </a:r>
          </a:p>
        </p:txBody>
      </p:sp>
    </p:spTree>
    <p:extLst>
      <p:ext uri="{BB962C8B-B14F-4D97-AF65-F5344CB8AC3E}">
        <p14:creationId xmlns:p14="http://schemas.microsoft.com/office/powerpoint/2010/main" val="2244693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Ref idx="1002">
        <a:schemeClr val="bg1"/>
      </p:bgRef>
    </p:bg>
    <p:spTree>
      <p:nvGrpSpPr>
        <p:cNvPr id="1" name=""/>
        <p:cNvGrpSpPr/>
        <p:nvPr/>
      </p:nvGrpSpPr>
      <p:grpSpPr>
        <a:xfrm>
          <a:off x="0" y="0"/>
          <a:ext cx="0" cy="0"/>
          <a:chOff x="0" y="0"/>
          <a:chExt cx="0" cy="0"/>
        </a:xfrm>
      </p:grpSpPr>
      <p:sp>
        <p:nvSpPr>
          <p:cNvPr id="2" name="عنصر نائب للعنوان 1"/>
          <p:cNvSpPr>
            <a:spLocks noGrp="1"/>
          </p:cNvSpPr>
          <p:nvPr>
            <p:ph type="title"/>
          </p:nvPr>
        </p:nvSpPr>
        <p:spPr>
          <a:xfrm>
            <a:off x="912812" y="533400"/>
            <a:ext cx="9601200" cy="1143000"/>
          </a:xfrm>
          <a:prstGeom prst="rect">
            <a:avLst/>
          </a:prstGeom>
        </p:spPr>
        <p:txBody>
          <a:bodyPr vert="horz" lIns="91440" tIns="45720" rIns="91440" bIns="45720" rtlCol="1" anchor="b">
            <a:normAutofit/>
          </a:bodyPr>
          <a:lstStyle/>
          <a:p>
            <a:pPr algn="r" rtl="1"/>
            <a:r>
              <a:rPr lang="ar-SA"/>
              <a:t>انقر لتحرير نمط العنوان الرئيسي</a:t>
            </a:r>
          </a:p>
        </p:txBody>
      </p:sp>
      <p:sp>
        <p:nvSpPr>
          <p:cNvPr id="3" name="عنصر نائب للنص 2"/>
          <p:cNvSpPr>
            <a:spLocks noGrp="1"/>
          </p:cNvSpPr>
          <p:nvPr>
            <p:ph type="body" idx="1"/>
          </p:nvPr>
        </p:nvSpPr>
        <p:spPr>
          <a:xfrm>
            <a:off x="912812" y="1828800"/>
            <a:ext cx="9601200" cy="4191000"/>
          </a:xfrm>
          <a:prstGeom prst="rect">
            <a:avLst/>
          </a:prstGeom>
        </p:spPr>
        <p:txBody>
          <a:bodyPr vert="horz" lIns="91440" tIns="45720" rIns="91440" bIns="45720" rtlCol="1">
            <a:normAutofit/>
          </a:bodyPr>
          <a:lstStyle/>
          <a:p>
            <a:pPr lvl="0" algn="r" rtl="1"/>
            <a:r>
              <a:rPr lang="ar-SA"/>
              <a:t>انقر لتحرير أنماط النص الرئيسي</a:t>
            </a:r>
          </a:p>
          <a:p>
            <a:pPr lvl="1" algn="r" rtl="1"/>
            <a:r>
              <a:rPr lang="ar-SA"/>
              <a:t>المستوى الثاني</a:t>
            </a:r>
          </a:p>
          <a:p>
            <a:pPr lvl="2" algn="r" rtl="1"/>
            <a:r>
              <a:rPr lang="ar-SA"/>
              <a:t>المستوى الثالث</a:t>
            </a:r>
          </a:p>
          <a:p>
            <a:pPr lvl="3" algn="r" rtl="1"/>
            <a:r>
              <a:rPr lang="ar-SA"/>
              <a:t>المستوى الرابع</a:t>
            </a:r>
          </a:p>
          <a:p>
            <a:pPr lvl="4" algn="r" rtl="1"/>
            <a:r>
              <a:rPr lang="ar-SA"/>
              <a:t>المستوى الخامس</a:t>
            </a:r>
          </a:p>
          <a:p>
            <a:pPr lvl="5" algn="r" rtl="1"/>
            <a:r>
              <a:rPr lang="ar-SA"/>
              <a:t>المستوى السادس</a:t>
            </a:r>
          </a:p>
          <a:p>
            <a:pPr lvl="6" algn="r" rtl="1"/>
            <a:r>
              <a:rPr lang="ar-SA"/>
              <a:t>المستوى السابع</a:t>
            </a:r>
          </a:p>
          <a:p>
            <a:pPr lvl="7" algn="r" rtl="1"/>
            <a:r>
              <a:rPr lang="ar-SA"/>
              <a:t>المستوى الثامن</a:t>
            </a:r>
          </a:p>
          <a:p>
            <a:pPr lvl="8" algn="r" rtl="1"/>
            <a:r>
              <a:rPr lang="ar-SA"/>
              <a:t>المستوى التاسع</a:t>
            </a:r>
          </a:p>
        </p:txBody>
      </p:sp>
      <p:sp>
        <p:nvSpPr>
          <p:cNvPr id="4" name="عنصر نائب للتاريخ 3"/>
          <p:cNvSpPr>
            <a:spLocks noGrp="1"/>
          </p:cNvSpPr>
          <p:nvPr>
            <p:ph type="dt" sz="half" idx="2"/>
          </p:nvPr>
        </p:nvSpPr>
        <p:spPr>
          <a:xfrm>
            <a:off x="2115220" y="6172200"/>
            <a:ext cx="1320059" cy="273049"/>
          </a:xfrm>
          <a:prstGeom prst="rect">
            <a:avLst/>
          </a:prstGeom>
        </p:spPr>
        <p:txBody>
          <a:bodyPr vert="horz" lIns="91440" tIns="45720" rIns="91440" bIns="45720" rtlCol="1" anchor="ctr"/>
          <a:lstStyle>
            <a:lvl1pPr algn="l" rtl="1" latinLnBrk="0">
              <a:defRPr lang="ar-SA" sz="100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fld id="{83829175-527E-46A3-863C-1BB1F163B849}" type="datetimeFigureOut">
              <a:rPr lang="ar-SA" smtClean="0"/>
              <a:pPr/>
              <a:t>28/07/1441</a:t>
            </a:fld>
            <a:endParaRPr lang="ar-SA"/>
          </a:p>
        </p:txBody>
      </p:sp>
      <p:sp>
        <p:nvSpPr>
          <p:cNvPr id="5" name="عنصر نائب للتذييل 4"/>
          <p:cNvSpPr>
            <a:spLocks noGrp="1"/>
          </p:cNvSpPr>
          <p:nvPr>
            <p:ph type="ftr" sz="quarter" idx="3"/>
          </p:nvPr>
        </p:nvSpPr>
        <p:spPr>
          <a:xfrm>
            <a:off x="3651550" y="6172200"/>
            <a:ext cx="6862462" cy="273049"/>
          </a:xfrm>
          <a:prstGeom prst="rect">
            <a:avLst/>
          </a:prstGeom>
        </p:spPr>
        <p:txBody>
          <a:bodyPr vert="horz" lIns="91440" tIns="45720" rIns="91440" bIns="45720" rtlCol="1" anchor="ctr"/>
          <a:lstStyle>
            <a:lvl1pPr algn="r" rtl="1" latinLnBrk="0">
              <a:defRPr lang="ar-SA" sz="100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endParaRPr lang="ar-SA" dirty="0"/>
          </a:p>
        </p:txBody>
      </p:sp>
      <p:sp>
        <p:nvSpPr>
          <p:cNvPr id="6" name="عنصر نائب لرقم الشريحة 5"/>
          <p:cNvSpPr>
            <a:spLocks noGrp="1"/>
          </p:cNvSpPr>
          <p:nvPr>
            <p:ph type="sldNum" sz="quarter" idx="4"/>
          </p:nvPr>
        </p:nvSpPr>
        <p:spPr>
          <a:xfrm>
            <a:off x="908348" y="6172200"/>
            <a:ext cx="990601" cy="273049"/>
          </a:xfrm>
          <a:prstGeom prst="rect">
            <a:avLst/>
          </a:prstGeom>
        </p:spPr>
        <p:txBody>
          <a:bodyPr vert="horz" lIns="91440" tIns="45720" rIns="91440" bIns="45720" rtlCol="1" anchor="ctr"/>
          <a:lstStyle>
            <a:lvl1pPr algn="l" rtl="1" latinLnBrk="0">
              <a:defRPr lang="ar-SA" sz="100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fld id="{E5137D0E-4A4F-4307-8994-C1891D747D59}" type="slidenum">
              <a:rPr lang="ar-SA" smtClean="0"/>
              <a:pPr/>
              <a:t>‹#›</a:t>
            </a:fld>
            <a:endParaRPr lang="ar-SA" dirty="0"/>
          </a:p>
        </p:txBody>
      </p:sp>
    </p:spTree>
    <p:extLst>
      <p:ext uri="{BB962C8B-B14F-4D97-AF65-F5344CB8AC3E}">
        <p14:creationId xmlns:p14="http://schemas.microsoft.com/office/powerpoint/2010/main" val="15260502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txStyles>
    <p:titleStyle>
      <a:lvl1pPr algn="l" defTabSz="914400" rtl="1" eaLnBrk="1" latinLnBrk="0" hangingPunct="1">
        <a:lnSpc>
          <a:spcPct val="90000"/>
        </a:lnSpc>
        <a:spcBef>
          <a:spcPct val="0"/>
        </a:spcBef>
        <a:buNone/>
        <a:defRPr lang="ar-SA" sz="3200" kern="1200">
          <a:solidFill>
            <a:schemeClr val="tx1"/>
          </a:solidFill>
          <a:latin typeface="Tahoma" panose="020B0604030504040204" pitchFamily="34" charset="0"/>
          <a:ea typeface="Tahoma" panose="020B0604030504040204" pitchFamily="34" charset="0"/>
          <a:cs typeface="Tahoma" panose="020B0604030504040204" pitchFamily="34" charset="0"/>
        </a:defRPr>
      </a:lvl1pPr>
    </p:titleStyle>
    <p:bodyStyle>
      <a:lvl1pPr marL="223838" indent="-223838" algn="l" defTabSz="914400" rtl="1" eaLnBrk="1" latinLnBrk="0" hangingPunct="1">
        <a:lnSpc>
          <a:spcPct val="90000"/>
        </a:lnSpc>
        <a:spcBef>
          <a:spcPts val="1800"/>
        </a:spcBef>
        <a:buFont typeface="Arial" pitchFamily="34" charset="0"/>
        <a:buChar char="•"/>
        <a:defRPr lang="ar-SA" sz="20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02920" indent="-223838" algn="l" defTabSz="914400" rtl="1" eaLnBrk="1" latinLnBrk="0" hangingPunct="1">
        <a:lnSpc>
          <a:spcPct val="90000"/>
        </a:lnSpc>
        <a:spcBef>
          <a:spcPts val="800"/>
        </a:spcBef>
        <a:buFont typeface="Arial" pitchFamily="34" charset="0"/>
        <a:buChar char="–"/>
        <a:defRPr lang="ar-SA" sz="18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741363" indent="-171450" algn="l" defTabSz="914400" rtl="1" eaLnBrk="1" latinLnBrk="0" hangingPunct="1">
        <a:lnSpc>
          <a:spcPct val="90000"/>
        </a:lnSpc>
        <a:spcBef>
          <a:spcPts val="600"/>
        </a:spcBef>
        <a:buFont typeface="Arial" pitchFamily="34" charset="0"/>
        <a:buChar char="•"/>
        <a:defRPr lang="ar-SA" sz="16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966788" indent="-173038" algn="l" defTabSz="914400" rtl="1" eaLnBrk="1" latinLnBrk="0" hangingPunct="1">
        <a:lnSpc>
          <a:spcPct val="90000"/>
        </a:lnSpc>
        <a:spcBef>
          <a:spcPts val="600"/>
        </a:spcBef>
        <a:buFont typeface="Arial" pitchFamily="34" charset="0"/>
        <a:buChar char="–"/>
        <a:defRPr lang="ar-SA" sz="14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1208088" indent="-173038" algn="l" defTabSz="914400" rtl="1" eaLnBrk="1" latinLnBrk="0" hangingPunct="1">
        <a:lnSpc>
          <a:spcPct val="90000"/>
        </a:lnSpc>
        <a:spcBef>
          <a:spcPts val="600"/>
        </a:spcBef>
        <a:buFont typeface="Arial" pitchFamily="34" charset="0"/>
        <a:buChar char="•"/>
        <a:defRPr lang="ar-SA" sz="140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1444752" indent="-173736" algn="l" defTabSz="914400" rtl="1" eaLnBrk="1" latinLnBrk="0" hangingPunct="1">
        <a:lnSpc>
          <a:spcPct val="90000"/>
        </a:lnSpc>
        <a:spcBef>
          <a:spcPts val="600"/>
        </a:spcBef>
        <a:buFont typeface="Arial" pitchFamily="34" charset="0"/>
        <a:buChar char="–"/>
        <a:defRPr lang="ar-SA" sz="1400" kern="1200">
          <a:solidFill>
            <a:schemeClr val="tx1"/>
          </a:solidFill>
          <a:latin typeface="Tahoma" panose="020B0604030504040204" pitchFamily="34" charset="0"/>
          <a:ea typeface="Tahoma" panose="020B0604030504040204" pitchFamily="34" charset="0"/>
          <a:cs typeface="Tahoma" panose="020B0604030504040204" pitchFamily="34" charset="0"/>
        </a:defRPr>
      </a:lvl6pPr>
      <a:lvl7pPr marL="1682496" indent="-173736" algn="l" defTabSz="914400" rtl="1" eaLnBrk="1" latinLnBrk="0" hangingPunct="1">
        <a:lnSpc>
          <a:spcPct val="90000"/>
        </a:lnSpc>
        <a:spcBef>
          <a:spcPts val="600"/>
        </a:spcBef>
        <a:buFont typeface="Arial" pitchFamily="34" charset="0"/>
        <a:buChar char="•"/>
        <a:defRPr lang="ar-SA" sz="1400" kern="1200">
          <a:solidFill>
            <a:schemeClr val="tx1"/>
          </a:solidFill>
          <a:latin typeface="Tahoma" panose="020B0604030504040204" pitchFamily="34" charset="0"/>
          <a:ea typeface="Tahoma" panose="020B0604030504040204" pitchFamily="34" charset="0"/>
          <a:cs typeface="Tahoma" panose="020B0604030504040204" pitchFamily="34" charset="0"/>
        </a:defRPr>
      </a:lvl7pPr>
      <a:lvl8pPr marL="1920240" indent="-173736" algn="l" defTabSz="914400" rtl="1" eaLnBrk="1" latinLnBrk="0" hangingPunct="1">
        <a:lnSpc>
          <a:spcPct val="90000"/>
        </a:lnSpc>
        <a:spcBef>
          <a:spcPts val="600"/>
        </a:spcBef>
        <a:buFont typeface="Arial" pitchFamily="34" charset="0"/>
        <a:buChar char="–"/>
        <a:defRPr lang="ar-SA" sz="1400" kern="1200">
          <a:solidFill>
            <a:schemeClr val="tx1"/>
          </a:solidFill>
          <a:latin typeface="Tahoma" panose="020B0604030504040204" pitchFamily="34" charset="0"/>
          <a:ea typeface="Tahoma" panose="020B0604030504040204" pitchFamily="34" charset="0"/>
          <a:cs typeface="Tahoma" panose="020B0604030504040204" pitchFamily="34" charset="0"/>
        </a:defRPr>
      </a:lvl8pPr>
      <a:lvl9pPr marL="2157984" indent="-173736" algn="l" defTabSz="914400" rtl="1" eaLnBrk="1" latinLnBrk="0" hangingPunct="1">
        <a:lnSpc>
          <a:spcPct val="90000"/>
        </a:lnSpc>
        <a:spcBef>
          <a:spcPts val="600"/>
        </a:spcBef>
        <a:buFont typeface="Arial" pitchFamily="34" charset="0"/>
        <a:buChar char="•"/>
        <a:defRPr lang="ar-SA" sz="1400" kern="1200">
          <a:solidFill>
            <a:schemeClr val="tx1"/>
          </a:solidFill>
          <a:latin typeface="Tahoma" panose="020B0604030504040204" pitchFamily="34" charset="0"/>
          <a:ea typeface="Tahoma" panose="020B0604030504040204" pitchFamily="34" charset="0"/>
          <a:cs typeface="Tahoma" panose="020B0604030504040204" pitchFamily="34" charset="0"/>
        </a:defRPr>
      </a:lvl9pPr>
    </p:bodyStyle>
    <p:otherStyle>
      <a:defPPr>
        <a:defRPr lang="ar-SA"/>
      </a:defPPr>
      <a:lvl1pPr marL="0" algn="r" defTabSz="914400" rtl="0" eaLnBrk="1" latinLnBrk="0" hangingPunct="1">
        <a:defRPr lang="ar-SA" sz="1800" kern="1200">
          <a:solidFill>
            <a:schemeClr val="tx1"/>
          </a:solidFill>
          <a:latin typeface="+mn-lt"/>
          <a:ea typeface="+mn-ea"/>
          <a:cs typeface="+mn-cs"/>
        </a:defRPr>
      </a:lvl1pPr>
      <a:lvl2pPr marL="457200" algn="r" defTabSz="914400" rtl="0" eaLnBrk="1" latinLnBrk="0" hangingPunct="1">
        <a:defRPr lang="ar-SA" sz="1800" kern="1200">
          <a:solidFill>
            <a:schemeClr val="tx1"/>
          </a:solidFill>
          <a:latin typeface="+mn-lt"/>
          <a:ea typeface="+mn-ea"/>
          <a:cs typeface="+mn-cs"/>
        </a:defRPr>
      </a:lvl2pPr>
      <a:lvl3pPr marL="914400" algn="r" defTabSz="914400" rtl="0" eaLnBrk="1" latinLnBrk="0" hangingPunct="1">
        <a:defRPr lang="ar-SA" sz="1800" kern="1200">
          <a:solidFill>
            <a:schemeClr val="tx1"/>
          </a:solidFill>
          <a:latin typeface="+mn-lt"/>
          <a:ea typeface="+mn-ea"/>
          <a:cs typeface="+mn-cs"/>
        </a:defRPr>
      </a:lvl3pPr>
      <a:lvl4pPr marL="1371600" algn="r" defTabSz="914400" rtl="0" eaLnBrk="1" latinLnBrk="0" hangingPunct="1">
        <a:defRPr lang="ar-SA" sz="1800" kern="1200">
          <a:solidFill>
            <a:schemeClr val="tx1"/>
          </a:solidFill>
          <a:latin typeface="+mn-lt"/>
          <a:ea typeface="+mn-ea"/>
          <a:cs typeface="+mn-cs"/>
        </a:defRPr>
      </a:lvl4pPr>
      <a:lvl5pPr marL="1828800" algn="r" defTabSz="914400" rtl="0" eaLnBrk="1" latinLnBrk="0" hangingPunct="1">
        <a:defRPr lang="ar-SA" sz="1800" kern="1200">
          <a:solidFill>
            <a:schemeClr val="tx1"/>
          </a:solidFill>
          <a:latin typeface="+mn-lt"/>
          <a:ea typeface="+mn-ea"/>
          <a:cs typeface="+mn-cs"/>
        </a:defRPr>
      </a:lvl5pPr>
      <a:lvl6pPr marL="2286000" algn="r" defTabSz="914400" rtl="0" eaLnBrk="1" latinLnBrk="0" hangingPunct="1">
        <a:defRPr lang="ar-SA" sz="1800" kern="1200">
          <a:solidFill>
            <a:schemeClr val="tx1"/>
          </a:solidFill>
          <a:latin typeface="+mn-lt"/>
          <a:ea typeface="+mn-ea"/>
          <a:cs typeface="+mn-cs"/>
        </a:defRPr>
      </a:lvl6pPr>
      <a:lvl7pPr marL="2743200" algn="r" defTabSz="914400" rtl="0" eaLnBrk="1" latinLnBrk="0" hangingPunct="1">
        <a:defRPr lang="ar-SA" sz="1800" kern="1200">
          <a:solidFill>
            <a:schemeClr val="tx1"/>
          </a:solidFill>
          <a:latin typeface="+mn-lt"/>
          <a:ea typeface="+mn-ea"/>
          <a:cs typeface="+mn-cs"/>
        </a:defRPr>
      </a:lvl7pPr>
      <a:lvl8pPr marL="3200400" algn="r" defTabSz="914400" rtl="0" eaLnBrk="1" latinLnBrk="0" hangingPunct="1">
        <a:defRPr lang="ar-SA" sz="1800" kern="1200">
          <a:solidFill>
            <a:schemeClr val="tx1"/>
          </a:solidFill>
          <a:latin typeface="+mn-lt"/>
          <a:ea typeface="+mn-ea"/>
          <a:cs typeface="+mn-cs"/>
        </a:defRPr>
      </a:lvl8pPr>
      <a:lvl9pPr marL="3657600" algn="r" defTabSz="914400" rtl="0" eaLnBrk="1" latinLnBrk="0" hangingPunct="1">
        <a:defRPr lang="ar-SA"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0.wav"/><Relationship Id="rId1" Type="http://schemas.microsoft.com/office/2007/relationships/media" Target="../media/media10.wav"/><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1.wav"/><Relationship Id="rId1" Type="http://schemas.microsoft.com/office/2007/relationships/media" Target="../media/media11.wav"/><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2.wav"/><Relationship Id="rId1" Type="http://schemas.microsoft.com/office/2007/relationships/media" Target="../media/media12.wav"/><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3.wav"/><Relationship Id="rId1" Type="http://schemas.microsoft.com/office/2007/relationships/media" Target="../media/media13.wav"/><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4.wav"/><Relationship Id="rId1" Type="http://schemas.microsoft.com/office/2007/relationships/media" Target="../media/media14.wav"/><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5.wav"/><Relationship Id="rId1" Type="http://schemas.microsoft.com/office/2007/relationships/media" Target="../media/media15.wav"/><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wav"/><Relationship Id="rId1" Type="http://schemas.microsoft.com/office/2007/relationships/media" Target="../media/media16.wav"/><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7.wav"/><Relationship Id="rId1" Type="http://schemas.microsoft.com/office/2007/relationships/media" Target="../media/media17.wav"/><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8.wav"/><Relationship Id="rId1" Type="http://schemas.microsoft.com/office/2007/relationships/media" Target="../media/media18.wav"/><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9.wav"/><Relationship Id="rId1" Type="http://schemas.microsoft.com/office/2007/relationships/media" Target="../media/media19.wav"/><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2.wav"/><Relationship Id="rId1" Type="http://schemas.microsoft.com/office/2007/relationships/media" Target="../media/media2.wav"/><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0.wav"/><Relationship Id="rId1" Type="http://schemas.microsoft.com/office/2007/relationships/media" Target="../media/media20.wav"/><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1.wav"/><Relationship Id="rId1" Type="http://schemas.microsoft.com/office/2007/relationships/media" Target="../media/media21.wav"/><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2.wav"/><Relationship Id="rId1" Type="http://schemas.microsoft.com/office/2007/relationships/media" Target="../media/media22.wav"/><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wav"/><Relationship Id="rId1" Type="http://schemas.microsoft.com/office/2007/relationships/media" Target="../media/media23.wav"/><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wav"/><Relationship Id="rId1" Type="http://schemas.microsoft.com/office/2007/relationships/media" Target="../media/media24.wav"/><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5.wav"/><Relationship Id="rId1" Type="http://schemas.microsoft.com/office/2007/relationships/media" Target="../media/media25.wav"/><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6.wav"/><Relationship Id="rId1" Type="http://schemas.microsoft.com/office/2007/relationships/media" Target="../media/media26.wav"/><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7.wav"/><Relationship Id="rId1" Type="http://schemas.microsoft.com/office/2007/relationships/media" Target="../media/media27.wav"/><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8.wav"/><Relationship Id="rId1" Type="http://schemas.microsoft.com/office/2007/relationships/media" Target="../media/media28.wav"/><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9.wav"/><Relationship Id="rId1" Type="http://schemas.microsoft.com/office/2007/relationships/media" Target="../media/media29.wav"/><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av"/><Relationship Id="rId1" Type="http://schemas.microsoft.com/office/2007/relationships/media" Target="../media/media3.wav"/><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0.wav"/><Relationship Id="rId1" Type="http://schemas.microsoft.com/office/2007/relationships/media" Target="../media/media30.wav"/><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wav"/><Relationship Id="rId1" Type="http://schemas.microsoft.com/office/2007/relationships/media" Target="../media/media4.wav"/><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5.wav"/><Relationship Id="rId1" Type="http://schemas.microsoft.com/office/2007/relationships/media" Target="../media/media5.wav"/><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wav"/><Relationship Id="rId1" Type="http://schemas.microsoft.com/office/2007/relationships/media" Target="../media/media6.wav"/><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7.wav"/><Relationship Id="rId1" Type="http://schemas.microsoft.com/office/2007/relationships/media" Target="../media/media7.wav"/><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8.wav"/><Relationship Id="rId1" Type="http://schemas.microsoft.com/office/2007/relationships/media" Target="../media/media8.wav"/><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9.wav"/><Relationship Id="rId1" Type="http://schemas.microsoft.com/office/2007/relationships/media" Target="../media/media9.wav"/><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ctrTitle"/>
          </p:nvPr>
        </p:nvSpPr>
        <p:spPr/>
        <p:style>
          <a:lnRef idx="1">
            <a:schemeClr val="dk1"/>
          </a:lnRef>
          <a:fillRef idx="3">
            <a:schemeClr val="dk1"/>
          </a:fillRef>
          <a:effectRef idx="2">
            <a:schemeClr val="dk1"/>
          </a:effectRef>
          <a:fontRef idx="minor">
            <a:schemeClr val="lt1"/>
          </a:fontRef>
        </p:style>
        <p:txBody>
          <a:bodyPr/>
          <a:lstStyle/>
          <a:p>
            <a:pPr algn="r" rtl="1"/>
            <a:r>
              <a:rPr lang="ar-EG" dirty="0" smtClean="0"/>
              <a:t>الفصل الرابع</a:t>
            </a:r>
            <a:endParaRPr lang="ar-SA" dirty="0"/>
          </a:p>
        </p:txBody>
      </p:sp>
      <p:sp>
        <p:nvSpPr>
          <p:cNvPr id="3" name="عنوان فرعي 2"/>
          <p:cNvSpPr>
            <a:spLocks noGrp="1"/>
          </p:cNvSpPr>
          <p:nvPr>
            <p:ph type="subTitle" idx="1"/>
          </p:nvPr>
        </p:nvSpPr>
        <p:spPr/>
        <p:style>
          <a:lnRef idx="2">
            <a:schemeClr val="dk1"/>
          </a:lnRef>
          <a:fillRef idx="1">
            <a:schemeClr val="lt1"/>
          </a:fillRef>
          <a:effectRef idx="0">
            <a:schemeClr val="dk1"/>
          </a:effectRef>
          <a:fontRef idx="minor">
            <a:schemeClr val="dk1"/>
          </a:fontRef>
        </p:style>
        <p:txBody>
          <a:bodyPr>
            <a:normAutofit/>
          </a:bodyPr>
          <a:lstStyle/>
          <a:p>
            <a:r>
              <a:rPr lang="ar-SA" b="1" dirty="0"/>
              <a:t> </a:t>
            </a:r>
            <a:endParaRPr lang="en-US" dirty="0"/>
          </a:p>
          <a:p>
            <a:r>
              <a:rPr lang="ar-SA" sz="3200" b="1" dirty="0" smtClean="0">
                <a:solidFill>
                  <a:srgbClr val="FF0000"/>
                </a:solidFill>
              </a:rPr>
              <a:t> </a:t>
            </a:r>
            <a:r>
              <a:rPr lang="ar-SA" sz="3200" b="1" dirty="0">
                <a:solidFill>
                  <a:srgbClr val="FF0000"/>
                </a:solidFill>
              </a:rPr>
              <a:t>وظائف الصحافه </a:t>
            </a:r>
            <a:endParaRPr lang="en-US" sz="3200" dirty="0">
              <a:solidFill>
                <a:srgbClr val="FF0000"/>
              </a:solidFill>
            </a:endParaRPr>
          </a:p>
          <a:p>
            <a:pPr algn="r" rtl="1"/>
            <a:endParaRPr lang="ar-SA" dirty="0">
              <a:solidFill>
                <a:schemeClr val="tx1">
                  <a:lumMod val="50000"/>
                </a:schemeClr>
              </a:solidFill>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26825" y="6096000"/>
            <a:ext cx="609600" cy="609600"/>
          </a:xfrm>
          <a:prstGeom prst="rect">
            <a:avLst/>
          </a:prstGeom>
        </p:spPr>
      </p:pic>
    </p:spTree>
    <p:extLst>
      <p:ext uri="{BB962C8B-B14F-4D97-AF65-F5344CB8AC3E}">
        <p14:creationId xmlns:p14="http://schemas.microsoft.com/office/powerpoint/2010/main" val="456561043"/>
      </p:ext>
    </p:extLst>
  </p:cSld>
  <p:clrMapOvr>
    <a:masterClrMapping/>
  </p:clrMapOvr>
  <mc:AlternateContent xmlns:mc="http://schemas.openxmlformats.org/markup-compatibility/2006" xmlns:p14="http://schemas.microsoft.com/office/powerpoint/2010/main">
    <mc:Choice Requires="p14">
      <p:transition spd="med" p14:dur="700" advTm="17750">
        <p:fade/>
      </p:transition>
    </mc:Choice>
    <mc:Fallback xmlns="">
      <p:transition spd="med" advTm="1775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9012" y="381000"/>
            <a:ext cx="9829800" cy="6248400"/>
          </a:xfrm>
        </p:spPr>
        <p:style>
          <a:lnRef idx="2">
            <a:schemeClr val="dk1"/>
          </a:lnRef>
          <a:fillRef idx="1">
            <a:schemeClr val="lt1"/>
          </a:fillRef>
          <a:effectRef idx="0">
            <a:schemeClr val="dk1"/>
          </a:effectRef>
          <a:fontRef idx="minor">
            <a:schemeClr val="dk1"/>
          </a:fontRef>
        </p:style>
        <p:txBody>
          <a:bodyPr/>
          <a:lstStyle/>
          <a:p>
            <a:r>
              <a:rPr lang="ar-EG" sz="2800" b="1" dirty="0">
                <a:ln w="1905"/>
                <a:solidFill>
                  <a:srgbClr val="FF0000"/>
                </a:solidFill>
                <a:effectLst>
                  <a:innerShdw blurRad="69850" dist="43180" dir="5400000">
                    <a:srgbClr val="000000">
                      <a:alpha val="65000"/>
                    </a:srgbClr>
                  </a:innerShdw>
                </a:effectLst>
              </a:rPr>
              <a:t>*</a:t>
            </a:r>
            <a: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SA" sz="2800" dirty="0"/>
              <a:t> </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فالصحفي يستقي من الخبر فكرة </a:t>
            </a:r>
            <a:r>
              <a:rPr lang="ar-SA" sz="2800" b="1" dirty="0">
                <a:ln w="1905"/>
                <a:solidFill>
                  <a:schemeClr val="tx1"/>
                </a:solidFill>
                <a:effectLst>
                  <a:innerShdw blurRad="69850" dist="43180" dir="5400000">
                    <a:srgbClr val="000000">
                      <a:alpha val="65000"/>
                    </a:srgbClr>
                  </a:innerShdw>
                </a:effectLst>
              </a:rPr>
              <a:t>التحقيق</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ثم يضمن </a:t>
            </a: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r>
            <a:b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r>
            <a:b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تحقيقه </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الجديد من الأخبار حول القضية أو الحدث الذي </a:t>
            </a: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r>
            <a:b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r>
            <a:b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يحققه </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والغالب علي التحقيقات الصحفية هو </a:t>
            </a: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الطابع</a:t>
            </a: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الخبري</a:t>
            </a: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t>
            </a:r>
            <a:b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r>
            <a:b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ar-EG" sz="2800" b="1" dirty="0" smtClean="0">
                <a:ln w="1905"/>
                <a:solidFill>
                  <a:srgbClr val="FF0000"/>
                </a:solidFill>
                <a:effectLst>
                  <a:innerShdw blurRad="69850" dist="43180" dir="5400000">
                    <a:srgbClr val="000000">
                      <a:alpha val="65000"/>
                    </a:srgbClr>
                  </a:innerShdw>
                </a:effectLst>
              </a:rPr>
              <a:t>*</a:t>
            </a: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أما </a:t>
            </a:r>
            <a:r>
              <a:rPr lang="ar-SA" sz="2800" b="1" dirty="0">
                <a:ln w="1905"/>
                <a:solidFill>
                  <a:schemeClr val="tx1"/>
                </a:solidFill>
                <a:effectLst>
                  <a:innerShdw blurRad="69850" dist="43180" dir="5400000">
                    <a:srgbClr val="000000">
                      <a:alpha val="65000"/>
                    </a:srgbClr>
                  </a:innerShdw>
                </a:effectLst>
              </a:rPr>
              <a:t>الحديث الصحفي</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فأن أحد أنواعه المهمة هو </a:t>
            </a: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r>
            <a:b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r>
            <a:b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الحديث </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الخبري الذي يستهدف فيه المحرر الحصول </a:t>
            </a: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r>
            <a:b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r>
            <a:b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على </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أخبار جديدة من </a:t>
            </a: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المصدر</a:t>
            </a: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SA" sz="2800" dirty="0"/>
              <a:t>، </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أو الحصول علي </a:t>
            </a: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r>
            <a:b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r>
            <a:b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تفسيرات </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لأخبار نشرت بالفعل من المصدر</a:t>
            </a: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t>
            </a:r>
            <a: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r>
            <a:b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endParaRPr lang="en-US" sz="2800"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26825" y="6096000"/>
            <a:ext cx="609600" cy="609600"/>
          </a:xfrm>
          <a:prstGeom prst="rect">
            <a:avLst/>
          </a:prstGeom>
        </p:spPr>
      </p:pic>
    </p:spTree>
    <p:extLst>
      <p:ext uri="{BB962C8B-B14F-4D97-AF65-F5344CB8AC3E}">
        <p14:creationId xmlns:p14="http://schemas.microsoft.com/office/powerpoint/2010/main" val="3905406351"/>
      </p:ext>
    </p:extLst>
  </p:cSld>
  <p:clrMapOvr>
    <a:masterClrMapping/>
  </p:clrMapOvr>
  <mc:AlternateContent xmlns:mc="http://schemas.openxmlformats.org/markup-compatibility/2006" xmlns:p14="http://schemas.microsoft.com/office/powerpoint/2010/main">
    <mc:Choice Requires="p14">
      <p:transition spd="med" p14:dur="700" advTm="2377">
        <p:fade/>
      </p:transition>
    </mc:Choice>
    <mc:Fallback xmlns="">
      <p:transition spd="med" advTm="237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2414" y="609600"/>
            <a:ext cx="9144000" cy="6019800"/>
          </a:xfrm>
        </p:spPr>
        <p:style>
          <a:lnRef idx="2">
            <a:schemeClr val="dk1"/>
          </a:lnRef>
          <a:fillRef idx="1">
            <a:schemeClr val="lt1"/>
          </a:fillRef>
          <a:effectRef idx="0">
            <a:schemeClr val="dk1"/>
          </a:effectRef>
          <a:fontRef idx="minor">
            <a:schemeClr val="dk1"/>
          </a:fontRef>
        </p:style>
        <p:txBody>
          <a:bodyPr/>
          <a:lstStyle/>
          <a:p>
            <a:r>
              <a:rPr lang="ar-EG" sz="2800" b="1" dirty="0" smtClean="0">
                <a:ln w="1905"/>
                <a:solidFill>
                  <a:srgbClr val="FF0000"/>
                </a:solidFill>
                <a:effectLst>
                  <a:innerShdw blurRad="69850" dist="43180" dir="5400000">
                    <a:srgbClr val="000000">
                      <a:alpha val="65000"/>
                    </a:srgbClr>
                  </a:innerShdw>
                </a:effectLst>
              </a:rPr>
              <a:t>*</a:t>
            </a: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وحتى </a:t>
            </a:r>
            <a:r>
              <a:rPr lang="ar-SA" sz="2800" b="1" dirty="0">
                <a:ln w="1905"/>
                <a:solidFill>
                  <a:schemeClr val="tx1"/>
                </a:solidFill>
                <a:effectLst>
                  <a:innerShdw blurRad="69850" dist="43180" dir="5400000">
                    <a:srgbClr val="000000">
                      <a:alpha val="65000"/>
                    </a:srgbClr>
                  </a:innerShdw>
                </a:effectLst>
              </a:rPr>
              <a:t>حديث الرأي </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يستند في غالب الأحيان على خبر </a:t>
            </a: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r>
            <a:b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r>
            <a:b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هو </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الذي أثار الجدل بين أهل الاختصاص، ودفع المحرر </a:t>
            </a: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r>
            <a:b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r>
            <a:b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إلي </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أجراء أحاديث رأي حول الموضوع </a:t>
            </a: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t>
            </a: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r>
            <a:b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r>
            <a:b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ar-EG" sz="2800" b="1" dirty="0" smtClean="0">
                <a:ln w="1905"/>
                <a:solidFill>
                  <a:srgbClr val="FF0000"/>
                </a:solidFill>
                <a:effectLst>
                  <a:innerShdw blurRad="69850" dist="43180" dir="5400000">
                    <a:srgbClr val="000000">
                      <a:alpha val="65000"/>
                    </a:srgbClr>
                  </a:innerShdw>
                </a:effectLst>
              </a:rPr>
              <a:t>*</a:t>
            </a: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وقد </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نشأت </a:t>
            </a:r>
            <a:r>
              <a:rPr lang="ar-SA" sz="2800" b="1" dirty="0">
                <a:ln w="1905"/>
                <a:solidFill>
                  <a:schemeClr val="tx1"/>
                </a:solidFill>
                <a:effectLst>
                  <a:innerShdw blurRad="69850" dist="43180" dir="5400000">
                    <a:srgbClr val="000000">
                      <a:alpha val="65000"/>
                    </a:srgbClr>
                  </a:innerShdw>
                </a:effectLst>
              </a:rPr>
              <a:t>الفنون الصحفية </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السابقة المقال، </a:t>
            </a: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r>
            <a:b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r>
            <a:b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والتحقيق</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والحديث </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استناداً إلي </a:t>
            </a: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الخبر</a:t>
            </a: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t>
            </a:r>
            <a:b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r>
            <a:b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ar-EG" sz="2800" b="1" dirty="0" smtClean="0">
                <a:ln w="1905"/>
                <a:solidFill>
                  <a:srgbClr val="FF0000"/>
                </a:solidFill>
                <a:effectLst>
                  <a:innerShdw blurRad="69850" dist="43180" dir="5400000">
                    <a:srgbClr val="000000">
                      <a:alpha val="65000"/>
                    </a:srgbClr>
                  </a:innerShdw>
                </a:effectLst>
              </a:rPr>
              <a:t>*</a:t>
            </a: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كما </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نشأت فنون صحفية حديثة كفنون خبرية صرفية </a:t>
            </a: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r>
            <a:b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r>
            <a:b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وتطورت </a:t>
            </a: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ليصبح </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لها طابعها المميز </a:t>
            </a: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t>
            </a:r>
            <a:b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endParaRPr lang="en-US"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26825" y="6096000"/>
            <a:ext cx="609600" cy="609600"/>
          </a:xfrm>
          <a:prstGeom prst="rect">
            <a:avLst/>
          </a:prstGeom>
        </p:spPr>
      </p:pic>
    </p:spTree>
    <p:extLst>
      <p:ext uri="{BB962C8B-B14F-4D97-AF65-F5344CB8AC3E}">
        <p14:creationId xmlns:p14="http://schemas.microsoft.com/office/powerpoint/2010/main" val="275377272"/>
      </p:ext>
    </p:extLst>
  </p:cSld>
  <p:clrMapOvr>
    <a:masterClrMapping/>
  </p:clrMapOvr>
  <mc:AlternateContent xmlns:mc="http://schemas.openxmlformats.org/markup-compatibility/2006" xmlns:p14="http://schemas.microsoft.com/office/powerpoint/2010/main">
    <mc:Choice Requires="p14">
      <p:transition spd="med" p14:dur="700" advTm="69414">
        <p:fade/>
      </p:transition>
    </mc:Choice>
    <mc:Fallback xmlns="">
      <p:transition spd="med" advTm="6941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2414" y="533400"/>
            <a:ext cx="9144000" cy="6019800"/>
          </a:xfrm>
        </p:spPr>
        <p:style>
          <a:lnRef idx="2">
            <a:schemeClr val="dk1"/>
          </a:lnRef>
          <a:fillRef idx="1">
            <a:schemeClr val="lt1"/>
          </a:fillRef>
          <a:effectRef idx="0">
            <a:schemeClr val="dk1"/>
          </a:effectRef>
          <a:fontRef idx="minor">
            <a:schemeClr val="dk1"/>
          </a:fontRef>
        </p:style>
        <p:txBody>
          <a:bodyPr/>
          <a:lstStyle/>
          <a:p>
            <a:r>
              <a:rPr lang="ar-EG" sz="2800" b="1" dirty="0">
                <a:ln w="1905"/>
                <a:solidFill>
                  <a:srgbClr val="FF0000"/>
                </a:solidFill>
                <a:effectLst>
                  <a:innerShdw blurRad="69850" dist="43180" dir="5400000">
                    <a:srgbClr val="000000">
                      <a:alpha val="65000"/>
                    </a:srgbClr>
                  </a:innerShdw>
                </a:effectLst>
              </a:rPr>
              <a:t>*</a:t>
            </a:r>
            <a: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كما نشأت </a:t>
            </a:r>
            <a:r>
              <a:rPr lang="ar-SA" sz="2800" b="1" dirty="0">
                <a:ln w="1905"/>
                <a:solidFill>
                  <a:schemeClr val="tx1"/>
                </a:solidFill>
                <a:effectLst>
                  <a:innerShdw blurRad="69850" dist="43180" dir="5400000">
                    <a:srgbClr val="000000">
                      <a:alpha val="65000"/>
                    </a:srgbClr>
                  </a:innerShdw>
                </a:effectLst>
              </a:rPr>
              <a:t>فنون صحفية حديثة </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كفنون خبرية صرفية </a:t>
            </a:r>
            <a: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r>
            <a:b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r>
            <a:b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وتطورت </a:t>
            </a:r>
            <a: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ليصبح لها طابعها المميز </a:t>
            </a: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t>
            </a:r>
            <a:b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r>
            <a:b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ar-EG" sz="2800" b="1" dirty="0" smtClean="0">
                <a:ln w="1905"/>
                <a:solidFill>
                  <a:srgbClr val="FF0101"/>
                </a:solidFill>
                <a:effectLst>
                  <a:innerShdw blurRad="69850" dist="43180" dir="5400000">
                    <a:srgbClr val="000000">
                      <a:alpha val="65000"/>
                    </a:srgbClr>
                  </a:innerShdw>
                </a:effectLst>
              </a:rPr>
              <a:t>*</a:t>
            </a: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ولعل أهمها: فن </a:t>
            </a:r>
            <a:r>
              <a:rPr lang="ar-SA" sz="2800" b="1" dirty="0">
                <a:ln w="1905"/>
                <a:solidFill>
                  <a:schemeClr val="tx1"/>
                </a:solidFill>
                <a:effectLst>
                  <a:innerShdw blurRad="69850" dist="43180" dir="5400000">
                    <a:srgbClr val="000000">
                      <a:alpha val="65000"/>
                    </a:srgbClr>
                  </a:innerShdw>
                </a:effectLst>
              </a:rPr>
              <a:t>التقرير الصحفي </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الذي أصبح من </a:t>
            </a: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r>
            <a:b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r>
            <a:b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معالم </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الصحافة الحديثة، وهو فن خبري في الأساس </a:t>
            </a: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r>
            <a:b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r>
            <a:b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يقوم </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علي تجميع ونشر أكبر عدد ممكن من الحقائق </a:t>
            </a: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r>
            <a:b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r>
            <a:b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المتعلقة </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بحدث ما أو شخص ما أو مكان ما</a:t>
            </a: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t>
            </a: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r>
            <a:b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r>
            <a:b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endParaRPr lang="en-US"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26825" y="6096000"/>
            <a:ext cx="609600" cy="609600"/>
          </a:xfrm>
          <a:prstGeom prst="rect">
            <a:avLst/>
          </a:prstGeom>
        </p:spPr>
      </p:pic>
    </p:spTree>
    <p:extLst>
      <p:ext uri="{BB962C8B-B14F-4D97-AF65-F5344CB8AC3E}">
        <p14:creationId xmlns:p14="http://schemas.microsoft.com/office/powerpoint/2010/main" val="3196727444"/>
      </p:ext>
    </p:extLst>
  </p:cSld>
  <p:clrMapOvr>
    <a:masterClrMapping/>
  </p:clrMapOvr>
  <mc:AlternateContent xmlns:mc="http://schemas.openxmlformats.org/markup-compatibility/2006" xmlns:p14="http://schemas.microsoft.com/office/powerpoint/2010/main">
    <mc:Choice Requires="p14">
      <p:transition spd="med" p14:dur="700" advTm="25618">
        <p:fade/>
      </p:transition>
    </mc:Choice>
    <mc:Fallback xmlns="">
      <p:transition spd="med" advTm="2561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0">
            <a:schemeClr val="accent3"/>
          </a:lnRef>
          <a:fillRef idx="3">
            <a:schemeClr val="accent3"/>
          </a:fillRef>
          <a:effectRef idx="3">
            <a:schemeClr val="accent3"/>
          </a:effectRef>
          <a:fontRef idx="minor">
            <a:schemeClr val="lt1"/>
          </a:fontRef>
        </p:style>
        <p:txBody>
          <a:bodyPr>
            <a:normAutofit/>
          </a:bodyPr>
          <a:lstStyle/>
          <a:p>
            <a:r>
              <a:rPr lang="ar-SA" sz="4400" b="1" dirty="0"/>
              <a:t>مفهوم الخبر:-</a:t>
            </a:r>
            <a:r>
              <a:rPr lang="en-US" sz="4400" b="1" dirty="0"/>
              <a:t/>
            </a:r>
            <a:br>
              <a:rPr lang="en-US" sz="4400" b="1" dirty="0"/>
            </a:br>
            <a:endParaRPr lang="en-US" sz="4400" b="1" dirty="0"/>
          </a:p>
        </p:txBody>
      </p:sp>
      <p:sp>
        <p:nvSpPr>
          <p:cNvPr id="3" name="Content Placeholder 2"/>
          <p:cNvSpPr>
            <a:spLocks noGrp="1"/>
          </p:cNvSpPr>
          <p:nvPr>
            <p:ph idx="1"/>
          </p:nvPr>
        </p:nvSpPr>
        <p:spPr>
          <a:xfrm>
            <a:off x="565449" y="838200"/>
            <a:ext cx="6172201" cy="5562600"/>
          </a:xfrm>
        </p:spPr>
        <p:style>
          <a:lnRef idx="2">
            <a:schemeClr val="dk1"/>
          </a:lnRef>
          <a:fillRef idx="1">
            <a:schemeClr val="lt1"/>
          </a:fillRef>
          <a:effectRef idx="0">
            <a:schemeClr val="dk1"/>
          </a:effectRef>
          <a:fontRef idx="minor">
            <a:schemeClr val="dk1"/>
          </a:fontRef>
        </p:style>
        <p:txBody>
          <a:bodyPr>
            <a:normAutofit/>
          </a:bodyPr>
          <a:lstStyle/>
          <a:p>
            <a:pPr>
              <a:buFont typeface="Wingdings" panose="05000000000000000000" pitchFamily="2" charset="2"/>
              <a:buChar char="Ø"/>
            </a:pP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رغم أنه كان ولازال سيد </a:t>
            </a: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فنون</a:t>
            </a:r>
            <a:endPar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pPr marL="0" indent="0">
              <a:buNone/>
            </a:pP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الإعلام </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القديمة والحديثة </a:t>
            </a: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بجميع</a:t>
            </a:r>
            <a:endPar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pPr marL="0" indent="0">
              <a:buNone/>
            </a:pP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أنواعه</a:t>
            </a:r>
            <a:endPar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pPr>
              <a:buFont typeface="Wingdings" panose="05000000000000000000" pitchFamily="2" charset="2"/>
              <a:buChar char="Ø"/>
            </a:pP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فإن الخبر الصحفي رغم تاريخه </a:t>
            </a:r>
            <a:endPar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pPr marL="0" indent="0">
              <a:buNone/>
            </a:pPr>
            <a: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الطويل </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قبل وبعد ظهور الصحافة </a:t>
            </a:r>
            <a:endPar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pPr marL="0" indent="0">
              <a:buNone/>
            </a:pPr>
            <a: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الحديثة </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لازال يفتقد إلي تعريف </a:t>
            </a: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p>
          <a:p>
            <a:pPr marL="0" indent="0">
              <a:buNone/>
            </a:pPr>
            <a: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جامع</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أو بالأصح إلي تعريف يتفق </a:t>
            </a:r>
            <a:endPar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pPr marL="0" indent="0">
              <a:buNone/>
            </a:pPr>
            <a: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حوله </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الإعلاميون أنفسهم ودارسو </a:t>
            </a:r>
            <a:endPar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pPr marL="0" indent="0">
              <a:buNone/>
            </a:pPr>
            <a: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الإعلام </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وأساتذته.</a:t>
            </a:r>
            <a:endPar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pPr marL="0" indent="0">
              <a:buNone/>
            </a:pPr>
            <a:endPar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pPr marL="0" indent="0">
              <a:buNone/>
            </a:pPr>
            <a:endParaRPr lang="ar-EG" sz="2800" b="1" dirty="0"/>
          </a:p>
          <a:p>
            <a:pPr>
              <a:buFont typeface="Wingdings" panose="05000000000000000000" pitchFamily="2" charset="2"/>
              <a:buChar char="Ø"/>
            </a:pPr>
            <a:endParaRPr lang="ar-EG" sz="2800" b="1" dirty="0" smtClean="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26825" y="6096000"/>
            <a:ext cx="609600" cy="609600"/>
          </a:xfrm>
          <a:prstGeom prst="rect">
            <a:avLst/>
          </a:prstGeom>
        </p:spPr>
      </p:pic>
    </p:spTree>
    <p:extLst>
      <p:ext uri="{BB962C8B-B14F-4D97-AF65-F5344CB8AC3E}">
        <p14:creationId xmlns:p14="http://schemas.microsoft.com/office/powerpoint/2010/main" val="3650298973"/>
      </p:ext>
    </p:extLst>
  </p:cSld>
  <p:clrMapOvr>
    <a:masterClrMapping/>
  </p:clrMapOvr>
  <mc:AlternateContent xmlns:mc="http://schemas.openxmlformats.org/markup-compatibility/2006" xmlns:p14="http://schemas.microsoft.com/office/powerpoint/2010/main">
    <mc:Choice Requires="p14">
      <p:transition spd="med" p14:dur="700" advTm="40286">
        <p:fade/>
      </p:transition>
    </mc:Choice>
    <mc:Fallback xmlns="">
      <p:transition spd="med" advTm="4028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0">
            <a:schemeClr val="accent1"/>
          </a:lnRef>
          <a:fillRef idx="3">
            <a:schemeClr val="accent1"/>
          </a:fillRef>
          <a:effectRef idx="3">
            <a:schemeClr val="accent1"/>
          </a:effectRef>
          <a:fontRef idx="minor">
            <a:schemeClr val="lt1"/>
          </a:fontRef>
        </p:style>
        <p:txBody>
          <a:bodyPr>
            <a:noAutofit/>
          </a:bodyPr>
          <a:lstStyle/>
          <a:p>
            <a:r>
              <a:rPr lang="ar-SA" sz="4000" b="1" dirty="0"/>
              <a:t>صعوبة تعريف الخبر:</a:t>
            </a:r>
            <a:r>
              <a:rPr lang="en-US" sz="4000" b="1" dirty="0"/>
              <a:t/>
            </a:r>
            <a:br>
              <a:rPr lang="en-US" sz="4000" b="1" dirty="0"/>
            </a:br>
            <a:endParaRPr lang="en-US" sz="4000" b="1" dirty="0"/>
          </a:p>
        </p:txBody>
      </p:sp>
      <p:sp>
        <p:nvSpPr>
          <p:cNvPr id="3" name="Content Placeholder 2"/>
          <p:cNvSpPr>
            <a:spLocks noGrp="1"/>
          </p:cNvSpPr>
          <p:nvPr>
            <p:ph idx="1"/>
          </p:nvPr>
        </p:nvSpPr>
        <p:spPr>
          <a:xfrm>
            <a:off x="565449" y="838200"/>
            <a:ext cx="6172201" cy="5486400"/>
          </a:xfrm>
        </p:spPr>
        <p:style>
          <a:lnRef idx="2">
            <a:schemeClr val="dk1"/>
          </a:lnRef>
          <a:fillRef idx="1">
            <a:schemeClr val="lt1"/>
          </a:fillRef>
          <a:effectRef idx="0">
            <a:schemeClr val="dk1"/>
          </a:effectRef>
          <a:fontRef idx="minor">
            <a:schemeClr val="dk1"/>
          </a:fontRef>
        </p:style>
        <p:txBody>
          <a:bodyPr>
            <a:normAutofit/>
          </a:bodyPr>
          <a:lstStyle/>
          <a:p>
            <a:pPr>
              <a:buFont typeface="Wingdings" panose="05000000000000000000" pitchFamily="2" charset="2"/>
              <a:buChar char="q"/>
            </a:pP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ان الخبر شأن إنساني، بمعني أنه </a:t>
            </a:r>
            <a:endPar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pPr marL="0" indent="0">
              <a:buNone/>
            </a:pP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يتصل </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بنوازع وحاجات إنسانية </a:t>
            </a:r>
            <a:endPar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pPr marL="0" indent="0">
              <a:buNone/>
            </a:pPr>
            <a: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متباينة </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بالضرورة ولا يمكن أن </a:t>
            </a:r>
            <a:endPar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pPr marL="0" indent="0">
              <a:buNone/>
            </a:pPr>
            <a: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تتوافق </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في مختلف الأزمان ومختلف </a:t>
            </a:r>
            <a:endPar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pPr marL="0" indent="0">
              <a:buNone/>
            </a:pPr>
            <a: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الأماكن.</a:t>
            </a:r>
            <a:endPar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pPr>
              <a:buFont typeface="Wingdings" panose="05000000000000000000" pitchFamily="2" charset="2"/>
              <a:buChar char="q"/>
            </a:pP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وكل شأن إنساني لا يمكن قياسه </a:t>
            </a:r>
            <a:endPar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pPr marL="0" indent="0">
              <a:buNone/>
            </a:pPr>
            <a: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وتحديده </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بدقة مثلما يحدث في </a:t>
            </a:r>
            <a:endPar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pPr marL="0" indent="0">
              <a:buNone/>
            </a:pPr>
            <a: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العلوم </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الطبيعية والكيميائية </a:t>
            </a:r>
            <a:endPar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pPr marL="0" indent="0">
              <a:buNone/>
            </a:pPr>
            <a: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والهندسية</a:t>
            </a: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t>
            </a:r>
            <a:endParaRPr lang="en-US"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4" name="Text Placeholder 3"/>
          <p:cNvSpPr>
            <a:spLocks noGrp="1"/>
          </p:cNvSpPr>
          <p:nvPr>
            <p:ph type="body" sz="half" idx="2"/>
          </p:nvPr>
        </p:nvSpPr>
        <p:spPr>
          <a:xfrm>
            <a:off x="8151812" y="4648200"/>
            <a:ext cx="3276599" cy="1828800"/>
          </a:xfrm>
        </p:spPr>
        <p:style>
          <a:lnRef idx="2">
            <a:schemeClr val="accent3"/>
          </a:lnRef>
          <a:fillRef idx="1">
            <a:schemeClr val="lt1"/>
          </a:fillRef>
          <a:effectRef idx="0">
            <a:schemeClr val="accent3"/>
          </a:effectRef>
          <a:fontRef idx="minor">
            <a:schemeClr val="dk1"/>
          </a:fontRef>
        </p:style>
        <p:txBody>
          <a:bodyPr>
            <a:normAutofit/>
          </a:bodyPr>
          <a:lstStyle/>
          <a:p>
            <a:r>
              <a:rPr lang="ar-SA"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وتأتي صعوبة الاتفاق </a:t>
            </a:r>
            <a:endParaRPr lang="ar-EG"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r>
              <a:rPr lang="ar-EG"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SA"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على </a:t>
            </a:r>
            <a:r>
              <a:rPr lang="ar-SA"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تعريف واحد </a:t>
            </a:r>
            <a:endParaRPr lang="ar-EG"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r>
              <a:rPr lang="ar-EG"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SA"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للخبر </a:t>
            </a:r>
            <a:r>
              <a:rPr lang="ar-SA"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الصحفي من </a:t>
            </a:r>
            <a:endParaRPr lang="ar-EG"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r>
              <a:rPr lang="ar-EG"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SA"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عدة </a:t>
            </a:r>
            <a:r>
              <a:rPr lang="ar-SA"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مصادر:</a:t>
            </a:r>
            <a:endParaRPr lang="en-US"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26825" y="6096000"/>
            <a:ext cx="609600" cy="609600"/>
          </a:xfrm>
          <a:prstGeom prst="rect">
            <a:avLst/>
          </a:prstGeom>
        </p:spPr>
      </p:pic>
    </p:spTree>
    <p:extLst>
      <p:ext uri="{BB962C8B-B14F-4D97-AF65-F5344CB8AC3E}">
        <p14:creationId xmlns:p14="http://schemas.microsoft.com/office/powerpoint/2010/main" val="2141395256"/>
      </p:ext>
    </p:extLst>
  </p:cSld>
  <p:clrMapOvr>
    <a:masterClrMapping/>
  </p:clrMapOvr>
  <mc:AlternateContent xmlns:mc="http://schemas.openxmlformats.org/markup-compatibility/2006" xmlns:p14="http://schemas.microsoft.com/office/powerpoint/2010/main">
    <mc:Choice Requires="p14">
      <p:transition spd="med" p14:dur="700" advTm="24592">
        <p:fade/>
      </p:transition>
    </mc:Choice>
    <mc:Fallback xmlns="">
      <p:transition spd="med" advTm="2459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2412" y="457200"/>
            <a:ext cx="9144000" cy="6019800"/>
          </a:xfrm>
        </p:spPr>
        <p:style>
          <a:lnRef idx="1">
            <a:schemeClr val="accent1"/>
          </a:lnRef>
          <a:fillRef idx="3">
            <a:schemeClr val="accent1"/>
          </a:fillRef>
          <a:effectRef idx="2">
            <a:schemeClr val="accent1"/>
          </a:effectRef>
          <a:fontRef idx="minor">
            <a:schemeClr val="lt1"/>
          </a:fontRef>
        </p:style>
        <p:txBody>
          <a:bodyPr/>
          <a:lstStyle/>
          <a:p>
            <a:pPr marL="457200" indent="-457200">
              <a:buFont typeface="Wingdings" panose="05000000000000000000" pitchFamily="2" charset="2"/>
              <a:buChar char="Ø"/>
            </a:pPr>
            <a:r>
              <a:rPr lang="ar-SA" sz="2800" b="1" dirty="0" smtClean="0"/>
              <a:t>فمن السهل أن نجد تعريفاً عالمياً موحدا للمثلث </a:t>
            </a:r>
            <a:r>
              <a:rPr lang="ar-EG" sz="2800" b="1" dirty="0" smtClean="0"/>
              <a:t/>
            </a:r>
            <a:br>
              <a:rPr lang="ar-EG" sz="2800" b="1" dirty="0" smtClean="0"/>
            </a:br>
            <a:r>
              <a:rPr lang="ar-EG" sz="2800" b="1" dirty="0"/>
              <a:t/>
            </a:r>
            <a:br>
              <a:rPr lang="ar-EG" sz="2800" b="1" dirty="0"/>
            </a:br>
            <a:r>
              <a:rPr lang="ar-SA" sz="2800" b="1" dirty="0" smtClean="0"/>
              <a:t>كشكل هندسي يتكون من ثلاثة أضلاع ومجموع </a:t>
            </a:r>
            <a:r>
              <a:rPr lang="ar-EG" sz="2800" b="1" dirty="0" smtClean="0"/>
              <a:t/>
            </a:r>
            <a:br>
              <a:rPr lang="ar-EG" sz="2800" b="1" dirty="0" smtClean="0"/>
            </a:br>
            <a:r>
              <a:rPr lang="ar-EG" sz="2800" b="1" dirty="0"/>
              <a:t/>
            </a:r>
            <a:br>
              <a:rPr lang="ar-EG" sz="2800" b="1" dirty="0"/>
            </a:br>
            <a:r>
              <a:rPr lang="ar-SA" sz="2800" b="1" dirty="0" smtClean="0"/>
              <a:t>زواياه 180 درجة، لا يختلف عليه أحد.</a:t>
            </a:r>
            <a:r>
              <a:rPr lang="ar-EG" sz="2800" b="1" dirty="0" smtClean="0"/>
              <a:t/>
            </a:r>
            <a:br>
              <a:rPr lang="ar-EG" sz="2800" b="1" dirty="0" smtClean="0"/>
            </a:br>
            <a:r>
              <a:rPr lang="ar-EG" sz="2800" b="1" dirty="0"/>
              <a:t/>
            </a:r>
            <a:br>
              <a:rPr lang="ar-EG" sz="2800" b="1" dirty="0"/>
            </a:br>
            <a:r>
              <a:rPr lang="ar-SA" sz="2800" b="1" dirty="0"/>
              <a:t>ولكن من الصعب أن نجد تعريفا مماثلا لأي شأن </a:t>
            </a:r>
            <a:r>
              <a:rPr lang="ar-EG" sz="2800" b="1" dirty="0" smtClean="0"/>
              <a:t/>
            </a:r>
            <a:br>
              <a:rPr lang="ar-EG" sz="2800" b="1" dirty="0" smtClean="0"/>
            </a:br>
            <a:r>
              <a:rPr lang="ar-EG" sz="2800" b="1" dirty="0"/>
              <a:t/>
            </a:r>
            <a:br>
              <a:rPr lang="ar-EG" sz="2800" b="1" dirty="0"/>
            </a:br>
            <a:r>
              <a:rPr lang="ar-SA" sz="2800" b="1" dirty="0" smtClean="0"/>
              <a:t>إنساني </a:t>
            </a:r>
            <a:r>
              <a:rPr lang="ar-SA" sz="2800" b="1" dirty="0"/>
              <a:t>يندرج تحت ما يسمي بالعلوم الاجتماعية </a:t>
            </a:r>
            <a:r>
              <a:rPr lang="ar-EG" sz="2800" b="1" dirty="0" smtClean="0"/>
              <a:t/>
            </a:r>
            <a:br>
              <a:rPr lang="ar-EG" sz="2800" b="1" dirty="0" smtClean="0"/>
            </a:br>
            <a:r>
              <a:rPr lang="ar-EG" sz="2800" b="1" dirty="0"/>
              <a:t/>
            </a:r>
            <a:br>
              <a:rPr lang="ar-EG" sz="2800" b="1" dirty="0"/>
            </a:br>
            <a:r>
              <a:rPr lang="ar-SA" sz="2800" b="1" dirty="0" smtClean="0"/>
              <a:t>والعلوم الإنسانية</a:t>
            </a:r>
            <a:r>
              <a:rPr lang="ar-EG" sz="2800" b="1" dirty="0" smtClean="0"/>
              <a:t>.</a:t>
            </a:r>
            <a:br>
              <a:rPr lang="ar-EG" sz="2800" b="1" dirty="0" smtClean="0"/>
            </a:br>
            <a:r>
              <a:rPr lang="ar-EG" sz="2800" b="1" dirty="0" smtClean="0"/>
              <a:t/>
            </a:r>
            <a:br>
              <a:rPr lang="ar-EG" sz="2800" b="1" dirty="0" smtClean="0"/>
            </a:br>
            <a:r>
              <a:rPr lang="ar-EG" sz="2800"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
            </a:r>
            <a:br>
              <a:rPr lang="ar-EG" sz="2800"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br>
            <a:r>
              <a:rPr lang="ar-EG" sz="2800"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
            </a:r>
            <a:br>
              <a:rPr lang="ar-EG" sz="2800"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br>
            <a:endParaRPr lang="en-US" sz="28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26825" y="6096000"/>
            <a:ext cx="609600" cy="609600"/>
          </a:xfrm>
          <a:prstGeom prst="rect">
            <a:avLst/>
          </a:prstGeom>
        </p:spPr>
      </p:pic>
    </p:spTree>
    <p:extLst>
      <p:ext uri="{BB962C8B-B14F-4D97-AF65-F5344CB8AC3E}">
        <p14:creationId xmlns:p14="http://schemas.microsoft.com/office/powerpoint/2010/main" val="2928937761"/>
      </p:ext>
    </p:extLst>
  </p:cSld>
  <p:clrMapOvr>
    <a:masterClrMapping/>
  </p:clrMapOvr>
  <mc:AlternateContent xmlns:mc="http://schemas.openxmlformats.org/markup-compatibility/2006" xmlns:p14="http://schemas.microsoft.com/office/powerpoint/2010/main">
    <mc:Choice Requires="p14">
      <p:transition spd="med" p14:dur="700" advTm="6528">
        <p:fade/>
      </p:transition>
    </mc:Choice>
    <mc:Fallback xmlns="">
      <p:transition spd="med" advTm="652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2812" y="838200"/>
            <a:ext cx="9906000" cy="5257800"/>
          </a:xfrm>
        </p:spPr>
        <p:style>
          <a:lnRef idx="0">
            <a:scrgbClr r="0" g="0" b="0"/>
          </a:lnRef>
          <a:fillRef idx="1003">
            <a:schemeClr val="dk1"/>
          </a:fillRef>
          <a:effectRef idx="0">
            <a:scrgbClr r="0" g="0" b="0"/>
          </a:effectRef>
          <a:fontRef idx="major"/>
        </p:style>
        <p:txBody>
          <a:bodyPr>
            <a:normAutofit fontScale="92500" lnSpcReduction="20000"/>
          </a:bodyPr>
          <a:lstStyle/>
          <a:p>
            <a:pPr algn="r">
              <a:buFont typeface="Wingdings" panose="05000000000000000000" pitchFamily="2" charset="2"/>
              <a:buChar char="q"/>
            </a:pPr>
            <a:endParaRPr lang="ar-EG" sz="2800" dirty="0" smtClean="0"/>
          </a:p>
          <a:p>
            <a:pPr algn="r">
              <a:buFont typeface="Wingdings" panose="05000000000000000000" pitchFamily="2" charset="2"/>
              <a:buChar char="q"/>
            </a:pPr>
            <a:r>
              <a:rPr lang="ar-EG" sz="3000" b="1" dirty="0">
                <a:solidFill>
                  <a:schemeClr val="bg1"/>
                </a:solidFill>
              </a:rPr>
              <a:t> </a:t>
            </a:r>
            <a:r>
              <a:rPr lang="ar-SA" sz="3000" b="1" dirty="0">
                <a:solidFill>
                  <a:schemeClr val="bg1"/>
                </a:solidFill>
              </a:rPr>
              <a:t>وعلي هذا الأساس جاء الخلاف المستمر حول </a:t>
            </a:r>
            <a:r>
              <a:rPr lang="ar-EG" sz="3000" b="1" dirty="0">
                <a:solidFill>
                  <a:schemeClr val="bg1"/>
                </a:solidFill>
              </a:rPr>
              <a:t/>
            </a:r>
            <a:br>
              <a:rPr lang="ar-EG" sz="3000" b="1" dirty="0">
                <a:solidFill>
                  <a:schemeClr val="bg1"/>
                </a:solidFill>
              </a:rPr>
            </a:br>
            <a:r>
              <a:rPr lang="ar-EG" sz="3000" b="1" dirty="0">
                <a:solidFill>
                  <a:schemeClr val="bg1"/>
                </a:solidFill>
              </a:rPr>
              <a:t/>
            </a:r>
            <a:br>
              <a:rPr lang="ar-EG" sz="3000" b="1" dirty="0">
                <a:solidFill>
                  <a:schemeClr val="bg1"/>
                </a:solidFill>
              </a:rPr>
            </a:br>
            <a:r>
              <a:rPr lang="ar-SA" sz="3000" b="1" dirty="0">
                <a:solidFill>
                  <a:schemeClr val="bg1"/>
                </a:solidFill>
              </a:rPr>
              <a:t>تعريف </a:t>
            </a:r>
            <a:r>
              <a:rPr lang="ar-SA" sz="3000" b="1" dirty="0" smtClean="0">
                <a:solidFill>
                  <a:schemeClr val="bg1"/>
                </a:solidFill>
              </a:rPr>
              <a:t>الخبر.</a:t>
            </a:r>
            <a:endParaRPr lang="ar-EG" sz="3000" b="1" dirty="0" smtClean="0">
              <a:solidFill>
                <a:schemeClr val="bg1"/>
              </a:solidFill>
            </a:endParaRPr>
          </a:p>
          <a:p>
            <a:pPr algn="r">
              <a:buFont typeface="Wingdings" panose="05000000000000000000" pitchFamily="2" charset="2"/>
              <a:buChar char="q"/>
            </a:pPr>
            <a:r>
              <a:rPr lang="ar-SA" sz="3000" b="1" dirty="0" smtClean="0">
                <a:solidFill>
                  <a:schemeClr val="bg1"/>
                </a:solidFill>
              </a:rPr>
              <a:t>وهذا </a:t>
            </a:r>
            <a:r>
              <a:rPr lang="ar-SA" sz="3000" b="1" dirty="0">
                <a:solidFill>
                  <a:schemeClr val="bg1"/>
                </a:solidFill>
              </a:rPr>
              <a:t>الخلاف لا يقتصر علي الإعلاميين وأساتذة </a:t>
            </a:r>
            <a:r>
              <a:rPr lang="ar-EG" sz="3000" b="1" dirty="0">
                <a:solidFill>
                  <a:schemeClr val="bg1"/>
                </a:solidFill>
              </a:rPr>
              <a:t/>
            </a:r>
            <a:br>
              <a:rPr lang="ar-EG" sz="3000" b="1" dirty="0">
                <a:solidFill>
                  <a:schemeClr val="bg1"/>
                </a:solidFill>
              </a:rPr>
            </a:br>
            <a:r>
              <a:rPr lang="ar-EG" sz="3000" b="1" dirty="0">
                <a:solidFill>
                  <a:schemeClr val="bg1"/>
                </a:solidFill>
              </a:rPr>
              <a:t/>
            </a:r>
            <a:br>
              <a:rPr lang="ar-EG" sz="3000" b="1" dirty="0">
                <a:solidFill>
                  <a:schemeClr val="bg1"/>
                </a:solidFill>
              </a:rPr>
            </a:br>
            <a:r>
              <a:rPr lang="ar-SA" sz="3000" b="1" dirty="0">
                <a:solidFill>
                  <a:schemeClr val="bg1"/>
                </a:solidFill>
              </a:rPr>
              <a:t>الإعلام فقط، ولكنه يمتد ليشتمل أفراد المجتمع. </a:t>
            </a:r>
            <a:r>
              <a:rPr lang="ar-EG" sz="3000" b="1" dirty="0">
                <a:solidFill>
                  <a:schemeClr val="bg1"/>
                </a:solidFill>
              </a:rPr>
              <a:t/>
            </a:r>
            <a:br>
              <a:rPr lang="ar-EG" sz="3000" b="1" dirty="0">
                <a:solidFill>
                  <a:schemeClr val="bg1"/>
                </a:solidFill>
              </a:rPr>
            </a:br>
            <a:r>
              <a:rPr lang="ar-EG" sz="3000" b="1" dirty="0">
                <a:solidFill>
                  <a:schemeClr val="bg1"/>
                </a:solidFill>
              </a:rPr>
              <a:t/>
            </a:r>
            <a:br>
              <a:rPr lang="ar-EG" sz="3000" b="1" dirty="0">
                <a:solidFill>
                  <a:schemeClr val="bg1"/>
                </a:solidFill>
              </a:rPr>
            </a:br>
            <a:r>
              <a:rPr lang="ar-SA" sz="3000" b="1" dirty="0">
                <a:solidFill>
                  <a:schemeClr val="bg1"/>
                </a:solidFill>
              </a:rPr>
              <a:t>فكل فرد – وفقا لاهتماماته – يمكن أن يقدم تعريفاً </a:t>
            </a:r>
            <a:r>
              <a:rPr lang="ar-EG" sz="3000" b="1" dirty="0">
                <a:solidFill>
                  <a:schemeClr val="bg1"/>
                </a:solidFill>
              </a:rPr>
              <a:t/>
            </a:r>
            <a:br>
              <a:rPr lang="ar-EG" sz="3000" b="1" dirty="0">
                <a:solidFill>
                  <a:schemeClr val="bg1"/>
                </a:solidFill>
              </a:rPr>
            </a:br>
            <a:r>
              <a:rPr lang="ar-EG" sz="3000" b="1" dirty="0">
                <a:solidFill>
                  <a:schemeClr val="bg1"/>
                </a:solidFill>
              </a:rPr>
              <a:t/>
            </a:r>
            <a:br>
              <a:rPr lang="ar-EG" sz="3000" b="1" dirty="0">
                <a:solidFill>
                  <a:schemeClr val="bg1"/>
                </a:solidFill>
              </a:rPr>
            </a:br>
            <a:r>
              <a:rPr lang="ar-SA" sz="3000" b="1" dirty="0">
                <a:solidFill>
                  <a:schemeClr val="bg1"/>
                </a:solidFill>
              </a:rPr>
              <a:t>مستقلاً للخبر.</a:t>
            </a:r>
            <a:r>
              <a:rPr lang="ar-EG" sz="3000" b="1" dirty="0">
                <a:solidFill>
                  <a:schemeClr val="bg1"/>
                </a:solidFill>
              </a:rPr>
              <a:t/>
            </a:r>
            <a:br>
              <a:rPr lang="ar-EG" sz="3000" b="1" dirty="0">
                <a:solidFill>
                  <a:schemeClr val="bg1"/>
                </a:solidFill>
              </a:rPr>
            </a:br>
            <a:r>
              <a:rPr lang="ar-EG" sz="3000" b="1" dirty="0">
                <a:solidFill>
                  <a:schemeClr val="bg1"/>
                </a:solidFill>
              </a:rPr>
              <a:t/>
            </a:r>
            <a:br>
              <a:rPr lang="ar-EG" sz="3000" b="1" dirty="0">
                <a:solidFill>
                  <a:schemeClr val="bg1"/>
                </a:solidFill>
              </a:rPr>
            </a:br>
            <a:r>
              <a:rPr lang="ar-EG" sz="3000" b="1" dirty="0">
                <a:solidFill>
                  <a:schemeClr val="bg1"/>
                </a:solidFill>
              </a:rPr>
              <a:t/>
            </a:r>
            <a:br>
              <a:rPr lang="ar-EG" sz="3000" b="1" dirty="0">
                <a:solidFill>
                  <a:schemeClr val="bg1"/>
                </a:solidFill>
              </a:rPr>
            </a:br>
            <a:r>
              <a:rPr lang="ar-EG" sz="3000" b="1" dirty="0">
                <a:solidFill>
                  <a:schemeClr val="bg1"/>
                </a:solidFill>
              </a:rPr>
              <a:t/>
            </a:r>
            <a:br>
              <a:rPr lang="ar-EG" sz="3000" b="1" dirty="0">
                <a:solidFill>
                  <a:schemeClr val="bg1"/>
                </a:solidFill>
              </a:rPr>
            </a:br>
            <a:endParaRPr lang="en-US" sz="3000" b="1" dirty="0">
              <a:solidFill>
                <a:schemeClr val="bg1"/>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26825" y="6096000"/>
            <a:ext cx="609600" cy="609600"/>
          </a:xfrm>
          <a:prstGeom prst="rect">
            <a:avLst/>
          </a:prstGeom>
        </p:spPr>
      </p:pic>
    </p:spTree>
    <p:extLst>
      <p:ext uri="{BB962C8B-B14F-4D97-AF65-F5344CB8AC3E}">
        <p14:creationId xmlns:p14="http://schemas.microsoft.com/office/powerpoint/2010/main" val="1060440294"/>
      </p:ext>
    </p:extLst>
  </p:cSld>
  <p:clrMapOvr>
    <a:masterClrMapping/>
  </p:clrMapOvr>
  <mc:AlternateContent xmlns:mc="http://schemas.openxmlformats.org/markup-compatibility/2006" xmlns:p14="http://schemas.microsoft.com/office/powerpoint/2010/main">
    <mc:Choice Requires="p14">
      <p:transition spd="med" p14:dur="700" advTm="6046">
        <p:fade/>
      </p:transition>
    </mc:Choice>
    <mc:Fallback xmlns="">
      <p:transition spd="med" advTm="604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2414" y="685800"/>
            <a:ext cx="9144000" cy="5791200"/>
          </a:xfrm>
        </p:spPr>
        <p:style>
          <a:lnRef idx="1">
            <a:schemeClr val="accent1"/>
          </a:lnRef>
          <a:fillRef idx="3">
            <a:schemeClr val="accent1"/>
          </a:fillRef>
          <a:effectRef idx="2">
            <a:schemeClr val="accent1"/>
          </a:effectRef>
          <a:fontRef idx="minor">
            <a:schemeClr val="lt1"/>
          </a:fontRef>
        </p:style>
        <p:txBody>
          <a:bodyPr/>
          <a:lstStyle/>
          <a:p>
            <a:pPr marL="457200" indent="-457200">
              <a:buFont typeface="Wingdings" panose="05000000000000000000" pitchFamily="2" charset="2"/>
              <a:buChar char="q"/>
            </a:pPr>
            <a:r>
              <a:rPr lang="ar-SA" sz="2800" b="1" dirty="0"/>
              <a:t>إن الخبر باعتباره متصلاً بالحياة اليومية للإنسان </a:t>
            </a:r>
            <a:r>
              <a:rPr lang="ar-EG" sz="2800" b="1" dirty="0" smtClean="0"/>
              <a:t/>
            </a:r>
            <a:br>
              <a:rPr lang="ar-EG" sz="2800" b="1" dirty="0" smtClean="0"/>
            </a:br>
            <a:r>
              <a:rPr lang="ar-EG" sz="2800" b="1" dirty="0"/>
              <a:t/>
            </a:r>
            <a:br>
              <a:rPr lang="ar-EG" sz="2800" b="1" dirty="0"/>
            </a:br>
            <a:r>
              <a:rPr lang="ar-SA" sz="2800" b="1" dirty="0" smtClean="0"/>
              <a:t>اتصالاً </a:t>
            </a:r>
            <a:r>
              <a:rPr lang="ar-SA" sz="2800" b="1" dirty="0"/>
              <a:t>وثيقاً يمثل نمطاً غير مستقر، ، وغير ثابت , </a:t>
            </a:r>
            <a:r>
              <a:rPr lang="en-US" sz="2800" b="1" dirty="0"/>
              <a:t/>
            </a:r>
            <a:br>
              <a:rPr lang="en-US" sz="2800" b="1" dirty="0"/>
            </a:br>
            <a:r>
              <a:rPr lang="en-US" sz="2800" b="1" dirty="0" smtClean="0"/>
              <a:t/>
            </a:r>
            <a:br>
              <a:rPr lang="en-US" sz="2800" b="1" dirty="0" smtClean="0"/>
            </a:br>
            <a:r>
              <a:rPr lang="ar-SA" sz="2800" b="1" dirty="0" smtClean="0"/>
              <a:t>فهذا </a:t>
            </a:r>
            <a:r>
              <a:rPr lang="ar-SA" sz="2800" b="1" dirty="0"/>
              <a:t>يضعف من دقة </a:t>
            </a:r>
            <a:r>
              <a:rPr lang="ar-SA" sz="2800" b="1" dirty="0" smtClean="0"/>
              <a:t>تحديده</a:t>
            </a:r>
            <a:r>
              <a:rPr lang="ar-EG" sz="2800" b="1" dirty="0" smtClean="0"/>
              <a:t/>
            </a:r>
            <a:br>
              <a:rPr lang="ar-EG" sz="2800" b="1" dirty="0" smtClean="0"/>
            </a:br>
            <a:r>
              <a:rPr lang="ar-EG" sz="2800" b="1" dirty="0"/>
              <a:t/>
            </a:r>
            <a:br>
              <a:rPr lang="ar-EG" sz="2800" b="1" dirty="0"/>
            </a:br>
            <a:r>
              <a:rPr lang="ar-SA" sz="2800" b="1" dirty="0">
                <a:solidFill>
                  <a:schemeClr val="tx1"/>
                </a:solidFill>
              </a:rPr>
              <a:t>وكثيراً ما نقول ونحن نطالع الصحف أو نستمع إلي </a:t>
            </a:r>
            <a:r>
              <a:rPr lang="en-US" sz="2800" b="1" dirty="0" smtClean="0">
                <a:solidFill>
                  <a:schemeClr val="tx1"/>
                </a:solidFill>
              </a:rPr>
              <a:t/>
            </a:r>
            <a:br>
              <a:rPr lang="en-US" sz="2800" b="1" dirty="0" smtClean="0">
                <a:solidFill>
                  <a:schemeClr val="tx1"/>
                </a:solidFill>
              </a:rPr>
            </a:br>
            <a:r>
              <a:rPr lang="en-US" sz="2800" b="1" dirty="0">
                <a:solidFill>
                  <a:schemeClr val="tx1"/>
                </a:solidFill>
              </a:rPr>
              <a:t/>
            </a:r>
            <a:br>
              <a:rPr lang="en-US" sz="2800" b="1" dirty="0">
                <a:solidFill>
                  <a:schemeClr val="tx1"/>
                </a:solidFill>
              </a:rPr>
            </a:br>
            <a:r>
              <a:rPr lang="ar-SA" sz="2800" b="1" dirty="0" smtClean="0">
                <a:solidFill>
                  <a:schemeClr val="tx1"/>
                </a:solidFill>
              </a:rPr>
              <a:t>الأخبار </a:t>
            </a:r>
            <a:r>
              <a:rPr lang="ar-SA" sz="2800" b="1" dirty="0">
                <a:solidFill>
                  <a:schemeClr val="tx1"/>
                </a:solidFill>
              </a:rPr>
              <a:t>في الراديو: وهل هذا خبر؟اعتراضاً منا على </a:t>
            </a:r>
            <a:r>
              <a:rPr lang="en-US" sz="2800" b="1" dirty="0" smtClean="0">
                <a:solidFill>
                  <a:schemeClr val="tx1"/>
                </a:solidFill>
              </a:rPr>
              <a:t/>
            </a:r>
            <a:br>
              <a:rPr lang="en-US" sz="2800" b="1" dirty="0" smtClean="0">
                <a:solidFill>
                  <a:schemeClr val="tx1"/>
                </a:solidFill>
              </a:rPr>
            </a:br>
            <a:r>
              <a:rPr lang="en-US" sz="2800" b="1" dirty="0">
                <a:solidFill>
                  <a:schemeClr val="tx1"/>
                </a:solidFill>
              </a:rPr>
              <a:t/>
            </a:r>
            <a:br>
              <a:rPr lang="en-US" sz="2800" b="1" dirty="0">
                <a:solidFill>
                  <a:schemeClr val="tx1"/>
                </a:solidFill>
              </a:rPr>
            </a:br>
            <a:r>
              <a:rPr lang="ar-SA" sz="2800" b="1" dirty="0" smtClean="0">
                <a:solidFill>
                  <a:schemeClr val="tx1"/>
                </a:solidFill>
              </a:rPr>
              <a:t>إذاعة </a:t>
            </a:r>
            <a:r>
              <a:rPr lang="ar-SA" sz="2800" b="1" dirty="0">
                <a:solidFill>
                  <a:schemeClr val="tx1"/>
                </a:solidFill>
              </a:rPr>
              <a:t>خبر لا يندرج ضمن مفهومنا الشخصي للخبر</a:t>
            </a:r>
            <a:r>
              <a:rPr lang="ar-SA" sz="2800" b="1" dirty="0" smtClean="0">
                <a:solidFill>
                  <a:schemeClr val="tx1"/>
                </a:solidFill>
              </a:rPr>
              <a:t>.</a:t>
            </a:r>
            <a:r>
              <a:rPr lang="en-US" sz="2800" b="1" dirty="0" smtClean="0">
                <a:solidFill>
                  <a:schemeClr val="tx1"/>
                </a:solidFill>
              </a:rPr>
              <a:t/>
            </a:r>
            <a:br>
              <a:rPr lang="en-US" sz="2800" b="1" dirty="0" smtClean="0">
                <a:solidFill>
                  <a:schemeClr val="tx1"/>
                </a:solidFill>
              </a:rPr>
            </a:br>
            <a:r>
              <a:rPr lang="en-US" sz="2800" b="1" dirty="0">
                <a:solidFill>
                  <a:schemeClr val="tx1"/>
                </a:solidFill>
              </a:rPr>
              <a:t/>
            </a:r>
            <a:br>
              <a:rPr lang="en-US" sz="2800" b="1" dirty="0">
                <a:solidFill>
                  <a:schemeClr val="tx1"/>
                </a:solidFill>
              </a:rPr>
            </a:br>
            <a:endParaRPr lang="en-US" sz="2800" b="1" dirty="0">
              <a:solidFill>
                <a:schemeClr val="tx1"/>
              </a:solidFill>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26825" y="6096000"/>
            <a:ext cx="609600" cy="609600"/>
          </a:xfrm>
          <a:prstGeom prst="rect">
            <a:avLst/>
          </a:prstGeom>
        </p:spPr>
      </p:pic>
    </p:spTree>
    <p:extLst>
      <p:ext uri="{BB962C8B-B14F-4D97-AF65-F5344CB8AC3E}">
        <p14:creationId xmlns:p14="http://schemas.microsoft.com/office/powerpoint/2010/main" val="1702912172"/>
      </p:ext>
    </p:extLst>
  </p:cSld>
  <p:clrMapOvr>
    <a:masterClrMapping/>
  </p:clrMapOvr>
  <mc:AlternateContent xmlns:mc="http://schemas.openxmlformats.org/markup-compatibility/2006" xmlns:p14="http://schemas.microsoft.com/office/powerpoint/2010/main">
    <mc:Choice Requires="p14">
      <p:transition spd="med" p14:dur="700" advTm="13245">
        <p:fade/>
      </p:transition>
    </mc:Choice>
    <mc:Fallback xmlns="">
      <p:transition spd="med" advTm="1324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46212" y="838200"/>
            <a:ext cx="9948563" cy="5257800"/>
          </a:xfrm>
        </p:spPr>
        <p:style>
          <a:lnRef idx="2">
            <a:schemeClr val="accent3"/>
          </a:lnRef>
          <a:fillRef idx="1">
            <a:schemeClr val="lt1"/>
          </a:fillRef>
          <a:effectRef idx="0">
            <a:schemeClr val="accent3"/>
          </a:effectRef>
          <a:fontRef idx="minor">
            <a:schemeClr val="dk1"/>
          </a:fontRef>
        </p:style>
        <p:txBody>
          <a:bodyPr>
            <a:normAutofit/>
          </a:bodyPr>
          <a:lstStyle/>
          <a:p>
            <a:pPr>
              <a:buFont typeface="Wingdings" panose="05000000000000000000" pitchFamily="2" charset="2"/>
              <a:buChar char="q"/>
            </a:pPr>
            <a:endPar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pPr>
              <a:buFont typeface="Wingdings" panose="05000000000000000000" pitchFamily="2" charset="2"/>
              <a:buChar char="q"/>
            </a:pP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ونفس الخبر قد يتقبله أشخاص آخرون، ويرونه </a:t>
            </a:r>
            <a:r>
              <a:rPr lang="en-US"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r>
            <a:br>
              <a:rPr lang="en-US"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en-US"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r>
            <a:br>
              <a:rPr lang="en-US"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مندرجاً ضمن تعريفهم للخبر</a:t>
            </a: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t>
            </a:r>
          </a:p>
          <a:p>
            <a:pPr>
              <a:buFont typeface="Wingdings" panose="05000000000000000000" pitchFamily="2" charset="2"/>
              <a:buChar char="q"/>
            </a:pPr>
            <a:r>
              <a:rPr lang="ar-SA" sz="2800" b="1" dirty="0" smtClean="0">
                <a:ln w="1905"/>
                <a:solidFill>
                  <a:srgbClr val="FF0000"/>
                </a:solidFill>
                <a:effectLst>
                  <a:innerShdw blurRad="69850" dist="43180" dir="5400000">
                    <a:srgbClr val="000000">
                      <a:alpha val="65000"/>
                    </a:srgbClr>
                  </a:innerShdw>
                </a:effectLst>
              </a:rPr>
              <a:t>الخبر</a:t>
            </a: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كأحد الفنون الإعلامية يرتبط ارتباطاً وثيقاً </a:t>
            </a:r>
            <a: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r>
            <a:b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r>
            <a:b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بالمجتمع، وبالتالي تتباين وتختلف تعريفاته </a:t>
            </a:r>
            <a: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r>
            <a:b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r>
            <a:b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باختلاف وتباين المجتمعات حضارياً وثقافياً </a:t>
            </a:r>
            <a: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r>
            <a:b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r>
            <a:b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وسياسياً واقتصادياً.</a:t>
            </a:r>
            <a:endParaRPr lang="en-US"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26825" y="6096000"/>
            <a:ext cx="609600" cy="609600"/>
          </a:xfrm>
          <a:prstGeom prst="rect">
            <a:avLst/>
          </a:prstGeom>
        </p:spPr>
      </p:pic>
    </p:spTree>
    <p:extLst>
      <p:ext uri="{BB962C8B-B14F-4D97-AF65-F5344CB8AC3E}">
        <p14:creationId xmlns:p14="http://schemas.microsoft.com/office/powerpoint/2010/main" val="2600338162"/>
      </p:ext>
    </p:extLst>
  </p:cSld>
  <p:clrMapOvr>
    <a:masterClrMapping/>
  </p:clrMapOvr>
  <mc:AlternateContent xmlns:mc="http://schemas.openxmlformats.org/markup-compatibility/2006" xmlns:p14="http://schemas.microsoft.com/office/powerpoint/2010/main">
    <mc:Choice Requires="p14">
      <p:transition spd="med" p14:dur="700" advTm="24788">
        <p:fade/>
      </p:transition>
    </mc:Choice>
    <mc:Fallback xmlns="">
      <p:transition spd="med" advTm="2478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2812" y="838200"/>
            <a:ext cx="10591800" cy="5410200"/>
          </a:xfrm>
        </p:spPr>
        <p:style>
          <a:lnRef idx="1">
            <a:schemeClr val="accent1"/>
          </a:lnRef>
          <a:fillRef idx="3">
            <a:schemeClr val="accent1"/>
          </a:fillRef>
          <a:effectRef idx="2">
            <a:schemeClr val="accent1"/>
          </a:effectRef>
          <a:fontRef idx="minor">
            <a:schemeClr val="lt1"/>
          </a:fontRef>
        </p:style>
        <p:txBody>
          <a:bodyPr>
            <a:normAutofit/>
          </a:bodyPr>
          <a:lstStyle/>
          <a:p>
            <a:pPr>
              <a:buFont typeface="Wingdings" panose="05000000000000000000" pitchFamily="2" charset="2"/>
              <a:buChar char="q"/>
            </a:pPr>
            <a:endParaRPr lang="ar-EG" dirty="0" smtClean="0"/>
          </a:p>
          <a:p>
            <a:pPr>
              <a:buFont typeface="Wingdings" panose="05000000000000000000" pitchFamily="2" charset="2"/>
              <a:buChar char="q"/>
            </a:pPr>
            <a:r>
              <a:rPr lang="ar-SA" sz="2800" b="1" dirty="0"/>
              <a:t>فالثقافة العامة للمجتمع هي التي تحدد مفهوم </a:t>
            </a:r>
            <a:r>
              <a:rPr lang="ar-SA" sz="2800" b="1" dirty="0" smtClean="0"/>
              <a:t>الخبر</a:t>
            </a:r>
            <a:r>
              <a:rPr lang="ar-SA" sz="2800" b="1" dirty="0"/>
              <a:t>، ودرجة </a:t>
            </a:r>
            <a:endParaRPr lang="ar-EG" sz="2800" b="1" dirty="0" smtClean="0"/>
          </a:p>
          <a:p>
            <a:pPr marL="0" indent="0">
              <a:buNone/>
            </a:pPr>
            <a:r>
              <a:rPr lang="ar-EG" sz="2800" b="1" dirty="0"/>
              <a:t> </a:t>
            </a:r>
            <a:r>
              <a:rPr lang="ar-EG" sz="2800" b="1" dirty="0" smtClean="0"/>
              <a:t> </a:t>
            </a:r>
            <a:r>
              <a:rPr lang="ar-SA" sz="2800" b="1" dirty="0" smtClean="0"/>
              <a:t>النمو </a:t>
            </a:r>
            <a:r>
              <a:rPr lang="ar-SA" sz="2800" b="1" dirty="0"/>
              <a:t>والتقدم الحضاري والاقتصادي </a:t>
            </a:r>
            <a:r>
              <a:rPr lang="ar-SA" sz="2800" b="1" dirty="0" smtClean="0"/>
              <a:t>تلعب </a:t>
            </a:r>
            <a:r>
              <a:rPr lang="ar-SA" sz="2800" b="1" dirty="0"/>
              <a:t>دوراً في هذا </a:t>
            </a:r>
            <a:r>
              <a:rPr lang="ar-SA" sz="2800" b="1" dirty="0" smtClean="0"/>
              <a:t>التحديد.</a:t>
            </a:r>
            <a:endParaRPr lang="ar-EG" sz="2800" b="1" dirty="0" smtClean="0"/>
          </a:p>
          <a:p>
            <a:pPr>
              <a:buFont typeface="Wingdings" panose="05000000000000000000" pitchFamily="2" charset="2"/>
              <a:buChar char="q"/>
            </a:pPr>
            <a:r>
              <a:rPr lang="ar-SA" sz="2800" b="1" dirty="0" smtClean="0"/>
              <a:t>لذلك </a:t>
            </a:r>
            <a:r>
              <a:rPr lang="ar-SA" sz="2800" b="1" dirty="0"/>
              <a:t>وجدنا تعريفات للخبر تميز بين المجتمعات </a:t>
            </a:r>
            <a:r>
              <a:rPr lang="ar-SA" sz="2800" b="1" dirty="0" smtClean="0"/>
              <a:t>المتقدمة </a:t>
            </a:r>
            <a:endParaRPr lang="ar-EG" sz="2800" b="1" dirty="0" smtClean="0"/>
          </a:p>
          <a:p>
            <a:pPr marL="0" indent="0">
              <a:buNone/>
            </a:pPr>
            <a:r>
              <a:rPr lang="ar-EG" sz="2800" b="1" dirty="0"/>
              <a:t> </a:t>
            </a:r>
            <a:r>
              <a:rPr lang="ar-EG" sz="2800" b="1" dirty="0" smtClean="0"/>
              <a:t> </a:t>
            </a:r>
            <a:r>
              <a:rPr lang="ar-SA" sz="2800" b="1" dirty="0" smtClean="0"/>
              <a:t>والمجتمعات المتخلفة</a:t>
            </a:r>
            <a:r>
              <a:rPr lang="ar-EG" sz="2800" b="1" dirty="0" smtClean="0"/>
              <a:t> </a:t>
            </a:r>
            <a:r>
              <a:rPr lang="ar-SA" sz="2800" b="1" dirty="0" smtClean="0"/>
              <a:t>فالخبر </a:t>
            </a:r>
            <a:r>
              <a:rPr lang="ar-SA" sz="2800" b="1" dirty="0"/>
              <a:t>الذي يصلح للنشر في دولة مثل </a:t>
            </a:r>
            <a:endParaRPr lang="ar-EG" sz="2800" b="1" dirty="0" smtClean="0"/>
          </a:p>
          <a:p>
            <a:pPr marL="0" indent="0">
              <a:buNone/>
            </a:pPr>
            <a:r>
              <a:rPr lang="ar-EG" sz="2800" b="1" dirty="0"/>
              <a:t> </a:t>
            </a:r>
            <a:r>
              <a:rPr lang="ar-EG" sz="2800" b="1" dirty="0" smtClean="0"/>
              <a:t> </a:t>
            </a:r>
            <a:r>
              <a:rPr lang="ar-SA" sz="2800" b="1" dirty="0" smtClean="0"/>
              <a:t>الولايات </a:t>
            </a:r>
            <a:r>
              <a:rPr lang="ar-EG" sz="2800" b="1" dirty="0" smtClean="0"/>
              <a:t> </a:t>
            </a:r>
            <a:r>
              <a:rPr lang="ar-SA" sz="2800" b="1" dirty="0" smtClean="0"/>
              <a:t>المتحدة </a:t>
            </a:r>
            <a:r>
              <a:rPr lang="ar-SA" sz="2800" b="1" dirty="0"/>
              <a:t>علي الصفحات الأولي قد لا يعد خبراً علي </a:t>
            </a:r>
            <a:endParaRPr lang="ar-EG" sz="2800" b="1" dirty="0" smtClean="0"/>
          </a:p>
          <a:p>
            <a:pPr marL="0" indent="0">
              <a:buNone/>
            </a:pPr>
            <a:r>
              <a:rPr lang="ar-EG" sz="2800" b="1" dirty="0"/>
              <a:t> </a:t>
            </a:r>
            <a:r>
              <a:rPr lang="ar-EG" sz="2800" b="1" dirty="0" smtClean="0"/>
              <a:t> </a:t>
            </a:r>
            <a:r>
              <a:rPr lang="ar-SA" sz="2800" b="1" dirty="0" smtClean="0"/>
              <a:t>الإطلاق </a:t>
            </a:r>
            <a:r>
              <a:rPr lang="ar-SA" sz="2800" b="1" dirty="0"/>
              <a:t>في دولة أخرى مثل السودان.</a:t>
            </a:r>
            <a:endParaRPr lang="en-US" sz="2800"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26825" y="6096000"/>
            <a:ext cx="609600" cy="609600"/>
          </a:xfrm>
          <a:prstGeom prst="rect">
            <a:avLst/>
          </a:prstGeom>
        </p:spPr>
      </p:pic>
    </p:spTree>
    <p:extLst>
      <p:ext uri="{BB962C8B-B14F-4D97-AF65-F5344CB8AC3E}">
        <p14:creationId xmlns:p14="http://schemas.microsoft.com/office/powerpoint/2010/main" val="3342646079"/>
      </p:ext>
    </p:extLst>
  </p:cSld>
  <p:clrMapOvr>
    <a:masterClrMapping/>
  </p:clrMapOvr>
  <mc:AlternateContent xmlns:mc="http://schemas.openxmlformats.org/markup-compatibility/2006" xmlns:p14="http://schemas.microsoft.com/office/powerpoint/2010/main">
    <mc:Choice Requires="p14">
      <p:transition spd="med" p14:dur="700" advTm="33579">
        <p:fade/>
      </p:transition>
    </mc:Choice>
    <mc:Fallback xmlns="">
      <p:transition spd="med" advTm="3357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ar-SA" sz="4800" b="1" dirty="0">
                <a:solidFill>
                  <a:srgbClr val="002060"/>
                </a:solidFill>
              </a:rPr>
              <a:t>الفنون الإعلامية </a:t>
            </a:r>
            <a:r>
              <a:rPr lang="en-US" sz="4800" b="1" dirty="0">
                <a:solidFill>
                  <a:srgbClr val="002060"/>
                </a:solidFill>
              </a:rPr>
              <a:t/>
            </a:r>
            <a:br>
              <a:rPr lang="en-US" sz="4800" b="1" dirty="0">
                <a:solidFill>
                  <a:srgbClr val="002060"/>
                </a:solidFill>
              </a:rPr>
            </a:br>
            <a:endParaRPr lang="en-US" sz="4800" b="1" dirty="0">
              <a:solidFill>
                <a:srgbClr val="002060"/>
              </a:solidFill>
            </a:endParaRPr>
          </a:p>
        </p:txBody>
      </p:sp>
      <p:sp>
        <p:nvSpPr>
          <p:cNvPr id="3" name="Content Placeholder 2"/>
          <p:cNvSpPr>
            <a:spLocks noGrp="1"/>
          </p:cNvSpPr>
          <p:nvPr>
            <p:ph idx="1"/>
          </p:nvPr>
        </p:nvSpPr>
        <p:spPr>
          <a:xfrm>
            <a:off x="565449" y="304800"/>
            <a:ext cx="6172201" cy="5715000"/>
          </a:xfrm>
        </p:spPr>
        <p:style>
          <a:lnRef idx="0">
            <a:scrgbClr r="0" g="0" b="0"/>
          </a:lnRef>
          <a:fillRef idx="1002">
            <a:schemeClr val="dk1"/>
          </a:fillRef>
          <a:effectRef idx="0">
            <a:scrgbClr r="0" g="0" b="0"/>
          </a:effectRef>
          <a:fontRef idx="major"/>
        </p:style>
        <p:txBody>
          <a:bodyPr>
            <a:normAutofit fontScale="92500" lnSpcReduction="20000"/>
          </a:bodyPr>
          <a:lstStyle/>
          <a:p>
            <a:endParaRPr lang="ar-EG" sz="2800" b="1" dirty="0" smtClean="0">
              <a:solidFill>
                <a:schemeClr val="bg1"/>
              </a:solidFill>
            </a:endParaRPr>
          </a:p>
          <a:p>
            <a:r>
              <a:rPr lang="ar-SA" sz="2800" b="1" dirty="0">
                <a:solidFill>
                  <a:schemeClr val="bg1"/>
                </a:solidFill>
              </a:rPr>
              <a:t> </a:t>
            </a:r>
            <a:r>
              <a:rPr lang="ar-SA" sz="3600" b="1" dirty="0">
                <a:solidFill>
                  <a:srgbClr val="FF0000"/>
                </a:solidFill>
              </a:rPr>
              <a:t>فعلي مستوى الوسيلة </a:t>
            </a:r>
            <a:endParaRPr lang="ar-EG" sz="3600" b="1" dirty="0" smtClean="0">
              <a:solidFill>
                <a:srgbClr val="FF0000"/>
              </a:solidFill>
            </a:endParaRPr>
          </a:p>
          <a:p>
            <a:r>
              <a:rPr lang="ar-SA" sz="3600" b="1" dirty="0" smtClean="0">
                <a:solidFill>
                  <a:srgbClr val="FF0000"/>
                </a:solidFill>
              </a:rPr>
              <a:t>الإعلامية :</a:t>
            </a:r>
            <a:endParaRPr lang="en-US" sz="3600" b="1" dirty="0">
              <a:solidFill>
                <a:srgbClr val="FF0000"/>
              </a:solidFill>
            </a:endParaRPr>
          </a:p>
          <a:p>
            <a:pPr marL="0" indent="0">
              <a:buNone/>
            </a:pPr>
            <a:r>
              <a:rPr lang="ar-SA" sz="2800" b="1" dirty="0">
                <a:solidFill>
                  <a:schemeClr val="bg1"/>
                </a:solidFill>
              </a:rPr>
              <a:t>- الفنون الصحفية .</a:t>
            </a:r>
            <a:endParaRPr lang="en-US" sz="2800" b="1" dirty="0">
              <a:solidFill>
                <a:schemeClr val="bg1"/>
              </a:solidFill>
            </a:endParaRPr>
          </a:p>
          <a:p>
            <a:pPr marL="0" indent="0">
              <a:buNone/>
            </a:pPr>
            <a:r>
              <a:rPr lang="ar-SA" sz="2800" b="1" dirty="0">
                <a:solidFill>
                  <a:schemeClr val="bg1"/>
                </a:solidFill>
              </a:rPr>
              <a:t>- الفنون الإذاعية .</a:t>
            </a:r>
            <a:endParaRPr lang="en-US" sz="2800" b="1" dirty="0">
              <a:solidFill>
                <a:schemeClr val="bg1"/>
              </a:solidFill>
            </a:endParaRPr>
          </a:p>
          <a:p>
            <a:pPr marL="0" indent="0">
              <a:buNone/>
            </a:pPr>
            <a:r>
              <a:rPr lang="ar-SA" sz="2800" b="1" dirty="0">
                <a:solidFill>
                  <a:schemeClr val="bg1"/>
                </a:solidFill>
              </a:rPr>
              <a:t> - الفنون التليفزيونية .</a:t>
            </a:r>
            <a:endParaRPr lang="en-US" sz="2800" b="1" dirty="0">
              <a:solidFill>
                <a:schemeClr val="bg1"/>
              </a:solidFill>
            </a:endParaRPr>
          </a:p>
          <a:p>
            <a:pPr>
              <a:buFontTx/>
              <a:buChar char="-"/>
            </a:pPr>
            <a:r>
              <a:rPr lang="ar-SA" sz="2800" b="1" dirty="0" smtClean="0">
                <a:solidFill>
                  <a:schemeClr val="bg1"/>
                </a:solidFill>
              </a:rPr>
              <a:t>الفنون </a:t>
            </a:r>
            <a:r>
              <a:rPr lang="ar-SA" sz="2800" b="1" dirty="0">
                <a:solidFill>
                  <a:schemeClr val="bg1"/>
                </a:solidFill>
              </a:rPr>
              <a:t>الالكترونية </a:t>
            </a:r>
            <a:r>
              <a:rPr lang="ar-SA" sz="2800" b="1" dirty="0" smtClean="0">
                <a:solidFill>
                  <a:schemeClr val="bg1"/>
                </a:solidFill>
              </a:rPr>
              <a:t>.</a:t>
            </a:r>
            <a:endParaRPr lang="ar-EG" sz="2800" b="1" dirty="0" smtClean="0">
              <a:solidFill>
                <a:schemeClr val="bg1"/>
              </a:solidFill>
            </a:endParaRPr>
          </a:p>
          <a:p>
            <a:pPr marL="0" indent="0">
              <a:buNone/>
            </a:pPr>
            <a:r>
              <a:rPr lang="ar-SA" sz="2800" b="1" dirty="0">
                <a:solidFill>
                  <a:srgbClr val="FFFF00"/>
                </a:solidFill>
              </a:rPr>
              <a:t>ولكل منها ما يميزها عن الأخرى وفقا </a:t>
            </a:r>
            <a:endParaRPr lang="ar-EG" sz="2800" b="1" dirty="0" smtClean="0">
              <a:solidFill>
                <a:srgbClr val="FFFF00"/>
              </a:solidFill>
            </a:endParaRPr>
          </a:p>
          <a:p>
            <a:pPr marL="0" indent="0">
              <a:buNone/>
            </a:pPr>
            <a:r>
              <a:rPr lang="ar-SA" sz="2800" b="1" dirty="0" smtClean="0">
                <a:solidFill>
                  <a:srgbClr val="FFFF00"/>
                </a:solidFill>
              </a:rPr>
              <a:t>لتميز</a:t>
            </a:r>
            <a:r>
              <a:rPr lang="ar-EG" sz="2800" b="1" dirty="0" smtClean="0">
                <a:solidFill>
                  <a:srgbClr val="FFFF00"/>
                </a:solidFill>
              </a:rPr>
              <a:t> </a:t>
            </a:r>
            <a:r>
              <a:rPr lang="ar-SA" sz="2800" b="1" dirty="0" smtClean="0">
                <a:solidFill>
                  <a:srgbClr val="FFFF00"/>
                </a:solidFill>
              </a:rPr>
              <a:t>التكنولوجيا </a:t>
            </a:r>
            <a:r>
              <a:rPr lang="ar-SA" sz="2800" b="1" dirty="0">
                <a:solidFill>
                  <a:srgbClr val="FFFF00"/>
                </a:solidFill>
              </a:rPr>
              <a:t>المستخدمة في كل </a:t>
            </a:r>
            <a:endParaRPr lang="ar-EG" sz="2800" b="1" dirty="0" smtClean="0">
              <a:solidFill>
                <a:srgbClr val="FFFF00"/>
              </a:solidFill>
            </a:endParaRPr>
          </a:p>
          <a:p>
            <a:pPr marL="0" indent="0">
              <a:buNone/>
            </a:pPr>
            <a:r>
              <a:rPr lang="ar-SA" sz="2800" b="1" dirty="0" smtClean="0">
                <a:solidFill>
                  <a:srgbClr val="FFFF00"/>
                </a:solidFill>
              </a:rPr>
              <a:t>وسيلة </a:t>
            </a:r>
            <a:r>
              <a:rPr lang="ar-SA" sz="2800" b="1" dirty="0">
                <a:solidFill>
                  <a:srgbClr val="FFFF00"/>
                </a:solidFill>
              </a:rPr>
              <a:t>من جانب ، </a:t>
            </a:r>
            <a:r>
              <a:rPr lang="ar-SA" sz="2800" b="1" dirty="0" smtClean="0">
                <a:solidFill>
                  <a:srgbClr val="FFFF00"/>
                </a:solidFill>
              </a:rPr>
              <a:t>وتميز </a:t>
            </a:r>
            <a:r>
              <a:rPr lang="ar-SA" sz="2800" b="1" dirty="0">
                <a:solidFill>
                  <a:srgbClr val="FFFF00"/>
                </a:solidFill>
              </a:rPr>
              <a:t>إمكاناتها </a:t>
            </a:r>
            <a:endParaRPr lang="ar-EG" sz="2800" b="1" dirty="0" smtClean="0">
              <a:solidFill>
                <a:srgbClr val="FFFF00"/>
              </a:solidFill>
            </a:endParaRPr>
          </a:p>
          <a:p>
            <a:pPr marL="0" indent="0">
              <a:buNone/>
            </a:pPr>
            <a:r>
              <a:rPr lang="ar-SA" sz="2800" b="1" dirty="0" smtClean="0">
                <a:solidFill>
                  <a:srgbClr val="FFFF00"/>
                </a:solidFill>
              </a:rPr>
              <a:t>وطرق </a:t>
            </a:r>
            <a:r>
              <a:rPr lang="ar-SA" sz="2800" b="1" dirty="0">
                <a:solidFill>
                  <a:srgbClr val="FFFF00"/>
                </a:solidFill>
              </a:rPr>
              <a:t>عرض المادة فيها .</a:t>
            </a:r>
            <a:endParaRPr lang="en-US" sz="2800" b="1" dirty="0">
              <a:solidFill>
                <a:srgbClr val="FFFF00"/>
              </a:solidFill>
            </a:endParaRPr>
          </a:p>
          <a:p>
            <a:pPr marL="0" indent="0">
              <a:buNone/>
            </a:pPr>
            <a:endParaRPr lang="ar-EG" sz="2800" b="1" dirty="0">
              <a:solidFill>
                <a:schemeClr val="bg1"/>
              </a:solidFill>
            </a:endParaRPr>
          </a:p>
        </p:txBody>
      </p:sp>
      <p:sp>
        <p:nvSpPr>
          <p:cNvPr id="4" name="Text Placeholder 3"/>
          <p:cNvSpPr>
            <a:spLocks noGrp="1"/>
          </p:cNvSpPr>
          <p:nvPr>
            <p:ph type="body" sz="half" idx="2"/>
          </p:nvPr>
        </p:nvSpPr>
        <p:spPr>
          <a:xfrm>
            <a:off x="8151812" y="4191000"/>
            <a:ext cx="3581400" cy="2362200"/>
          </a:xfrm>
        </p:spPr>
        <p:txBody>
          <a:bodyPr>
            <a:noAutofit/>
          </a:bodyPr>
          <a:lstStyle/>
          <a:p>
            <a:r>
              <a:rPr lang="ar-SA" sz="2400" b="1" dirty="0">
                <a:solidFill>
                  <a:srgbClr val="FF0101"/>
                </a:solidFill>
              </a:rPr>
              <a:t>تتنوع الفنون الإعلامية ، وهي الأشكال التي تأخذها المادة الإعلامية عند تقديمها للجمهور، تنوعا كبيراً، ويمكن تقسيم هذه الفنون علي أكثر من مستوي</a:t>
            </a:r>
            <a:endParaRPr lang="en-US" sz="2400" b="1" dirty="0">
              <a:solidFill>
                <a:srgbClr val="FF0101"/>
              </a:solidFill>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26825" y="6096000"/>
            <a:ext cx="609600" cy="609600"/>
          </a:xfrm>
          <a:prstGeom prst="rect">
            <a:avLst/>
          </a:prstGeom>
        </p:spPr>
      </p:pic>
    </p:spTree>
    <p:extLst>
      <p:ext uri="{BB962C8B-B14F-4D97-AF65-F5344CB8AC3E}">
        <p14:creationId xmlns:p14="http://schemas.microsoft.com/office/powerpoint/2010/main" val="2108826222"/>
      </p:ext>
    </p:extLst>
  </p:cSld>
  <p:clrMapOvr>
    <a:masterClrMapping/>
  </p:clrMapOvr>
  <mc:AlternateContent xmlns:mc="http://schemas.openxmlformats.org/markup-compatibility/2006" xmlns:p14="http://schemas.microsoft.com/office/powerpoint/2010/main">
    <mc:Choice Requires="p14">
      <p:transition spd="med" p14:dur="700" advTm="62472">
        <p:fade/>
      </p:transition>
    </mc:Choice>
    <mc:Fallback xmlns="">
      <p:transition spd="med" advTm="6247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2414" y="609600"/>
            <a:ext cx="9144000" cy="5943600"/>
          </a:xfrm>
        </p:spPr>
        <p:style>
          <a:lnRef idx="2">
            <a:schemeClr val="accent3"/>
          </a:lnRef>
          <a:fillRef idx="1">
            <a:schemeClr val="lt1"/>
          </a:fillRef>
          <a:effectRef idx="0">
            <a:schemeClr val="accent3"/>
          </a:effectRef>
          <a:fontRef idx="minor">
            <a:schemeClr val="dk1"/>
          </a:fontRef>
        </p:style>
        <p:txBody>
          <a:bodyPr/>
          <a:lstStyle/>
          <a:p>
            <a:pPr marL="457200" indent="-457200">
              <a:buFont typeface="Wingdings" panose="05000000000000000000" pitchFamily="2" charset="2"/>
              <a:buChar char="q"/>
            </a:pPr>
            <a:r>
              <a:rPr lang="ar-SA" sz="2800" b="1" dirty="0"/>
              <a:t>وعلي هذا الأساس أيضاً يتم التمييز بين مفاهيم </a:t>
            </a:r>
            <a:r>
              <a:rPr lang="ar-EG" sz="2800" b="1" dirty="0" smtClean="0"/>
              <a:t/>
            </a:r>
            <a:br>
              <a:rPr lang="ar-EG" sz="2800" b="1" dirty="0" smtClean="0"/>
            </a:br>
            <a:r>
              <a:rPr lang="ar-EG" sz="2800" b="1" dirty="0"/>
              <a:t/>
            </a:r>
            <a:br>
              <a:rPr lang="ar-EG" sz="2800" b="1" dirty="0"/>
            </a:br>
            <a:r>
              <a:rPr lang="ar-SA" sz="2800" b="1" dirty="0" smtClean="0"/>
              <a:t>الخبر </a:t>
            </a:r>
            <a:r>
              <a:rPr lang="ar-SA" sz="2800" b="1" dirty="0"/>
              <a:t>على أساس نوع النظام السياسي </a:t>
            </a:r>
            <a:r>
              <a:rPr lang="ar-EG" sz="2800" b="1" dirty="0" smtClean="0"/>
              <a:t/>
            </a:r>
            <a:br>
              <a:rPr lang="ar-EG" sz="2800" b="1" dirty="0" smtClean="0"/>
            </a:br>
            <a:r>
              <a:rPr lang="ar-EG" sz="2800" b="1" dirty="0"/>
              <a:t/>
            </a:r>
            <a:br>
              <a:rPr lang="ar-EG" sz="2800" b="1" dirty="0"/>
            </a:br>
            <a:r>
              <a:rPr lang="ar-SA" sz="2800" b="1" dirty="0" smtClean="0"/>
              <a:t>والاقتصادي </a:t>
            </a:r>
            <a:r>
              <a:rPr lang="ar-SA" sz="2800" b="1" dirty="0"/>
              <a:t>الذي تتبناه </a:t>
            </a:r>
            <a:r>
              <a:rPr lang="ar-SA" sz="2800" b="1" dirty="0" smtClean="0"/>
              <a:t>المجتمعات</a:t>
            </a:r>
            <a:r>
              <a:rPr lang="ar-EG" sz="2800" b="1" dirty="0" smtClean="0"/>
              <a:t>.</a:t>
            </a:r>
            <a:br>
              <a:rPr lang="ar-EG" sz="2800" b="1" dirty="0" smtClean="0"/>
            </a:br>
            <a:r>
              <a:rPr lang="ar-EG" sz="2800" b="1" dirty="0"/>
              <a:t/>
            </a:r>
            <a:br>
              <a:rPr lang="ar-EG" sz="2800" b="1" dirty="0"/>
            </a:br>
            <a:r>
              <a:rPr lang="ar-SA" sz="2800" b="1" dirty="0" smtClean="0"/>
              <a:t>لذلك </a:t>
            </a:r>
            <a:r>
              <a:rPr lang="ar-SA" sz="2800" b="1" dirty="0">
                <a:solidFill>
                  <a:srgbClr val="FF0101"/>
                </a:solidFill>
              </a:rPr>
              <a:t>وجدنا تعريفا للخبر </a:t>
            </a:r>
            <a:r>
              <a:rPr lang="ar-SA" sz="2800" b="1" dirty="0"/>
              <a:t>في الدول التي تنتهج نظام </a:t>
            </a:r>
            <a:r>
              <a:rPr lang="ar-EG" sz="2800" b="1" dirty="0" smtClean="0"/>
              <a:t/>
            </a:r>
            <a:br>
              <a:rPr lang="ar-EG" sz="2800" b="1" dirty="0" smtClean="0"/>
            </a:br>
            <a:r>
              <a:rPr lang="ar-EG" sz="2800" b="1" dirty="0"/>
              <a:t/>
            </a:r>
            <a:br>
              <a:rPr lang="ar-EG" sz="2800" b="1" dirty="0"/>
            </a:br>
            <a:r>
              <a:rPr lang="ar-SA" sz="2800" b="1" dirty="0" smtClean="0"/>
              <a:t>الاقتصاد </a:t>
            </a:r>
            <a:r>
              <a:rPr lang="ar-SA" sz="2800" b="1" dirty="0"/>
              <a:t>الحر والحرية السياسية (الدول الليبرالية </a:t>
            </a:r>
            <a:r>
              <a:rPr lang="ar-SA" sz="2800" b="1" dirty="0" smtClean="0"/>
              <a:t>)</a:t>
            </a:r>
            <a:r>
              <a:rPr lang="ar-EG" sz="2800" b="1" dirty="0" smtClean="0"/>
              <a:t>.</a:t>
            </a:r>
            <a:br>
              <a:rPr lang="ar-EG" sz="2800" b="1" dirty="0" smtClean="0"/>
            </a:br>
            <a:r>
              <a:rPr lang="ar-EG" sz="2800" b="1" dirty="0"/>
              <a:t/>
            </a:r>
            <a:br>
              <a:rPr lang="ar-EG" sz="2800" b="1" dirty="0"/>
            </a:br>
            <a:r>
              <a:rPr lang="ar-SA" sz="2800" b="1" dirty="0"/>
              <a:t>وتعريفاً ثالثاً للخبر في الدول التي تتبع النظام </a:t>
            </a:r>
            <a:r>
              <a:rPr lang="ar-EG" sz="2800" b="1" dirty="0" smtClean="0"/>
              <a:t/>
            </a:r>
            <a:br>
              <a:rPr lang="ar-EG" sz="2800" b="1" dirty="0" smtClean="0"/>
            </a:br>
            <a:r>
              <a:rPr lang="ar-EG" sz="2800" b="1" dirty="0"/>
              <a:t/>
            </a:r>
            <a:br>
              <a:rPr lang="ar-EG" sz="2800" b="1" dirty="0"/>
            </a:br>
            <a:r>
              <a:rPr lang="ar-SA" sz="2800" b="1" dirty="0" smtClean="0"/>
              <a:t>الاشتراكي </a:t>
            </a:r>
            <a:r>
              <a:rPr lang="ar-SA" sz="2800" b="1" dirty="0"/>
              <a:t>بمداخلاته الاقتصادية والسياسية</a:t>
            </a:r>
            <a:r>
              <a:rPr lang="ar-SA" sz="2800" b="1" dirty="0" smtClean="0"/>
              <a:t>.</a:t>
            </a:r>
            <a:r>
              <a:rPr lang="ar-EG" sz="2800" b="1" dirty="0" smtClean="0"/>
              <a:t/>
            </a:r>
            <a:br>
              <a:rPr lang="ar-EG" sz="2800" b="1" dirty="0" smtClean="0"/>
            </a:br>
            <a:endParaRPr lang="en-US" sz="2800" b="1"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26825" y="6096000"/>
            <a:ext cx="609600" cy="609600"/>
          </a:xfrm>
          <a:prstGeom prst="rect">
            <a:avLst/>
          </a:prstGeom>
        </p:spPr>
      </p:pic>
    </p:spTree>
    <p:extLst>
      <p:ext uri="{BB962C8B-B14F-4D97-AF65-F5344CB8AC3E}">
        <p14:creationId xmlns:p14="http://schemas.microsoft.com/office/powerpoint/2010/main" val="471254265"/>
      </p:ext>
    </p:extLst>
  </p:cSld>
  <p:clrMapOvr>
    <a:masterClrMapping/>
  </p:clrMapOvr>
  <mc:AlternateContent xmlns:mc="http://schemas.openxmlformats.org/markup-compatibility/2006" xmlns:p14="http://schemas.microsoft.com/office/powerpoint/2010/main">
    <mc:Choice Requires="p14">
      <p:transition spd="med" p14:dur="700" advTm="31266">
        <p:fade/>
      </p:transition>
    </mc:Choice>
    <mc:Fallback xmlns="">
      <p:transition spd="med" advTm="3126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2414" y="685800"/>
            <a:ext cx="9144000" cy="5867400"/>
          </a:xfrm>
        </p:spPr>
        <p:style>
          <a:lnRef idx="1">
            <a:schemeClr val="accent1"/>
          </a:lnRef>
          <a:fillRef idx="3">
            <a:schemeClr val="accent1"/>
          </a:fillRef>
          <a:effectRef idx="2">
            <a:schemeClr val="accent1"/>
          </a:effectRef>
          <a:fontRef idx="minor">
            <a:schemeClr val="lt1"/>
          </a:fontRef>
        </p:style>
        <p:txBody>
          <a:bodyPr/>
          <a:lstStyle/>
          <a:p>
            <a:pPr marL="457200" indent="-457200">
              <a:buFont typeface="Wingdings" panose="05000000000000000000" pitchFamily="2" charset="2"/>
              <a:buChar char="q"/>
            </a:pPr>
            <a:r>
              <a:rPr lang="ar-SA" sz="2800" b="1" dirty="0">
                <a:solidFill>
                  <a:srgbClr val="FF0101"/>
                </a:solidFill>
              </a:rPr>
              <a:t>من جهة أخرى، </a:t>
            </a:r>
            <a:r>
              <a:rPr lang="ar-SA" sz="2800" b="1" dirty="0"/>
              <a:t>فإن التطور التاريخي للاتصال </a:t>
            </a:r>
            <a:r>
              <a:rPr lang="ar-EG" sz="2800" b="1" dirty="0" smtClean="0"/>
              <a:t/>
            </a:r>
            <a:br>
              <a:rPr lang="ar-EG" sz="2800" b="1" dirty="0" smtClean="0"/>
            </a:br>
            <a:r>
              <a:rPr lang="ar-EG" sz="2800" b="1" dirty="0"/>
              <a:t/>
            </a:r>
            <a:br>
              <a:rPr lang="ar-EG" sz="2800" b="1" dirty="0"/>
            </a:br>
            <a:r>
              <a:rPr lang="ar-SA" sz="2800" b="1" dirty="0" smtClean="0"/>
              <a:t>الجماهيري </a:t>
            </a:r>
            <a:r>
              <a:rPr lang="ar-SA" sz="2800" b="1" dirty="0"/>
              <a:t>ووسائله ساهم بشكل كبير في عدم </a:t>
            </a:r>
            <a:r>
              <a:rPr lang="ar-EG" sz="2800" b="1" dirty="0" smtClean="0"/>
              <a:t/>
            </a:r>
            <a:br>
              <a:rPr lang="ar-EG" sz="2800" b="1" dirty="0" smtClean="0"/>
            </a:br>
            <a:r>
              <a:rPr lang="ar-EG" sz="2800" b="1" dirty="0"/>
              <a:t/>
            </a:r>
            <a:br>
              <a:rPr lang="ar-EG" sz="2800" b="1" dirty="0"/>
            </a:br>
            <a:r>
              <a:rPr lang="ar-SA" sz="2800" b="1" dirty="0" smtClean="0"/>
              <a:t>الاتفاق </a:t>
            </a:r>
            <a:r>
              <a:rPr lang="ar-SA" sz="2800" b="1" dirty="0"/>
              <a:t>على مفهوم واحد للخبر من زاويتين</a:t>
            </a:r>
            <a:r>
              <a:rPr lang="ar-SA" sz="2800" b="1" dirty="0" smtClean="0"/>
              <a:t>:</a:t>
            </a:r>
            <a:r>
              <a:rPr lang="ar-EG" sz="2800" b="1" dirty="0" smtClean="0"/>
              <a:t/>
            </a:r>
            <a:br>
              <a:rPr lang="ar-EG" sz="2800" b="1" dirty="0" smtClean="0"/>
            </a:br>
            <a:r>
              <a:rPr lang="ar-EG" sz="2800" b="1" dirty="0"/>
              <a:t/>
            </a:r>
            <a:br>
              <a:rPr lang="ar-EG" sz="2800" b="1" dirty="0"/>
            </a:br>
            <a:r>
              <a:rPr lang="ar-SA" sz="2800" b="1" u="sng" dirty="0">
                <a:solidFill>
                  <a:srgbClr val="FFC000"/>
                </a:solidFill>
              </a:rPr>
              <a:t>الأولي</a:t>
            </a:r>
            <a:r>
              <a:rPr lang="ar-SA" sz="2800" b="1" dirty="0">
                <a:solidFill>
                  <a:srgbClr val="FFC000"/>
                </a:solidFill>
              </a:rPr>
              <a:t> </a:t>
            </a:r>
            <a:r>
              <a:rPr lang="ar-SA" sz="2800" b="1" dirty="0"/>
              <a:t>تتمثل في اختلاف وتطور تعريفات الخبر زمنياً. </a:t>
            </a:r>
            <a:r>
              <a:rPr lang="ar-EG" sz="2800" b="1" dirty="0" smtClean="0"/>
              <a:t/>
            </a:r>
            <a:br>
              <a:rPr lang="ar-EG" sz="2800" b="1" dirty="0" smtClean="0"/>
            </a:br>
            <a:r>
              <a:rPr lang="ar-EG" sz="2800" b="1" dirty="0"/>
              <a:t/>
            </a:r>
            <a:br>
              <a:rPr lang="ar-EG" sz="2800" b="1" dirty="0"/>
            </a:br>
            <a:r>
              <a:rPr lang="ar-SA" sz="2800" b="1" dirty="0" smtClean="0"/>
              <a:t>فمفهوم </a:t>
            </a:r>
            <a:r>
              <a:rPr lang="ar-SA" sz="2800" b="1" dirty="0"/>
              <a:t>الخبر قبل اختراع الطباعة (مرحلة النسخ) </a:t>
            </a:r>
            <a:r>
              <a:rPr lang="ar-EG" sz="2800" b="1" dirty="0" smtClean="0"/>
              <a:t/>
            </a:r>
            <a:br>
              <a:rPr lang="ar-EG" sz="2800" b="1" dirty="0" smtClean="0"/>
            </a:br>
            <a:r>
              <a:rPr lang="ar-EG" sz="2800" b="1" dirty="0"/>
              <a:t/>
            </a:r>
            <a:br>
              <a:rPr lang="ar-EG" sz="2800" b="1" dirty="0"/>
            </a:br>
            <a:r>
              <a:rPr lang="ar-SA" sz="2800" b="1" dirty="0" smtClean="0"/>
              <a:t>يختلف </a:t>
            </a:r>
            <a:r>
              <a:rPr lang="ar-SA" sz="2800" b="1" dirty="0"/>
              <a:t>عن مفهومه بعد هذا </a:t>
            </a:r>
            <a:r>
              <a:rPr lang="ar-SA" sz="2800" b="1" dirty="0" smtClean="0"/>
              <a:t>الاختراع</a:t>
            </a:r>
            <a:r>
              <a:rPr lang="ar-EG" sz="2800" b="1" dirty="0" smtClean="0"/>
              <a:t>.</a:t>
            </a:r>
            <a:br>
              <a:rPr lang="ar-EG" sz="2800" b="1" dirty="0" smtClean="0"/>
            </a:br>
            <a:r>
              <a:rPr lang="ar-EG" sz="2800" b="1" dirty="0"/>
              <a:t/>
            </a:r>
            <a:br>
              <a:rPr lang="ar-EG" sz="2800" b="1" dirty="0"/>
            </a:br>
            <a:endParaRPr lang="en-US" sz="2800" b="1"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26825" y="6096000"/>
            <a:ext cx="609600" cy="609600"/>
          </a:xfrm>
          <a:prstGeom prst="rect">
            <a:avLst/>
          </a:prstGeom>
        </p:spPr>
      </p:pic>
    </p:spTree>
    <p:extLst>
      <p:ext uri="{BB962C8B-B14F-4D97-AF65-F5344CB8AC3E}">
        <p14:creationId xmlns:p14="http://schemas.microsoft.com/office/powerpoint/2010/main" val="851406007"/>
      </p:ext>
    </p:extLst>
  </p:cSld>
  <p:clrMapOvr>
    <a:masterClrMapping/>
  </p:clrMapOvr>
  <mc:AlternateContent xmlns:mc="http://schemas.openxmlformats.org/markup-compatibility/2006" xmlns:p14="http://schemas.microsoft.com/office/powerpoint/2010/main">
    <mc:Choice Requires="p14">
      <p:transition spd="med" p14:dur="700" advTm="20445">
        <p:fade/>
      </p:transition>
    </mc:Choice>
    <mc:Fallback xmlns="">
      <p:transition spd="med" advTm="2044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2414" y="685800"/>
            <a:ext cx="9144000" cy="5791200"/>
          </a:xfrm>
        </p:spPr>
        <p:style>
          <a:lnRef idx="2">
            <a:schemeClr val="accent6"/>
          </a:lnRef>
          <a:fillRef idx="1">
            <a:schemeClr val="lt1"/>
          </a:fillRef>
          <a:effectRef idx="0">
            <a:schemeClr val="accent6"/>
          </a:effectRef>
          <a:fontRef idx="minor">
            <a:schemeClr val="dk1"/>
          </a:fontRef>
        </p:style>
        <p:txBody>
          <a:bodyPr/>
          <a:lstStyle/>
          <a:p>
            <a:pPr marL="457200" indent="-457200">
              <a:buFont typeface="Wingdings" panose="05000000000000000000" pitchFamily="2" charset="2"/>
              <a:buChar char="Ø"/>
            </a:pP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ومفهوم الخبر في الصحف الأولي التي ظهرت في </a:t>
            </a: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r>
            <a:b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r>
            <a:b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أوربا </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في القرن السابع عشر يختلف عن مفهومه بعد </a:t>
            </a: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r>
            <a:b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r>
            <a:b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ظهور </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الصحف الشعبية رخيصة </a:t>
            </a: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الثمن</a:t>
            </a: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t>
            </a:r>
            <a:b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r>
            <a:b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ar-SA" sz="2800" b="1" dirty="0">
                <a:ln w="17780" cmpd="sng">
                  <a:solidFill>
                    <a:srgbClr val="FFFFFF"/>
                  </a:solidFill>
                  <a:prstDash val="solid"/>
                  <a:miter lim="800000"/>
                </a:ln>
                <a:solidFill>
                  <a:schemeClr val="tx1"/>
                </a:solidFill>
                <a:effectLst>
                  <a:outerShdw blurRad="50800" algn="tl" rotWithShape="0">
                    <a:srgbClr val="000000"/>
                  </a:outerShdw>
                </a:effectLst>
              </a:rPr>
              <a:t>وفي كل قرن، بل في كل بضعة سنوات من التطور </a:t>
            </a:r>
            <a:r>
              <a:rPr lang="ar-EG" sz="2800" b="1" dirty="0" smtClean="0">
                <a:ln w="17780" cmpd="sng">
                  <a:solidFill>
                    <a:srgbClr val="FFFFFF"/>
                  </a:solidFill>
                  <a:prstDash val="solid"/>
                  <a:miter lim="800000"/>
                </a:ln>
                <a:solidFill>
                  <a:schemeClr val="tx1"/>
                </a:solidFill>
                <a:effectLst>
                  <a:outerShdw blurRad="50800" algn="tl" rotWithShape="0">
                    <a:srgbClr val="000000"/>
                  </a:outerShdw>
                </a:effectLst>
              </a:rPr>
              <a:t/>
            </a:r>
            <a:br>
              <a:rPr lang="ar-EG" sz="2800" b="1" dirty="0" smtClean="0">
                <a:ln w="17780" cmpd="sng">
                  <a:solidFill>
                    <a:srgbClr val="FFFFFF"/>
                  </a:solidFill>
                  <a:prstDash val="solid"/>
                  <a:miter lim="800000"/>
                </a:ln>
                <a:solidFill>
                  <a:schemeClr val="tx1"/>
                </a:solidFill>
                <a:effectLst>
                  <a:outerShdw blurRad="50800" algn="tl" rotWithShape="0">
                    <a:srgbClr val="000000"/>
                  </a:outerShdw>
                </a:effectLst>
              </a:rPr>
            </a:br>
            <a:r>
              <a:rPr lang="ar-EG" sz="2800" b="1" dirty="0">
                <a:ln w="17780" cmpd="sng">
                  <a:solidFill>
                    <a:srgbClr val="FFFFFF"/>
                  </a:solidFill>
                  <a:prstDash val="solid"/>
                  <a:miter lim="800000"/>
                </a:ln>
                <a:solidFill>
                  <a:schemeClr val="tx1"/>
                </a:solidFill>
                <a:effectLst>
                  <a:outerShdw blurRad="50800" algn="tl" rotWithShape="0">
                    <a:srgbClr val="000000"/>
                  </a:outerShdw>
                </a:effectLst>
              </a:rPr>
              <a:t/>
            </a:r>
            <a:br>
              <a:rPr lang="ar-EG" sz="2800" b="1" dirty="0">
                <a:ln w="17780" cmpd="sng">
                  <a:solidFill>
                    <a:srgbClr val="FFFFFF"/>
                  </a:solidFill>
                  <a:prstDash val="solid"/>
                  <a:miter lim="800000"/>
                </a:ln>
                <a:solidFill>
                  <a:schemeClr val="tx1"/>
                </a:solidFill>
                <a:effectLst>
                  <a:outerShdw blurRad="50800" algn="tl" rotWithShape="0">
                    <a:srgbClr val="000000"/>
                  </a:outerShdw>
                </a:effectLst>
              </a:rPr>
            </a:br>
            <a:r>
              <a:rPr lang="ar-SA" sz="2800" b="1" dirty="0" smtClean="0">
                <a:ln w="17780" cmpd="sng">
                  <a:solidFill>
                    <a:srgbClr val="FFFFFF"/>
                  </a:solidFill>
                  <a:prstDash val="solid"/>
                  <a:miter lim="800000"/>
                </a:ln>
                <a:solidFill>
                  <a:schemeClr val="tx1"/>
                </a:solidFill>
                <a:effectLst>
                  <a:outerShdw blurRad="50800" algn="tl" rotWithShape="0">
                    <a:srgbClr val="000000"/>
                  </a:outerShdw>
                </a:effectLst>
              </a:rPr>
              <a:t>قد </a:t>
            </a:r>
            <a:r>
              <a:rPr lang="ar-SA" sz="2800" b="1" dirty="0">
                <a:ln w="17780" cmpd="sng">
                  <a:solidFill>
                    <a:srgbClr val="FFFFFF"/>
                  </a:solidFill>
                  <a:prstDash val="solid"/>
                  <a:miter lim="800000"/>
                </a:ln>
                <a:solidFill>
                  <a:schemeClr val="tx1"/>
                </a:solidFill>
                <a:effectLst>
                  <a:outerShdw blurRad="50800" algn="tl" rotWithShape="0">
                    <a:srgbClr val="000000"/>
                  </a:outerShdw>
                </a:effectLst>
              </a:rPr>
              <a:t>نجد اختلافا بارزاً في تعريف الخبر</a:t>
            </a:r>
            <a:r>
              <a:rPr lang="ar-SA" sz="2800" b="1" dirty="0" smtClean="0">
                <a:ln w="17780" cmpd="sng">
                  <a:solidFill>
                    <a:srgbClr val="FFFFFF"/>
                  </a:solidFill>
                  <a:prstDash val="solid"/>
                  <a:miter lim="800000"/>
                </a:ln>
                <a:solidFill>
                  <a:schemeClr val="tx1"/>
                </a:solidFill>
                <a:effectLst>
                  <a:outerShdw blurRad="50800" algn="tl" rotWithShape="0">
                    <a:srgbClr val="000000"/>
                  </a:outerShdw>
                </a:effectLst>
              </a:rPr>
              <a:t>.</a:t>
            </a:r>
            <a:r>
              <a:rPr lang="en-US" sz="28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a:r>
            <a:br>
              <a:rPr lang="en-US" sz="28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br>
            <a:r>
              <a:rPr lang="ar-EG" sz="28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a:r>
            <a:br>
              <a:rPr lang="ar-EG" sz="28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br>
            <a:r>
              <a:rPr lang="ar-EG" sz="28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a:r>
            <a:br>
              <a:rPr lang="ar-EG" sz="28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br>
            <a:endParaRPr lang="en-US" sz="28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26825" y="6096000"/>
            <a:ext cx="609600" cy="609600"/>
          </a:xfrm>
          <a:prstGeom prst="rect">
            <a:avLst/>
          </a:prstGeom>
        </p:spPr>
      </p:pic>
    </p:spTree>
    <p:extLst>
      <p:ext uri="{BB962C8B-B14F-4D97-AF65-F5344CB8AC3E}">
        <p14:creationId xmlns:p14="http://schemas.microsoft.com/office/powerpoint/2010/main" val="2312451076"/>
      </p:ext>
    </p:extLst>
  </p:cSld>
  <p:clrMapOvr>
    <a:masterClrMapping/>
  </p:clrMapOvr>
  <mc:AlternateContent xmlns:mc="http://schemas.openxmlformats.org/markup-compatibility/2006" xmlns:p14="http://schemas.microsoft.com/office/powerpoint/2010/main">
    <mc:Choice Requires="p14">
      <p:transition spd="med" p14:dur="700" advTm="14087">
        <p:fade/>
      </p:transition>
    </mc:Choice>
    <mc:Fallback xmlns="">
      <p:transition spd="med" advTm="1408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2812" y="609600"/>
            <a:ext cx="9829800" cy="5486400"/>
          </a:xfrm>
        </p:spPr>
        <p:style>
          <a:lnRef idx="1">
            <a:schemeClr val="accent1"/>
          </a:lnRef>
          <a:fillRef idx="3">
            <a:schemeClr val="accent1"/>
          </a:fillRef>
          <a:effectRef idx="2">
            <a:schemeClr val="accent1"/>
          </a:effectRef>
          <a:fontRef idx="minor">
            <a:schemeClr val="lt1"/>
          </a:fontRef>
        </p:style>
        <p:txBody>
          <a:bodyPr>
            <a:normAutofit fontScale="92500" lnSpcReduction="10000"/>
          </a:bodyPr>
          <a:lstStyle/>
          <a:p>
            <a:pPr algn="r">
              <a:buFont typeface="Wingdings" panose="05000000000000000000" pitchFamily="2" charset="2"/>
              <a:buChar char="q"/>
            </a:pPr>
            <a:endParaRPr lang="ar-EG" sz="2800" dirty="0" smtClean="0"/>
          </a:p>
          <a:p>
            <a:pPr algn="r">
              <a:buFont typeface="Wingdings" panose="05000000000000000000" pitchFamily="2" charset="2"/>
              <a:buChar char="q"/>
            </a:pPr>
            <a:r>
              <a:rPr lang="ar-EG" sz="2800" dirty="0"/>
              <a:t> </a:t>
            </a:r>
            <a:r>
              <a:rPr lang="ar-SA" sz="2800" b="1" dirty="0"/>
              <a:t>وعلي سبيل المثال فإن الأخبار التي كانت تنشر في </a:t>
            </a:r>
            <a:r>
              <a:rPr lang="ar-EG" sz="2800" b="1" dirty="0"/>
              <a:t/>
            </a:r>
            <a:br>
              <a:rPr lang="ar-EG" sz="2800" b="1" dirty="0"/>
            </a:br>
            <a:r>
              <a:rPr lang="ar-EG" sz="2800" b="1" dirty="0"/>
              <a:t/>
            </a:r>
            <a:br>
              <a:rPr lang="ar-EG" sz="2800" b="1" dirty="0"/>
            </a:br>
            <a:r>
              <a:rPr lang="ar-SA" sz="2800" b="1" dirty="0">
                <a:solidFill>
                  <a:srgbClr val="FFC000"/>
                </a:solidFill>
              </a:rPr>
              <a:t>جريدة الوقائع المصرية </a:t>
            </a:r>
            <a:r>
              <a:rPr lang="ar-SA" sz="2800" b="1" dirty="0"/>
              <a:t>وقت صدورها في عام 1828 </a:t>
            </a:r>
            <a:r>
              <a:rPr lang="ar-EG" sz="2800" b="1" dirty="0"/>
              <a:t/>
            </a:r>
            <a:br>
              <a:rPr lang="ar-EG" sz="2800" b="1" dirty="0"/>
            </a:br>
            <a:r>
              <a:rPr lang="ar-EG" sz="2800" b="1" dirty="0"/>
              <a:t/>
            </a:r>
            <a:br>
              <a:rPr lang="ar-EG" sz="2800" b="1" dirty="0"/>
            </a:br>
            <a:r>
              <a:rPr lang="ar-SA" sz="2800" b="1" dirty="0"/>
              <a:t>يختلف مفهومها تماما عن مفهوم الخبر الذي كان يتم </a:t>
            </a:r>
            <a:r>
              <a:rPr lang="ar-EG" sz="2800" b="1" dirty="0"/>
              <a:t/>
            </a:r>
            <a:br>
              <a:rPr lang="ar-EG" sz="2800" b="1" dirty="0"/>
            </a:br>
            <a:r>
              <a:rPr lang="ar-EG" sz="2800" b="1" dirty="0"/>
              <a:t/>
            </a:r>
            <a:br>
              <a:rPr lang="ar-EG" sz="2800" b="1" dirty="0"/>
            </a:br>
            <a:r>
              <a:rPr lang="ar-SA" sz="2800" b="1" dirty="0"/>
              <a:t>علي أساسه نشر الأخبار في الصحف المصرية في </a:t>
            </a:r>
            <a:r>
              <a:rPr lang="ar-EG" sz="2800" b="1" dirty="0"/>
              <a:t/>
            </a:r>
            <a:br>
              <a:rPr lang="ar-EG" sz="2800" b="1" dirty="0"/>
            </a:br>
            <a:r>
              <a:rPr lang="ar-EG" sz="2800" b="1" dirty="0"/>
              <a:t/>
            </a:r>
            <a:br>
              <a:rPr lang="ar-EG" sz="2800" b="1" dirty="0"/>
            </a:br>
            <a:r>
              <a:rPr lang="ar-SA" sz="2800" b="1" dirty="0"/>
              <a:t>فترة ما بين </a:t>
            </a:r>
            <a:r>
              <a:rPr lang="ar-SA" sz="2800" b="1" dirty="0">
                <a:solidFill>
                  <a:schemeClr val="tx1"/>
                </a:solidFill>
              </a:rPr>
              <a:t>الحربين العالميتين</a:t>
            </a:r>
            <a:r>
              <a:rPr lang="ar-EG" sz="2800" b="1" dirty="0" smtClean="0">
                <a:solidFill>
                  <a:schemeClr val="tx1"/>
                </a:solidFill>
              </a:rPr>
              <a:t>.</a:t>
            </a:r>
          </a:p>
          <a:p>
            <a:pPr algn="r">
              <a:buFont typeface="Wingdings" panose="05000000000000000000" pitchFamily="2" charset="2"/>
              <a:buChar char="q"/>
            </a:pPr>
            <a:r>
              <a:rPr lang="ar-SA" sz="2800" dirty="0" smtClean="0"/>
              <a:t> </a:t>
            </a:r>
            <a:r>
              <a:rPr lang="ar-SA" sz="2800" b="1" dirty="0"/>
              <a:t>كما يختلف عن مفهوم الخبر في </a:t>
            </a:r>
            <a:r>
              <a:rPr lang="ar-SA" sz="2800" b="1" dirty="0">
                <a:solidFill>
                  <a:schemeClr val="tx1"/>
                </a:solidFill>
              </a:rPr>
              <a:t>الفترة الناصرية </a:t>
            </a:r>
            <a:r>
              <a:rPr lang="ar-EG" sz="2800" b="1" dirty="0"/>
              <a:t/>
            </a:r>
            <a:br>
              <a:rPr lang="ar-EG" sz="2800" b="1" dirty="0"/>
            </a:br>
            <a:r>
              <a:rPr lang="ar-EG" sz="2800" b="1" dirty="0"/>
              <a:t/>
            </a:r>
            <a:br>
              <a:rPr lang="ar-EG" sz="2800" b="1" dirty="0"/>
            </a:br>
            <a:r>
              <a:rPr lang="ar-SA" sz="2800" b="1" dirty="0"/>
              <a:t>الذي يختلف هو الآخر عن مفهوم الخبر في </a:t>
            </a:r>
            <a:r>
              <a:rPr lang="ar-SA" sz="2800" b="1" dirty="0">
                <a:solidFill>
                  <a:schemeClr val="tx1"/>
                </a:solidFill>
              </a:rPr>
              <a:t>الفترة </a:t>
            </a:r>
            <a:r>
              <a:rPr lang="ar-EG" sz="2800" b="1" dirty="0">
                <a:solidFill>
                  <a:schemeClr val="tx1"/>
                </a:solidFill>
              </a:rPr>
              <a:t/>
            </a:r>
            <a:br>
              <a:rPr lang="ar-EG" sz="2800" b="1" dirty="0">
                <a:solidFill>
                  <a:schemeClr val="tx1"/>
                </a:solidFill>
              </a:rPr>
            </a:br>
            <a:r>
              <a:rPr lang="ar-EG" sz="2800" b="1" dirty="0">
                <a:solidFill>
                  <a:schemeClr val="tx1"/>
                </a:solidFill>
              </a:rPr>
              <a:t/>
            </a:r>
            <a:br>
              <a:rPr lang="ar-EG" sz="2800" b="1" dirty="0">
                <a:solidFill>
                  <a:schemeClr val="tx1"/>
                </a:solidFill>
              </a:rPr>
            </a:br>
            <a:r>
              <a:rPr lang="ar-SA" sz="2800" b="1" dirty="0">
                <a:solidFill>
                  <a:schemeClr val="tx1"/>
                </a:solidFill>
              </a:rPr>
              <a:t>الحالية.</a:t>
            </a:r>
            <a:endParaRPr lang="en-US" sz="2800" dirty="0">
              <a:solidFill>
                <a:schemeClr val="tx1"/>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26825" y="6096000"/>
            <a:ext cx="609600" cy="609600"/>
          </a:xfrm>
          <a:prstGeom prst="rect">
            <a:avLst/>
          </a:prstGeom>
        </p:spPr>
      </p:pic>
    </p:spTree>
    <p:extLst>
      <p:ext uri="{BB962C8B-B14F-4D97-AF65-F5344CB8AC3E}">
        <p14:creationId xmlns:p14="http://schemas.microsoft.com/office/powerpoint/2010/main" val="4244050610"/>
      </p:ext>
    </p:extLst>
  </p:cSld>
  <p:clrMapOvr>
    <a:masterClrMapping/>
  </p:clrMapOvr>
  <mc:AlternateContent xmlns:mc="http://schemas.openxmlformats.org/markup-compatibility/2006" xmlns:p14="http://schemas.microsoft.com/office/powerpoint/2010/main">
    <mc:Choice Requires="p14">
      <p:transition spd="med" p14:dur="700" advTm="37243">
        <p:fade/>
      </p:transition>
    </mc:Choice>
    <mc:Fallback xmlns="">
      <p:transition spd="med" advTm="3724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41412" y="685800"/>
            <a:ext cx="9601200" cy="5334000"/>
          </a:xfrm>
        </p:spPr>
        <p:style>
          <a:lnRef idx="2">
            <a:schemeClr val="accent3"/>
          </a:lnRef>
          <a:fillRef idx="1">
            <a:schemeClr val="lt1"/>
          </a:fillRef>
          <a:effectRef idx="0">
            <a:schemeClr val="accent3"/>
          </a:effectRef>
          <a:fontRef idx="minor">
            <a:schemeClr val="dk1"/>
          </a:fontRef>
        </p:style>
        <p:txBody>
          <a:bodyPr>
            <a:noAutofit/>
          </a:bodyPr>
          <a:lstStyle/>
          <a:p>
            <a:pPr algn="r">
              <a:buFont typeface="Wingdings" panose="05000000000000000000" pitchFamily="2" charset="2"/>
              <a:buChar char="q"/>
            </a:pPr>
            <a:endParaRPr lang="ar-EG" sz="2800" dirty="0" smtClean="0"/>
          </a:p>
          <a:p>
            <a:pPr algn="r">
              <a:buFont typeface="Wingdings" panose="05000000000000000000" pitchFamily="2" charset="2"/>
              <a:buChar char="q"/>
            </a:pPr>
            <a:r>
              <a:rPr lang="ar-EG" sz="2800" dirty="0"/>
              <a:t> </a:t>
            </a:r>
            <a:r>
              <a:rPr lang="ar-SA" sz="2800" b="1" dirty="0">
                <a:solidFill>
                  <a:srgbClr val="FF0000"/>
                </a:solidFill>
              </a:rPr>
              <a:t>ومن زاوية ثانية</a:t>
            </a:r>
            <a:r>
              <a:rPr lang="ar-SA" sz="2800" b="1" dirty="0"/>
              <a:t>، </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فإن ظهور وسائل إعلام جديدة كان </a:t>
            </a:r>
            <a: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r>
            <a:b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r>
            <a:b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دائما ما يضيف إلي مفهوم الخبر ويحذف منه، </a:t>
            </a:r>
            <a: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r>
            <a:b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r>
            <a:b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ليتوافق المفهوم مع الوسائل </a:t>
            </a: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الجديدة.</a:t>
            </a:r>
            <a:endPar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pPr algn="r">
              <a:buFont typeface="Wingdings" panose="05000000000000000000" pitchFamily="2" charset="2"/>
              <a:buChar char="q"/>
            </a:pPr>
            <a:r>
              <a:rPr lang="ar-SA" sz="2800" b="1" dirty="0" smtClean="0">
                <a:ln w="1905"/>
                <a:effectLst>
                  <a:innerShdw blurRad="69850" dist="43180" dir="5400000">
                    <a:srgbClr val="000000">
                      <a:alpha val="65000"/>
                    </a:srgbClr>
                  </a:innerShdw>
                </a:effectLst>
              </a:rPr>
              <a:t>فمفهوم </a:t>
            </a:r>
            <a:r>
              <a:rPr lang="ar-SA" sz="2800" b="1" dirty="0">
                <a:ln w="1905"/>
                <a:effectLst>
                  <a:innerShdw blurRad="69850" dist="43180" dir="5400000">
                    <a:srgbClr val="000000">
                      <a:alpha val="65000"/>
                    </a:srgbClr>
                  </a:innerShdw>
                </a:effectLst>
              </a:rPr>
              <a:t>الخبر </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قبل ظهور الراديو وانتشار استخدامه </a:t>
            </a:r>
            <a: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r>
            <a:b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r>
            <a:b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علي نطاق واسع، يختلف في بعض التفاصيل عن </a:t>
            </a:r>
            <a: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r>
            <a:b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r>
            <a:b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مفهوم بعد ظهور الراديو وانتشاره</a:t>
            </a:r>
            <a: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t>
            </a:r>
            <a:b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r>
            <a:b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endParaRPr lang="en-US" sz="2800"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26825" y="6096000"/>
            <a:ext cx="609600" cy="609600"/>
          </a:xfrm>
          <a:prstGeom prst="rect">
            <a:avLst/>
          </a:prstGeom>
        </p:spPr>
      </p:pic>
    </p:spTree>
    <p:extLst>
      <p:ext uri="{BB962C8B-B14F-4D97-AF65-F5344CB8AC3E}">
        <p14:creationId xmlns:p14="http://schemas.microsoft.com/office/powerpoint/2010/main" val="4171594140"/>
      </p:ext>
    </p:extLst>
  </p:cSld>
  <p:clrMapOvr>
    <a:masterClrMapping/>
  </p:clrMapOvr>
  <mc:AlternateContent xmlns:mc="http://schemas.openxmlformats.org/markup-compatibility/2006" xmlns:p14="http://schemas.microsoft.com/office/powerpoint/2010/main">
    <mc:Choice Requires="p14">
      <p:transition spd="med" p14:dur="700" advTm="17450">
        <p:fade/>
      </p:transition>
    </mc:Choice>
    <mc:Fallback xmlns="">
      <p:transition spd="med" advTm="1745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2414" y="762000"/>
            <a:ext cx="9144000" cy="5562600"/>
          </a:xfrm>
        </p:spPr>
        <p:style>
          <a:lnRef idx="1">
            <a:schemeClr val="accent1"/>
          </a:lnRef>
          <a:fillRef idx="3">
            <a:schemeClr val="accent1"/>
          </a:fillRef>
          <a:effectRef idx="2">
            <a:schemeClr val="accent1"/>
          </a:effectRef>
          <a:fontRef idx="minor">
            <a:schemeClr val="lt1"/>
          </a:fontRef>
        </p:style>
        <p:txBody>
          <a:bodyPr/>
          <a:lstStyle/>
          <a:p>
            <a:pPr marL="857250" indent="-857250">
              <a:buFont typeface="Wingdings" panose="05000000000000000000" pitchFamily="2" charset="2"/>
              <a:buChar char="q"/>
            </a:pPr>
            <a:r>
              <a:rPr lang="ar-SA" sz="2800" b="1" dirty="0"/>
              <a:t>ونفس الأمر بالنسبة لمفهوم الخبر قبل وبعد ظهور </a:t>
            </a:r>
            <a:r>
              <a:rPr lang="ar-EG" sz="2800" b="1" dirty="0" smtClean="0"/>
              <a:t/>
            </a:r>
            <a:br>
              <a:rPr lang="ar-EG" sz="2800" b="1" dirty="0" smtClean="0"/>
            </a:br>
            <a:r>
              <a:rPr lang="ar-EG" sz="2800" b="1" dirty="0"/>
              <a:t/>
            </a:r>
            <a:br>
              <a:rPr lang="ar-EG" sz="2800" b="1" dirty="0"/>
            </a:br>
            <a:r>
              <a:rPr lang="ar-SA" sz="2800" b="1" dirty="0" smtClean="0"/>
              <a:t>التليفزيون</a:t>
            </a:r>
            <a:r>
              <a:rPr lang="ar-SA" sz="2800" b="1" dirty="0"/>
              <a:t>، وقبل وبعد ظهور الاتصال الشبكي </a:t>
            </a:r>
            <a:r>
              <a:rPr lang="ar-EG" sz="2800" b="1" dirty="0" smtClean="0"/>
              <a:t/>
            </a:r>
            <a:br>
              <a:rPr lang="ar-EG" sz="2800" b="1" dirty="0" smtClean="0"/>
            </a:br>
            <a:r>
              <a:rPr lang="ar-EG" sz="2800" b="1" dirty="0"/>
              <a:t/>
            </a:r>
            <a:br>
              <a:rPr lang="ar-EG" sz="2800" b="1" dirty="0"/>
            </a:br>
            <a:r>
              <a:rPr lang="ar-SA" sz="2800" b="1" dirty="0" smtClean="0"/>
              <a:t>الإنترنت </a:t>
            </a:r>
            <a:r>
              <a:rPr lang="ar-SA" sz="2800" b="1" dirty="0"/>
              <a:t>والصحافة الإلكترونية</a:t>
            </a:r>
            <a:r>
              <a:rPr lang="ar-SA" sz="2800" b="1" dirty="0" smtClean="0"/>
              <a:t>.</a:t>
            </a:r>
            <a:r>
              <a:rPr lang="ar-EG" sz="2800" b="1" dirty="0" smtClean="0"/>
              <a:t/>
            </a:r>
            <a:br>
              <a:rPr lang="ar-EG" sz="2800" b="1" dirty="0" smtClean="0"/>
            </a:br>
            <a:r>
              <a:rPr lang="ar-EG" sz="2800" b="1" dirty="0"/>
              <a:t/>
            </a:r>
            <a:br>
              <a:rPr lang="ar-EG" sz="2800" b="1" dirty="0"/>
            </a:br>
            <a:r>
              <a:rPr lang="ar-SA" sz="2800" b="1" dirty="0"/>
              <a:t>ويعود </a:t>
            </a:r>
            <a:r>
              <a:rPr lang="ar-SA" sz="2800" b="1" dirty="0">
                <a:solidFill>
                  <a:srgbClr val="FFFF00"/>
                </a:solidFill>
              </a:rPr>
              <a:t>تعدد مفاهيم الخبر </a:t>
            </a:r>
            <a:r>
              <a:rPr lang="ar-SA" sz="2800" b="1" dirty="0"/>
              <a:t>أيضاً إلي تعدد وسائل </a:t>
            </a:r>
            <a:r>
              <a:rPr lang="ar-EG" sz="2800" b="1" dirty="0" smtClean="0"/>
              <a:t/>
            </a:r>
            <a:br>
              <a:rPr lang="ar-EG" sz="2800" b="1" dirty="0" smtClean="0"/>
            </a:br>
            <a:r>
              <a:rPr lang="ar-EG" sz="2800" b="1" dirty="0"/>
              <a:t/>
            </a:r>
            <a:br>
              <a:rPr lang="ar-EG" sz="2800" b="1" dirty="0"/>
            </a:br>
            <a:r>
              <a:rPr lang="ar-SA" sz="2800" b="1" dirty="0" smtClean="0"/>
              <a:t>الإعلام </a:t>
            </a:r>
            <a:r>
              <a:rPr lang="ar-SA" sz="2800" b="1" dirty="0"/>
              <a:t>واختلاف كل وسيلة عن الأخرى وتميز كل </a:t>
            </a:r>
            <a:r>
              <a:rPr lang="ar-EG" sz="2800" b="1" dirty="0" smtClean="0"/>
              <a:t/>
            </a:r>
            <a:br>
              <a:rPr lang="ar-EG" sz="2800" b="1" dirty="0" smtClean="0"/>
            </a:br>
            <a:r>
              <a:rPr lang="ar-EG" sz="2800" b="1" dirty="0"/>
              <a:t/>
            </a:r>
            <a:br>
              <a:rPr lang="ar-EG" sz="2800" b="1" dirty="0"/>
            </a:br>
            <a:r>
              <a:rPr lang="ar-SA" sz="2800" b="1" dirty="0" smtClean="0"/>
              <a:t>منها </a:t>
            </a:r>
            <a:r>
              <a:rPr lang="ar-SA" sz="2800" b="1" dirty="0"/>
              <a:t>بمزايا وسمات تختلف عن مزايا وسمات </a:t>
            </a:r>
            <a:r>
              <a:rPr lang="ar-EG" sz="2800" b="1" dirty="0" smtClean="0"/>
              <a:t/>
            </a:r>
            <a:br>
              <a:rPr lang="ar-EG" sz="2800" b="1" dirty="0" smtClean="0"/>
            </a:br>
            <a:r>
              <a:rPr lang="ar-EG" sz="2800" b="1" dirty="0"/>
              <a:t/>
            </a:r>
            <a:br>
              <a:rPr lang="ar-EG" sz="2800" b="1" dirty="0"/>
            </a:br>
            <a:r>
              <a:rPr lang="ar-SA" sz="2800" b="1" dirty="0" smtClean="0"/>
              <a:t>الوسائل </a:t>
            </a:r>
            <a:r>
              <a:rPr lang="ar-SA" sz="2800" b="1" dirty="0"/>
              <a:t>الأخرى</a:t>
            </a:r>
            <a:r>
              <a:rPr lang="ar-SA" sz="2800" b="1" dirty="0" smtClean="0"/>
              <a:t>.</a:t>
            </a:r>
            <a:r>
              <a:rPr lang="ar-EG" sz="2800" b="1" dirty="0" smtClean="0"/>
              <a:t/>
            </a:r>
            <a:br>
              <a:rPr lang="ar-EG" sz="2800" b="1" dirty="0" smtClean="0"/>
            </a:br>
            <a:endParaRPr lang="en-US" sz="2800" b="1"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26825" y="6096000"/>
            <a:ext cx="609600" cy="609600"/>
          </a:xfrm>
          <a:prstGeom prst="rect">
            <a:avLst/>
          </a:prstGeom>
        </p:spPr>
      </p:pic>
    </p:spTree>
    <p:extLst>
      <p:ext uri="{BB962C8B-B14F-4D97-AF65-F5344CB8AC3E}">
        <p14:creationId xmlns:p14="http://schemas.microsoft.com/office/powerpoint/2010/main" val="3774741499"/>
      </p:ext>
    </p:extLst>
  </p:cSld>
  <p:clrMapOvr>
    <a:masterClrMapping/>
  </p:clrMapOvr>
  <mc:AlternateContent xmlns:mc="http://schemas.openxmlformats.org/markup-compatibility/2006" xmlns:p14="http://schemas.microsoft.com/office/powerpoint/2010/main">
    <mc:Choice Requires="p14">
      <p:transition spd="med" p14:dur="700" advTm="7462">
        <p:fade/>
      </p:transition>
    </mc:Choice>
    <mc:Fallback xmlns="">
      <p:transition spd="med" advTm="746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2414" y="609600"/>
            <a:ext cx="9144000" cy="5791200"/>
          </a:xfrm>
        </p:spPr>
        <p:style>
          <a:lnRef idx="2">
            <a:schemeClr val="accent3"/>
          </a:lnRef>
          <a:fillRef idx="1">
            <a:schemeClr val="lt1"/>
          </a:fillRef>
          <a:effectRef idx="0">
            <a:schemeClr val="accent3"/>
          </a:effectRef>
          <a:fontRef idx="minor">
            <a:schemeClr val="dk1"/>
          </a:fontRef>
        </p:style>
        <p:txBody>
          <a:bodyPr/>
          <a:lstStyle/>
          <a:p>
            <a:r>
              <a:rPr lang="ar-EG" sz="28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a:t>
            </a:r>
            <a:r>
              <a:rPr lang="ar-SA" sz="28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a:t>
            </a:r>
            <a:r>
              <a:rPr lang="ar-SA" sz="28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فالخبر المطبوع يختلف مفهومه عن مفهوم الخبر </a:t>
            </a:r>
            <a:r>
              <a:rPr lang="ar-EG" sz="28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a:r>
            <a:br>
              <a:rPr lang="ar-EG" sz="28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br>
            <a:r>
              <a:rPr lang="ar-EG" sz="28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a:r>
            <a:br>
              <a:rPr lang="ar-EG" sz="28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br>
            <a:r>
              <a:rPr lang="ar-EG" sz="28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a:t>
            </a:r>
            <a:r>
              <a:rPr lang="ar-SA" sz="28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المسموع </a:t>
            </a:r>
            <a:r>
              <a:rPr lang="ar-SA" sz="28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الإذاعي، كما يختلف عن مفهوم الخبر </a:t>
            </a:r>
            <a:r>
              <a:rPr lang="ar-EG" sz="28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a:r>
            <a:br>
              <a:rPr lang="ar-EG" sz="28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br>
            <a:r>
              <a:rPr lang="ar-EG" sz="28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a:r>
            <a:br>
              <a:rPr lang="ar-EG" sz="28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br>
            <a:r>
              <a:rPr lang="ar-EG" sz="28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a:t>
            </a:r>
            <a:r>
              <a:rPr lang="ar-SA" sz="28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المسموع </a:t>
            </a:r>
            <a:r>
              <a:rPr lang="ar-SA" sz="28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والمرئي التليفزيوني والاليكتروني </a:t>
            </a:r>
            <a:r>
              <a:rPr lang="ar-SA" sz="28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a:t>
            </a: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r>
            <a:b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r>
            <a:b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ولا يتوقف الأمر عند حد تعدد وسائل الإعلام، بل </a:t>
            </a: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r>
            <a:b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r>
            <a:b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يتعداه </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إلي التنوع داخل كل وسيلة، هذا التنوع الذي </a:t>
            </a: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r>
            <a:b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r>
            <a:b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يؤدي </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بالتالي إلي تنوع تعريفات الخبر في كل وسيلة </a:t>
            </a: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r>
            <a:b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r>
            <a:b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فرعية</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endParaRPr lang="en-US"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26825" y="6096000"/>
            <a:ext cx="609600" cy="609600"/>
          </a:xfrm>
          <a:prstGeom prst="rect">
            <a:avLst/>
          </a:prstGeom>
        </p:spPr>
      </p:pic>
    </p:spTree>
    <p:extLst>
      <p:ext uri="{BB962C8B-B14F-4D97-AF65-F5344CB8AC3E}">
        <p14:creationId xmlns:p14="http://schemas.microsoft.com/office/powerpoint/2010/main" val="1392687699"/>
      </p:ext>
    </p:extLst>
  </p:cSld>
  <p:clrMapOvr>
    <a:masterClrMapping/>
  </p:clrMapOvr>
  <mc:AlternateContent xmlns:mc="http://schemas.openxmlformats.org/markup-compatibility/2006" xmlns:p14="http://schemas.microsoft.com/office/powerpoint/2010/main">
    <mc:Choice Requires="p14">
      <p:transition spd="med" p14:dur="700" advTm="13359">
        <p:fade/>
      </p:transition>
    </mc:Choice>
    <mc:Fallback xmlns="">
      <p:transition spd="med" advTm="1335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2414" y="457200"/>
            <a:ext cx="9144000" cy="5943600"/>
          </a:xfrm>
        </p:spPr>
        <p:style>
          <a:lnRef idx="1">
            <a:schemeClr val="accent1"/>
          </a:lnRef>
          <a:fillRef idx="3">
            <a:schemeClr val="accent1"/>
          </a:fillRef>
          <a:effectRef idx="2">
            <a:schemeClr val="accent1"/>
          </a:effectRef>
          <a:fontRef idx="minor">
            <a:schemeClr val="lt1"/>
          </a:fontRef>
        </p:style>
        <p:txBody>
          <a:bodyPr/>
          <a:lstStyle/>
          <a:p>
            <a:pPr marL="457200" indent="-457200">
              <a:buFont typeface="Wingdings" panose="05000000000000000000" pitchFamily="2" charset="2"/>
              <a:buChar char="Ø"/>
            </a:pPr>
            <a:r>
              <a:rPr lang="ar-SA" sz="2800" b="1" dirty="0"/>
              <a:t>إذ لا يمكن القول أن هناك تعريفاً يناسب جميع أنواع </a:t>
            </a:r>
            <a:r>
              <a:rPr lang="ar-EG" sz="2800" b="1" dirty="0" smtClean="0"/>
              <a:t/>
            </a:r>
            <a:br>
              <a:rPr lang="ar-EG" sz="2800" b="1" dirty="0" smtClean="0"/>
            </a:br>
            <a:r>
              <a:rPr lang="ar-EG" sz="2800" b="1" dirty="0"/>
              <a:t/>
            </a:r>
            <a:br>
              <a:rPr lang="ar-EG" sz="2800" b="1" dirty="0"/>
            </a:br>
            <a:r>
              <a:rPr lang="ar-SA" sz="2800" b="1" dirty="0" smtClean="0"/>
              <a:t>الصحف </a:t>
            </a:r>
            <a:r>
              <a:rPr lang="ar-SA" sz="2800" b="1" dirty="0"/>
              <a:t>من </a:t>
            </a:r>
            <a:r>
              <a:rPr lang="ar-SA" sz="2800" b="1" dirty="0">
                <a:solidFill>
                  <a:srgbClr val="FFFF00"/>
                </a:solidFill>
              </a:rPr>
              <a:t>جرائد</a:t>
            </a:r>
            <a:r>
              <a:rPr lang="ar-SA" sz="2800" b="1" dirty="0"/>
              <a:t> صباحية ومسائية.. يومية ونصف </a:t>
            </a:r>
            <a:r>
              <a:rPr lang="ar-EG" sz="2800" b="1" dirty="0" smtClean="0"/>
              <a:t/>
            </a:r>
            <a:br>
              <a:rPr lang="ar-EG" sz="2800" b="1" dirty="0" smtClean="0"/>
            </a:br>
            <a:r>
              <a:rPr lang="ar-EG" sz="2800" b="1" dirty="0"/>
              <a:t/>
            </a:r>
            <a:br>
              <a:rPr lang="ar-EG" sz="2800" b="1" dirty="0"/>
            </a:br>
            <a:r>
              <a:rPr lang="ar-SA" sz="2800" b="1" dirty="0" smtClean="0"/>
              <a:t>أسبوعية </a:t>
            </a:r>
            <a:r>
              <a:rPr lang="ar-SA" sz="2800" b="1" dirty="0"/>
              <a:t>وأسبوعية </a:t>
            </a:r>
            <a:r>
              <a:rPr lang="ar-SA" sz="2800" b="1" dirty="0" smtClean="0"/>
              <a:t>وشهرية</a:t>
            </a:r>
            <a:r>
              <a:rPr lang="ar-EG" sz="2800" b="1" dirty="0" smtClean="0"/>
              <a:t/>
            </a:r>
            <a:br>
              <a:rPr lang="ar-EG" sz="2800" b="1" dirty="0" smtClean="0"/>
            </a:br>
            <a:r>
              <a:rPr lang="ar-EG" sz="2800" b="1" dirty="0"/>
              <a:t/>
            </a:r>
            <a:br>
              <a:rPr lang="ar-EG" sz="2800" b="1" dirty="0"/>
            </a:br>
            <a:r>
              <a:rPr lang="ar-SA" sz="2800" b="1" dirty="0">
                <a:solidFill>
                  <a:srgbClr val="FFFF00"/>
                </a:solidFill>
              </a:rPr>
              <a:t>ومجلات</a:t>
            </a:r>
            <a:r>
              <a:rPr lang="ar-SA" sz="2800" b="1" dirty="0"/>
              <a:t> عامة ومتخصصة.. أسبوعية وشهرية </a:t>
            </a:r>
            <a:r>
              <a:rPr lang="ar-EG" sz="2800" b="1" dirty="0" smtClean="0"/>
              <a:t/>
            </a:r>
            <a:br>
              <a:rPr lang="ar-EG" sz="2800" b="1" dirty="0" smtClean="0"/>
            </a:br>
            <a:r>
              <a:rPr lang="ar-EG" sz="2800" b="1" dirty="0"/>
              <a:t/>
            </a:r>
            <a:br>
              <a:rPr lang="ar-EG" sz="2800" b="1" dirty="0"/>
            </a:br>
            <a:r>
              <a:rPr lang="ar-SA" sz="2800" b="1" dirty="0" smtClean="0"/>
              <a:t>ودورية..</a:t>
            </a:r>
            <a:r>
              <a:rPr lang="ar-EG" sz="2800" b="1" dirty="0" smtClean="0"/>
              <a:t/>
            </a:r>
            <a:br>
              <a:rPr lang="ar-EG" sz="2800" b="1" dirty="0" smtClean="0"/>
            </a:br>
            <a:r>
              <a:rPr lang="ar-EG" sz="2800" b="1" dirty="0"/>
              <a:t/>
            </a:r>
            <a:br>
              <a:rPr lang="ar-EG" sz="2800" b="1" dirty="0"/>
            </a:br>
            <a:r>
              <a:rPr lang="ar-SA" sz="2800" b="1" dirty="0">
                <a:solidFill>
                  <a:srgbClr val="FFFF00"/>
                </a:solidFill>
              </a:rPr>
              <a:t>وصحف</a:t>
            </a:r>
            <a:r>
              <a:rPr lang="ar-SA" sz="2800" b="1" dirty="0"/>
              <a:t> سياسية.. وصحف غير سياسي.. وصحف </a:t>
            </a:r>
            <a:r>
              <a:rPr lang="ar-EG" sz="2800" b="1" dirty="0" smtClean="0"/>
              <a:t/>
            </a:r>
            <a:br>
              <a:rPr lang="ar-EG" sz="2800" b="1" dirty="0" smtClean="0"/>
            </a:br>
            <a:r>
              <a:rPr lang="ar-EG" sz="2800" b="1" dirty="0"/>
              <a:t/>
            </a:r>
            <a:br>
              <a:rPr lang="ar-EG" sz="2800" b="1" dirty="0"/>
            </a:br>
            <a:r>
              <a:rPr lang="ar-SA" sz="2800" b="1" dirty="0" smtClean="0"/>
              <a:t>عامة</a:t>
            </a:r>
            <a:r>
              <a:rPr lang="ar-SA" sz="2800" b="1" dirty="0"/>
              <a:t>.. وصحف متخصصة.. وصحف حزبية وصحف </a:t>
            </a:r>
            <a:r>
              <a:rPr lang="ar-EG" sz="2800" b="1" dirty="0" smtClean="0"/>
              <a:t/>
            </a:r>
            <a:br>
              <a:rPr lang="ar-EG" sz="2800" b="1" dirty="0" smtClean="0"/>
            </a:br>
            <a:r>
              <a:rPr lang="ar-EG" sz="2800" b="1" dirty="0"/>
              <a:t/>
            </a:r>
            <a:br>
              <a:rPr lang="ar-EG" sz="2800" b="1" dirty="0"/>
            </a:br>
            <a:r>
              <a:rPr lang="ar-SA" sz="2800" b="1" dirty="0" smtClean="0"/>
              <a:t>غير </a:t>
            </a:r>
            <a:r>
              <a:rPr lang="ar-SA" sz="2800" b="1" dirty="0"/>
              <a:t>حزبية</a:t>
            </a:r>
            <a:endParaRPr lang="en-US" sz="2800" b="1"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26825" y="6096000"/>
            <a:ext cx="609600" cy="609600"/>
          </a:xfrm>
          <a:prstGeom prst="rect">
            <a:avLst/>
          </a:prstGeom>
        </p:spPr>
      </p:pic>
    </p:spTree>
    <p:extLst>
      <p:ext uri="{BB962C8B-B14F-4D97-AF65-F5344CB8AC3E}">
        <p14:creationId xmlns:p14="http://schemas.microsoft.com/office/powerpoint/2010/main" val="574194343"/>
      </p:ext>
    </p:extLst>
  </p:cSld>
  <p:clrMapOvr>
    <a:masterClrMapping/>
  </p:clrMapOvr>
  <mc:AlternateContent xmlns:mc="http://schemas.openxmlformats.org/markup-compatibility/2006" xmlns:p14="http://schemas.microsoft.com/office/powerpoint/2010/main">
    <mc:Choice Requires="p14">
      <p:transition spd="med" p14:dur="700" advTm="19085">
        <p:fade/>
      </p:transition>
    </mc:Choice>
    <mc:Fallback xmlns="">
      <p:transition spd="med" advTm="1908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2414" y="457200"/>
            <a:ext cx="9144000" cy="5943600"/>
          </a:xfrm>
        </p:spPr>
        <p:style>
          <a:lnRef idx="2">
            <a:schemeClr val="accent3"/>
          </a:lnRef>
          <a:fillRef idx="1">
            <a:schemeClr val="lt1"/>
          </a:fillRef>
          <a:effectRef idx="0">
            <a:schemeClr val="accent3"/>
          </a:effectRef>
          <a:fontRef idx="minor">
            <a:schemeClr val="dk1"/>
          </a:fontRef>
        </p:style>
        <p:txBody>
          <a:bodyPr/>
          <a:lstStyle/>
          <a:p>
            <a:pPr marL="457200" indent="-457200">
              <a:buFont typeface="Wingdings" panose="05000000000000000000" pitchFamily="2" charset="2"/>
              <a:buChar char="Ø"/>
            </a:pP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وعلي نفس المنوال لا يمكن أن نقول أن هناك تعريفاً </a:t>
            </a: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r>
            <a:b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r>
            <a:b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يناسب </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جميع المحطات الإذاعية (عامة- محلية- </a:t>
            </a: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r>
            <a:b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r>
            <a:b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متخصصة </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أو جميع المواقع الإعلامية الإلكترونية </a:t>
            </a: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r>
            <a:b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r>
            <a:b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على </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شبكة الإنترنت</a:t>
            </a: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t>
            </a: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r>
            <a:b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r>
            <a:b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SA" sz="2800" b="1" dirty="0" smtClean="0"/>
              <a:t>وأخيراً </a:t>
            </a:r>
            <a:r>
              <a:rPr lang="ar-SA" sz="2800" b="1" dirty="0"/>
              <a:t>فإن من أسباب تعدد تعريفات الخبر، تنوع </a:t>
            </a:r>
            <a:r>
              <a:rPr lang="ar-EG" sz="2800" b="1" dirty="0" smtClean="0"/>
              <a:t/>
            </a:r>
            <a:br>
              <a:rPr lang="ar-EG" sz="2800" b="1" dirty="0" smtClean="0"/>
            </a:br>
            <a:r>
              <a:rPr lang="ar-EG" sz="2800" b="1" dirty="0"/>
              <a:t/>
            </a:r>
            <a:br>
              <a:rPr lang="ar-EG" sz="2800" b="1" dirty="0"/>
            </a:br>
            <a:r>
              <a:rPr lang="ar-SA" sz="2800" b="1" dirty="0" smtClean="0"/>
              <a:t>الجماهير </a:t>
            </a:r>
            <a:r>
              <a:rPr lang="ar-SA" sz="2800" b="1" dirty="0"/>
              <a:t>التي تتوجه إليها وسائل الإعلام تنوعا </a:t>
            </a:r>
            <a:r>
              <a:rPr lang="ar-EG" sz="2800" b="1" dirty="0" smtClean="0"/>
              <a:t/>
            </a:r>
            <a:br>
              <a:rPr lang="ar-EG" sz="2800" b="1" dirty="0" smtClean="0"/>
            </a:br>
            <a:r>
              <a:rPr lang="ar-EG" sz="2800" b="1" dirty="0"/>
              <a:t/>
            </a:r>
            <a:br>
              <a:rPr lang="ar-EG" sz="2800" b="1" dirty="0"/>
            </a:br>
            <a:r>
              <a:rPr lang="ar-SA" sz="2800" b="1" dirty="0" smtClean="0"/>
              <a:t>كبيرا.</a:t>
            </a:r>
            <a:r>
              <a:rPr lang="ar-EG" sz="2800" b="1" dirty="0" smtClean="0"/>
              <a:t/>
            </a:r>
            <a:br>
              <a:rPr lang="ar-EG" sz="2800" b="1" dirty="0" smtClean="0"/>
            </a:br>
            <a:endParaRPr lang="en-US"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26825" y="6096000"/>
            <a:ext cx="609600" cy="609600"/>
          </a:xfrm>
          <a:prstGeom prst="rect">
            <a:avLst/>
          </a:prstGeom>
        </p:spPr>
      </p:pic>
    </p:spTree>
    <p:extLst>
      <p:ext uri="{BB962C8B-B14F-4D97-AF65-F5344CB8AC3E}">
        <p14:creationId xmlns:p14="http://schemas.microsoft.com/office/powerpoint/2010/main" val="284194726"/>
      </p:ext>
    </p:extLst>
  </p:cSld>
  <p:clrMapOvr>
    <a:masterClrMapping/>
  </p:clrMapOvr>
  <mc:AlternateContent xmlns:mc="http://schemas.openxmlformats.org/markup-compatibility/2006" xmlns:p14="http://schemas.microsoft.com/office/powerpoint/2010/main">
    <mc:Choice Requires="p14">
      <p:transition spd="med" p14:dur="700" advTm="16233">
        <p:fade/>
      </p:transition>
    </mc:Choice>
    <mc:Fallback xmlns="">
      <p:transition spd="med" advTm="1623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2414" y="609600"/>
            <a:ext cx="9144000" cy="5715000"/>
          </a:xfrm>
        </p:spPr>
        <p:style>
          <a:lnRef idx="1">
            <a:schemeClr val="accent1"/>
          </a:lnRef>
          <a:fillRef idx="3">
            <a:schemeClr val="accent1"/>
          </a:fillRef>
          <a:effectRef idx="2">
            <a:schemeClr val="accent1"/>
          </a:effectRef>
          <a:fontRef idx="minor">
            <a:schemeClr val="lt1"/>
          </a:fontRef>
        </p:style>
        <p:txBody>
          <a:bodyPr/>
          <a:lstStyle/>
          <a:p>
            <a:pPr marL="457200" indent="-457200">
              <a:buFont typeface="Wingdings" panose="05000000000000000000" pitchFamily="2" charset="2"/>
              <a:buChar char="q"/>
            </a:pPr>
            <a:r>
              <a:rPr lang="ar-SA" sz="2800" b="1" dirty="0"/>
              <a:t>فكل فئة من القراء أو المستمعين أو المشاهدين </a:t>
            </a:r>
            <a:r>
              <a:rPr lang="ar-EG" sz="2800" b="1" dirty="0" smtClean="0"/>
              <a:t/>
            </a:r>
            <a:br>
              <a:rPr lang="ar-EG" sz="2800" b="1" dirty="0" smtClean="0"/>
            </a:br>
            <a:r>
              <a:rPr lang="ar-EG" sz="2800" b="1" dirty="0"/>
              <a:t/>
            </a:r>
            <a:br>
              <a:rPr lang="ar-EG" sz="2800" b="1" dirty="0"/>
            </a:br>
            <a:r>
              <a:rPr lang="ar-SA" sz="2800" b="1" dirty="0" smtClean="0"/>
              <a:t>طبقا لخصائصها </a:t>
            </a:r>
            <a:r>
              <a:rPr lang="ar-SA" sz="2800" b="1" dirty="0"/>
              <a:t>الديموجرافية (السن – الجنس – </a:t>
            </a:r>
            <a:r>
              <a:rPr lang="ar-EG" sz="2800" b="1" dirty="0" smtClean="0"/>
              <a:t/>
            </a:r>
            <a:br>
              <a:rPr lang="ar-EG" sz="2800" b="1" dirty="0" smtClean="0"/>
            </a:br>
            <a:r>
              <a:rPr lang="ar-EG" sz="2800" b="1" dirty="0"/>
              <a:t/>
            </a:r>
            <a:br>
              <a:rPr lang="ar-EG" sz="2800" b="1" dirty="0"/>
            </a:br>
            <a:r>
              <a:rPr lang="ar-SA" sz="2800" b="1" dirty="0" smtClean="0"/>
              <a:t>التعليم </a:t>
            </a:r>
            <a:r>
              <a:rPr lang="ar-SA" sz="2800" b="1" dirty="0"/>
              <a:t>– </a:t>
            </a:r>
            <a:r>
              <a:rPr lang="ar-SA" sz="2800" b="1" dirty="0" smtClean="0"/>
              <a:t>مكان </a:t>
            </a:r>
            <a:r>
              <a:rPr lang="ar-SA" sz="2800" b="1" dirty="0"/>
              <a:t>الإقامة: ريف، حضر – الوظيفة أو </a:t>
            </a:r>
            <a:r>
              <a:rPr lang="ar-EG" sz="2800" b="1" dirty="0" smtClean="0"/>
              <a:t/>
            </a:r>
            <a:br>
              <a:rPr lang="ar-EG" sz="2800" b="1" dirty="0" smtClean="0"/>
            </a:br>
            <a:r>
              <a:rPr lang="ar-EG" sz="2800" b="1" dirty="0"/>
              <a:t/>
            </a:r>
            <a:br>
              <a:rPr lang="ar-EG" sz="2800" b="1" dirty="0"/>
            </a:br>
            <a:r>
              <a:rPr lang="ar-SA" sz="2800" b="1" dirty="0" smtClean="0"/>
              <a:t>المهنة</a:t>
            </a:r>
            <a:r>
              <a:rPr lang="ar-SA" sz="2800" b="1" dirty="0"/>
              <a:t>) تفرز </a:t>
            </a:r>
            <a:r>
              <a:rPr lang="ar-SA" sz="2800" b="1" dirty="0" smtClean="0"/>
              <a:t>مفهومها </a:t>
            </a:r>
            <a:r>
              <a:rPr lang="ar-SA" sz="2800" b="1" dirty="0"/>
              <a:t>الخاص بما تعتبره خبراً</a:t>
            </a:r>
            <a:r>
              <a:rPr lang="ar-SA" sz="2800" b="1" dirty="0" smtClean="0"/>
              <a:t>.</a:t>
            </a:r>
            <a:r>
              <a:rPr lang="ar-EG" sz="2800" b="1" dirty="0" smtClean="0"/>
              <a:t/>
            </a:r>
            <a:br>
              <a:rPr lang="ar-EG" sz="2800" b="1" dirty="0" smtClean="0"/>
            </a:br>
            <a:r>
              <a:rPr lang="ar-EG" sz="2800" b="1" dirty="0"/>
              <a:t/>
            </a:r>
            <a:br>
              <a:rPr lang="ar-EG" sz="2800" b="1" dirty="0"/>
            </a:br>
            <a:r>
              <a:rPr lang="ar-EG" sz="2800" b="1" dirty="0"/>
              <a:t> </a:t>
            </a:r>
            <a:r>
              <a:rPr lang="ar-SA" sz="2800" b="1" dirty="0" smtClean="0">
                <a:solidFill>
                  <a:srgbClr val="FFFF00"/>
                </a:solidFill>
              </a:rPr>
              <a:t>فمفهوم </a:t>
            </a:r>
            <a:r>
              <a:rPr lang="ar-SA" sz="2800" b="1" dirty="0">
                <a:solidFill>
                  <a:srgbClr val="FFFF00"/>
                </a:solidFill>
              </a:rPr>
              <a:t>فئة الشباب </a:t>
            </a:r>
            <a:r>
              <a:rPr lang="ar-SA" sz="2800" b="1" dirty="0"/>
              <a:t>– مع عدم إغفال الفروق </a:t>
            </a:r>
            <a:r>
              <a:rPr lang="ar-EG" sz="2800" b="1" dirty="0" smtClean="0"/>
              <a:t/>
            </a:r>
            <a:br>
              <a:rPr lang="ar-EG" sz="2800" b="1" dirty="0" smtClean="0"/>
            </a:br>
            <a:r>
              <a:rPr lang="ar-EG" sz="2800" b="1" dirty="0"/>
              <a:t/>
            </a:r>
            <a:br>
              <a:rPr lang="ar-EG" sz="2800" b="1" dirty="0"/>
            </a:br>
            <a:r>
              <a:rPr lang="ar-SA" sz="2800" b="1" dirty="0" smtClean="0"/>
              <a:t>الفردية </a:t>
            </a:r>
            <a:r>
              <a:rPr lang="ar-SA" sz="2800" b="1" dirty="0"/>
              <a:t>– </a:t>
            </a:r>
            <a:r>
              <a:rPr lang="ar-SA" sz="2800" b="1" dirty="0" smtClean="0"/>
              <a:t>للخبر </a:t>
            </a:r>
            <a:r>
              <a:rPr lang="ar-SA" sz="2800" b="1" dirty="0"/>
              <a:t>يختلف عن مفهوم كبار السن للخبر</a:t>
            </a:r>
            <a:r>
              <a:rPr lang="ar-SA" sz="2800" b="1" dirty="0" smtClean="0"/>
              <a:t>.</a:t>
            </a:r>
            <a:r>
              <a:rPr lang="ar-EG" sz="2800" b="1" dirty="0" smtClean="0"/>
              <a:t/>
            </a:r>
            <a:br>
              <a:rPr lang="ar-EG" sz="2800" b="1" dirty="0" smtClean="0"/>
            </a:br>
            <a:endParaRPr lang="en-US" sz="2800" b="1"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26825" y="6096000"/>
            <a:ext cx="609600" cy="609600"/>
          </a:xfrm>
          <a:prstGeom prst="rect">
            <a:avLst/>
          </a:prstGeom>
        </p:spPr>
      </p:pic>
    </p:spTree>
    <p:extLst>
      <p:ext uri="{BB962C8B-B14F-4D97-AF65-F5344CB8AC3E}">
        <p14:creationId xmlns:p14="http://schemas.microsoft.com/office/powerpoint/2010/main" val="3918865809"/>
      </p:ext>
    </p:extLst>
  </p:cSld>
  <p:clrMapOvr>
    <a:masterClrMapping/>
  </p:clrMapOvr>
  <mc:AlternateContent xmlns:mc="http://schemas.openxmlformats.org/markup-compatibility/2006" xmlns:p14="http://schemas.microsoft.com/office/powerpoint/2010/main">
    <mc:Choice Requires="p14">
      <p:transition spd="med" p14:dur="700" advTm="2110">
        <p:fade/>
      </p:transition>
    </mc:Choice>
    <mc:Fallback xmlns="">
      <p:transition spd="med" advTm="211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2812" y="457200"/>
            <a:ext cx="9677400" cy="5562600"/>
          </a:xfrm>
        </p:spPr>
        <p:style>
          <a:lnRef idx="0">
            <a:scrgbClr r="0" g="0" b="0"/>
          </a:lnRef>
          <a:fillRef idx="1002">
            <a:schemeClr val="dk1"/>
          </a:fillRef>
          <a:effectRef idx="0">
            <a:scrgbClr r="0" g="0" b="0"/>
          </a:effectRef>
          <a:fontRef idx="major"/>
        </p:style>
        <p:txBody>
          <a:bodyPr/>
          <a:lstStyle/>
          <a:p>
            <a:r>
              <a:rPr lang="ar-EG" dirty="0" smtClean="0"/>
              <a:t>0</a:t>
            </a:r>
            <a:endParaRPr lang="en-US" dirty="0"/>
          </a:p>
        </p:txBody>
      </p:sp>
      <p:sp>
        <p:nvSpPr>
          <p:cNvPr id="4" name="Rectangle 3"/>
          <p:cNvSpPr/>
          <p:nvPr/>
        </p:nvSpPr>
        <p:spPr>
          <a:xfrm>
            <a:off x="1141412" y="685800"/>
            <a:ext cx="9144000" cy="14478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r"/>
            <a:r>
              <a:rPr lang="ar-SA" sz="2800" b="1" dirty="0">
                <a:solidFill>
                  <a:schemeClr val="tx1"/>
                </a:solidFill>
              </a:rPr>
              <a:t> فالصحافة المطبوعة لها فنونها التي تتفق مع طبيعة الكلمة المقروءة </a:t>
            </a:r>
            <a:r>
              <a:rPr lang="ar-SA" sz="2800" b="1" dirty="0" smtClean="0">
                <a:solidFill>
                  <a:schemeClr val="tx1"/>
                </a:solidFill>
              </a:rPr>
              <a:t>ومع</a:t>
            </a:r>
            <a:endParaRPr lang="ar-EG" sz="2800" b="1" dirty="0" smtClean="0">
              <a:solidFill>
                <a:schemeClr val="tx1"/>
              </a:solidFill>
            </a:endParaRPr>
          </a:p>
          <a:p>
            <a:pPr algn="r"/>
            <a:r>
              <a:rPr lang="ar-SA" sz="2800" b="1" dirty="0" smtClean="0">
                <a:solidFill>
                  <a:schemeClr val="tx1"/>
                </a:solidFill>
              </a:rPr>
              <a:t>طبيعة </a:t>
            </a:r>
            <a:r>
              <a:rPr lang="ar-SA" sz="2800" b="1" dirty="0">
                <a:solidFill>
                  <a:schemeClr val="tx1"/>
                </a:solidFill>
              </a:rPr>
              <a:t>بيئة التعرض لها من جانب القراء</a:t>
            </a:r>
            <a:endParaRPr lang="en-US" sz="2800" b="1" dirty="0">
              <a:solidFill>
                <a:schemeClr val="tx1"/>
              </a:solidFill>
            </a:endParaRPr>
          </a:p>
        </p:txBody>
      </p:sp>
      <p:sp>
        <p:nvSpPr>
          <p:cNvPr id="5" name="Rectangle 4"/>
          <p:cNvSpPr/>
          <p:nvPr/>
        </p:nvSpPr>
        <p:spPr>
          <a:xfrm>
            <a:off x="1141412" y="2514600"/>
            <a:ext cx="9144000" cy="14478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r"/>
            <a:r>
              <a:rPr lang="ar-SA" sz="2800" b="1" dirty="0"/>
              <a:t>بينما تستخدم الإذاعة المسموعة فنونا إعلامية تتفق مع طبيعة الكلمة المسموعة وتستفيد من إمكانات التواصل التي يتيحها الراديو </a:t>
            </a:r>
            <a:endParaRPr lang="en-US" sz="2800" b="1" dirty="0"/>
          </a:p>
        </p:txBody>
      </p:sp>
      <p:sp>
        <p:nvSpPr>
          <p:cNvPr id="6" name="Rectangle 5"/>
          <p:cNvSpPr/>
          <p:nvPr/>
        </p:nvSpPr>
        <p:spPr>
          <a:xfrm>
            <a:off x="1141412" y="4419600"/>
            <a:ext cx="9144000" cy="13716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r"/>
            <a:r>
              <a:rPr lang="ar-SA" sz="2800" b="1" dirty="0"/>
              <a:t>وعلى نفس المنوال تستفيد الفنون التليفزيونية من الإمكانات التي تتيحها تكنولوجيا البث التليفزيوني من كلمة مسموعة وصورة مرئية ومتحركة </a:t>
            </a:r>
            <a:endParaRPr lang="en-US" sz="2800" b="1"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26825" y="6096000"/>
            <a:ext cx="609600" cy="609600"/>
          </a:xfrm>
          <a:prstGeom prst="rect">
            <a:avLst/>
          </a:prstGeom>
        </p:spPr>
      </p:pic>
    </p:spTree>
    <p:extLst>
      <p:ext uri="{BB962C8B-B14F-4D97-AF65-F5344CB8AC3E}">
        <p14:creationId xmlns:p14="http://schemas.microsoft.com/office/powerpoint/2010/main" val="33761740"/>
      </p:ext>
    </p:extLst>
  </p:cSld>
  <p:clrMapOvr>
    <a:masterClrMapping/>
  </p:clrMapOvr>
  <mc:AlternateContent xmlns:mc="http://schemas.openxmlformats.org/markup-compatibility/2006" xmlns:p14="http://schemas.microsoft.com/office/powerpoint/2010/main">
    <mc:Choice Requires="p14">
      <p:transition spd="med" p14:dur="700" advTm="92601">
        <p:fade/>
      </p:transition>
    </mc:Choice>
    <mc:Fallback xmlns="">
      <p:transition spd="med" advTm="9260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8212" y="990600"/>
            <a:ext cx="8001000" cy="5105400"/>
          </a:xfrm>
        </p:spPr>
        <p:style>
          <a:lnRef idx="2">
            <a:schemeClr val="accent3"/>
          </a:lnRef>
          <a:fillRef idx="1">
            <a:schemeClr val="lt1"/>
          </a:fillRef>
          <a:effectRef idx="0">
            <a:schemeClr val="accent3"/>
          </a:effectRef>
          <a:fontRef idx="minor">
            <a:schemeClr val="dk1"/>
          </a:fontRef>
        </p:style>
        <p:txBody>
          <a:bodyPr/>
          <a:lstStyle/>
          <a:p>
            <a:pPr marL="457200" indent="-457200">
              <a:buFont typeface="Wingdings" panose="05000000000000000000" pitchFamily="2" charset="2"/>
              <a:buChar char="q"/>
            </a:pP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ومفهوم من يعيشون في المناطق الحضرية </a:t>
            </a: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r>
            <a:b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r>
            <a:b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والمدن الكبرى </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للخبر، يختلف عن مفهوم </a:t>
            </a: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r>
            <a:b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r>
            <a:b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سكان </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الريف والمدن </a:t>
            </a: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الصغيرة</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وهكذا</a:t>
            </a: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r>
            <a:b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r>
            <a:b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r>
            <a:b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r>
            <a:b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endParaRPr lang="en-US"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26825" y="6096000"/>
            <a:ext cx="609600" cy="609600"/>
          </a:xfrm>
          <a:prstGeom prst="rect">
            <a:avLst/>
          </a:prstGeom>
        </p:spPr>
      </p:pic>
    </p:spTree>
    <p:extLst>
      <p:ext uri="{BB962C8B-B14F-4D97-AF65-F5344CB8AC3E}">
        <p14:creationId xmlns:p14="http://schemas.microsoft.com/office/powerpoint/2010/main" val="4183287267"/>
      </p:ext>
    </p:extLst>
  </p:cSld>
  <p:clrMapOvr>
    <a:masterClrMapping/>
  </p:clrMapOvr>
  <mc:AlternateContent xmlns:mc="http://schemas.openxmlformats.org/markup-compatibility/2006" xmlns:p14="http://schemas.microsoft.com/office/powerpoint/2010/main">
    <mc:Choice Requires="p14">
      <p:transition spd="med" p14:dur="700" advTm="84423">
        <p:fade/>
      </p:transition>
    </mc:Choice>
    <mc:Fallback xmlns="">
      <p:transition spd="med" advTm="8442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2812" y="457200"/>
            <a:ext cx="8534400" cy="5943600"/>
          </a:xfrm>
        </p:spPr>
        <p:style>
          <a:lnRef idx="1">
            <a:schemeClr val="dk1"/>
          </a:lnRef>
          <a:fillRef idx="3">
            <a:schemeClr val="dk1"/>
          </a:fillRef>
          <a:effectRef idx="2">
            <a:schemeClr val="dk1"/>
          </a:effectRef>
          <a:fontRef idx="minor">
            <a:schemeClr val="lt1"/>
          </a:fontRef>
        </p:style>
        <p:txBody>
          <a:bodyPr>
            <a:normAutofit/>
          </a:bodyPr>
          <a:lstStyle/>
          <a:p>
            <a:pPr algn="ctr"/>
            <a:endParaRPr lang="ar-EG" sz="4000" b="1" cap="small" dirty="0" smtClean="0">
              <a:solidFill>
                <a:schemeClr val="bg1"/>
              </a:solidFill>
            </a:endParaRPr>
          </a:p>
          <a:p>
            <a:pPr algn="ctr"/>
            <a:r>
              <a:rPr lang="ar-SA" sz="4000" b="1" cap="small" dirty="0" smtClean="0">
                <a:solidFill>
                  <a:schemeClr val="bg1"/>
                </a:solidFill>
              </a:rPr>
              <a:t>أشكركم</a:t>
            </a:r>
            <a:endParaRPr lang="ar-EG" sz="4000" b="1" cap="small" dirty="0">
              <a:solidFill>
                <a:schemeClr val="bg1"/>
              </a:solidFill>
            </a:endParaRPr>
          </a:p>
          <a:p>
            <a:pPr marL="0" indent="0" algn="ctr">
              <a:buNone/>
            </a:pPr>
            <a:endParaRPr lang="en-US" sz="4000" dirty="0">
              <a:solidFill>
                <a:schemeClr val="accent6">
                  <a:lumMod val="50000"/>
                </a:schemeClr>
              </a:solidFill>
            </a:endParaRPr>
          </a:p>
          <a:p>
            <a:pPr algn="ctr"/>
            <a:r>
              <a:rPr lang="ar-SA" sz="4000" b="1" cap="small" dirty="0">
                <a:solidFill>
                  <a:schemeClr val="tx2"/>
                </a:solidFill>
              </a:rPr>
              <a:t>مع تحياتي</a:t>
            </a:r>
            <a:endParaRPr lang="en-US" sz="4000" dirty="0">
              <a:solidFill>
                <a:schemeClr val="tx2"/>
              </a:solidFill>
            </a:endParaRPr>
          </a:p>
          <a:p>
            <a:pPr algn="ctr"/>
            <a:r>
              <a:rPr lang="ar-EG" sz="4000" b="1" cap="small" dirty="0">
                <a:solidFill>
                  <a:schemeClr val="accent2"/>
                </a:solidFill>
              </a:rPr>
              <a:t>أ.</a:t>
            </a:r>
            <a:r>
              <a:rPr lang="ar-SA" sz="4000" b="1" cap="small" dirty="0">
                <a:solidFill>
                  <a:schemeClr val="accent2"/>
                </a:solidFill>
              </a:rPr>
              <a:t>د / أسماء عرام</a:t>
            </a:r>
            <a:endParaRPr lang="en-US" sz="4000" dirty="0">
              <a:solidFill>
                <a:schemeClr val="accent2"/>
              </a:solidFill>
            </a:endParaRPr>
          </a:p>
          <a:p>
            <a:pPr algn="ctr"/>
            <a:endParaRPr lang="ar-EG" sz="4000" dirty="0"/>
          </a:p>
          <a:p>
            <a:pPr algn="ctr">
              <a:buFont typeface="Wingdings" pitchFamily="2" charset="2"/>
              <a:buChar char="ü"/>
            </a:pPr>
            <a:r>
              <a:rPr lang="ar-EG" sz="4000" b="1" dirty="0">
                <a:solidFill>
                  <a:srgbClr val="FFFF00"/>
                </a:solidFill>
              </a:rPr>
              <a:t>إهداء من قسم العلاقات العامة</a:t>
            </a:r>
          </a:p>
          <a:p>
            <a:pPr marL="0" indent="0" algn="ctr">
              <a:buNone/>
            </a:pPr>
            <a:endParaRPr lang="en-US" sz="4000" dirty="0"/>
          </a:p>
        </p:txBody>
      </p:sp>
      <p:pic>
        <p:nvPicPr>
          <p:cNvPr id="5" name="Picture 3" descr="E:\ى كلية\د.اسماء.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93544" y="0"/>
            <a:ext cx="2595281" cy="281939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D:\علاقات عامة\خاص د.اسماء\كتاب الرأى العام\صور\3\human-development-icon-640px.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16575" y="4572000"/>
            <a:ext cx="1951038" cy="16214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6198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nodeType="withEffect">
                                  <p:stCondLst>
                                    <p:cond delay="750"/>
                                  </p:stCondLst>
                                  <p:childTnLst>
                                    <p:animMotion origin="layout" path="M 0 0 L -0.25 0 E" pathEditMode="relative" ptsTypes="">
                                      <p:cBhvr>
                                        <p:cTn id="6" dur="1000" fill="hold"/>
                                        <p:tgtEl>
                                          <p:spTgt spid="5"/>
                                        </p:tgtEl>
                                        <p:attrNameLst>
                                          <p:attrName>ppt_x</p:attrName>
                                          <p:attrName>ppt_y</p:attrName>
                                        </p:attrNameLst>
                                      </p:cBhvr>
                                    </p:animMotion>
                                  </p:childTnLst>
                                </p:cTn>
                              </p:par>
                              <p:par>
                                <p:cTn id="7" presetID="2" presetClass="entr" presetSubtype="4"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 calcmode="lin" valueType="num">
                                      <p:cBhvr additive="base">
                                        <p:cTn id="9" dur="500" fill="hold"/>
                                        <p:tgtEl>
                                          <p:spTgt spid="6"/>
                                        </p:tgtEl>
                                        <p:attrNameLst>
                                          <p:attrName>ppt_x</p:attrName>
                                        </p:attrNameLst>
                                      </p:cBhvr>
                                      <p:tavLst>
                                        <p:tav tm="0">
                                          <p:val>
                                            <p:strVal val="#ppt_x"/>
                                          </p:val>
                                        </p:tav>
                                        <p:tav tm="100000">
                                          <p:val>
                                            <p:strVal val="#ppt_x"/>
                                          </p:val>
                                        </p:tav>
                                      </p:tavLst>
                                    </p:anim>
                                    <p:anim calcmode="lin" valueType="num">
                                      <p:cBhvr additive="base">
                                        <p:cTn id="1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0">
            <a:schemeClr val="accent3"/>
          </a:lnRef>
          <a:fillRef idx="3">
            <a:schemeClr val="accent3"/>
          </a:fillRef>
          <a:effectRef idx="3">
            <a:schemeClr val="accent3"/>
          </a:effectRef>
          <a:fontRef idx="minor">
            <a:schemeClr val="lt1"/>
          </a:fontRef>
        </p:style>
        <p:txBody>
          <a:bodyPr/>
          <a:lstStyle/>
          <a:p>
            <a:r>
              <a:rPr lang="ar-SA" b="1" dirty="0"/>
              <a:t>التمييز بين فنون الخبر وفنون الرأي </a:t>
            </a:r>
            <a:endParaRPr lang="en-US" b="1" dirty="0"/>
          </a:p>
        </p:txBody>
      </p:sp>
      <p:sp>
        <p:nvSpPr>
          <p:cNvPr id="3" name="Text Placeholder 2"/>
          <p:cNvSpPr>
            <a:spLocks noGrp="1"/>
          </p:cNvSpPr>
          <p:nvPr>
            <p:ph type="body" idx="1"/>
          </p:nvPr>
        </p:nvSpPr>
        <p:spPr/>
        <p:style>
          <a:lnRef idx="1">
            <a:schemeClr val="accent5"/>
          </a:lnRef>
          <a:fillRef idx="2">
            <a:schemeClr val="accent5"/>
          </a:fillRef>
          <a:effectRef idx="1">
            <a:schemeClr val="accent5"/>
          </a:effectRef>
          <a:fontRef idx="minor">
            <a:schemeClr val="dk1"/>
          </a:fontRef>
        </p:style>
        <p:txBody>
          <a:bodyPr>
            <a:normAutofit/>
          </a:bodyPr>
          <a:lstStyle/>
          <a:p>
            <a:r>
              <a:rPr lang="ar-EG" sz="2800" b="1" dirty="0" smtClean="0"/>
              <a:t>فنون الرأي</a:t>
            </a:r>
            <a:endParaRPr lang="en-US" sz="2800" b="1" dirty="0"/>
          </a:p>
        </p:txBody>
      </p:sp>
      <p:sp>
        <p:nvSpPr>
          <p:cNvPr id="4" name="Content Placeholder 3"/>
          <p:cNvSpPr>
            <a:spLocks noGrp="1"/>
          </p:cNvSpPr>
          <p:nvPr>
            <p:ph sz="half" idx="2"/>
          </p:nvPr>
        </p:nvSpPr>
        <p:spPr/>
        <p:style>
          <a:lnRef idx="2">
            <a:schemeClr val="accent3"/>
          </a:lnRef>
          <a:fillRef idx="1">
            <a:schemeClr val="lt1"/>
          </a:fillRef>
          <a:effectRef idx="0">
            <a:schemeClr val="accent3"/>
          </a:effectRef>
          <a:fontRef idx="minor">
            <a:schemeClr val="dk1"/>
          </a:fontRef>
        </p:style>
        <p:txBody>
          <a:bodyPr>
            <a:normAutofit/>
          </a:bodyPr>
          <a:lstStyle/>
          <a:p>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ترتكز على المواد التي تعبر عن الرأي مثل المقالات والكاريكاتير وبريد القراء</a:t>
            </a:r>
            <a:endParaRPr lang="en-US"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5" name="Text Placeholder 4"/>
          <p:cNvSpPr>
            <a:spLocks noGrp="1"/>
          </p:cNvSpPr>
          <p:nvPr>
            <p:ph type="body" sz="quarter" idx="3"/>
          </p:nvPr>
        </p:nvSpPr>
        <p:spPr/>
        <p:style>
          <a:lnRef idx="1">
            <a:schemeClr val="accent5"/>
          </a:lnRef>
          <a:fillRef idx="2">
            <a:schemeClr val="accent5"/>
          </a:fillRef>
          <a:effectRef idx="1">
            <a:schemeClr val="accent5"/>
          </a:effectRef>
          <a:fontRef idx="minor">
            <a:schemeClr val="dk1"/>
          </a:fontRef>
        </p:style>
        <p:txBody>
          <a:bodyPr>
            <a:normAutofit/>
          </a:bodyPr>
          <a:lstStyle/>
          <a:p>
            <a:r>
              <a:rPr lang="ar-EG" sz="2800" b="1" dirty="0" smtClean="0"/>
              <a:t>فنون الخبر</a:t>
            </a:r>
            <a:endParaRPr lang="en-US" sz="2800" b="1" dirty="0"/>
          </a:p>
        </p:txBody>
      </p:sp>
      <p:sp>
        <p:nvSpPr>
          <p:cNvPr id="6" name="Content Placeholder 5"/>
          <p:cNvSpPr>
            <a:spLocks noGrp="1"/>
          </p:cNvSpPr>
          <p:nvPr>
            <p:ph sz="quarter" idx="4"/>
          </p:nvPr>
        </p:nvSpPr>
        <p:spPr/>
        <p:style>
          <a:lnRef idx="2">
            <a:schemeClr val="accent3"/>
          </a:lnRef>
          <a:fillRef idx="1">
            <a:schemeClr val="lt1"/>
          </a:fillRef>
          <a:effectRef idx="0">
            <a:schemeClr val="accent3"/>
          </a:effectRef>
          <a:fontRef idx="minor">
            <a:schemeClr val="dk1"/>
          </a:fontRef>
        </p:style>
        <p:txBody>
          <a:bodyPr>
            <a:normAutofit/>
          </a:bodyPr>
          <a:lstStyle/>
          <a:p>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والأولى ترتكز على المادة الخبرية في الأساس وما يتولد عنها من فنون إعلامية كالخبر والتقرير والقصة الاخبارية والفنون التفسيرية الأخري كالتحقيق الصحفي والحديث الصحفي</a:t>
            </a:r>
            <a:endParaRPr lang="en-US"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26825" y="6096000"/>
            <a:ext cx="609600" cy="609600"/>
          </a:xfrm>
          <a:prstGeom prst="rect">
            <a:avLst/>
          </a:prstGeom>
        </p:spPr>
      </p:pic>
    </p:spTree>
    <p:extLst>
      <p:ext uri="{BB962C8B-B14F-4D97-AF65-F5344CB8AC3E}">
        <p14:creationId xmlns:p14="http://schemas.microsoft.com/office/powerpoint/2010/main" val="1739641338"/>
      </p:ext>
    </p:extLst>
  </p:cSld>
  <p:clrMapOvr>
    <a:masterClrMapping/>
  </p:clrMapOvr>
  <mc:AlternateContent xmlns:mc="http://schemas.openxmlformats.org/markup-compatibility/2006" xmlns:p14="http://schemas.microsoft.com/office/powerpoint/2010/main">
    <mc:Choice Requires="p14">
      <p:transition spd="med" p14:dur="700" advTm="189762">
        <p:fade/>
      </p:transition>
    </mc:Choice>
    <mc:Fallback xmlns="">
      <p:transition spd="med" advTm="18976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70212" y="1752600"/>
            <a:ext cx="7772400" cy="2057400"/>
          </a:xfrm>
        </p:spPr>
        <p:style>
          <a:lnRef idx="0">
            <a:schemeClr val="accent3"/>
          </a:lnRef>
          <a:fillRef idx="3">
            <a:schemeClr val="accent3"/>
          </a:fillRef>
          <a:effectRef idx="3">
            <a:schemeClr val="accent3"/>
          </a:effectRef>
          <a:fontRef idx="minor">
            <a:schemeClr val="lt1"/>
          </a:fontRef>
        </p:style>
        <p:txBody>
          <a:bodyPr>
            <a:noAutofit/>
          </a:bodyPr>
          <a:lstStyle/>
          <a:p>
            <a:pPr algn="r"/>
            <a:r>
              <a:rPr lang="ar-SA" sz="4400" b="1" dirty="0"/>
              <a:t>أهمية الخبر في إطار الفنون الإعلامية :</a:t>
            </a:r>
            <a:r>
              <a:rPr lang="en-US" sz="4400" b="1" dirty="0"/>
              <a:t/>
            </a:r>
            <a:br>
              <a:rPr lang="en-US" sz="4400" b="1" dirty="0"/>
            </a:br>
            <a:endParaRPr lang="en-US" sz="4400" b="1" dirty="0"/>
          </a:p>
        </p:txBody>
      </p:sp>
      <p:sp>
        <p:nvSpPr>
          <p:cNvPr id="4" name="5-Point Star 3"/>
          <p:cNvSpPr/>
          <p:nvPr/>
        </p:nvSpPr>
        <p:spPr>
          <a:xfrm>
            <a:off x="150812" y="1752600"/>
            <a:ext cx="2514600" cy="3352800"/>
          </a:xfrm>
          <a:prstGeom prst="star5">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26825" y="6096000"/>
            <a:ext cx="609600" cy="609600"/>
          </a:xfrm>
          <a:prstGeom prst="rect">
            <a:avLst/>
          </a:prstGeom>
        </p:spPr>
      </p:pic>
    </p:spTree>
    <p:extLst>
      <p:ext uri="{BB962C8B-B14F-4D97-AF65-F5344CB8AC3E}">
        <p14:creationId xmlns:p14="http://schemas.microsoft.com/office/powerpoint/2010/main" val="538100051"/>
      </p:ext>
    </p:extLst>
  </p:cSld>
  <p:clrMapOvr>
    <a:masterClrMapping/>
  </p:clrMapOvr>
  <mc:AlternateContent xmlns:mc="http://schemas.openxmlformats.org/markup-compatibility/2006" xmlns:p14="http://schemas.microsoft.com/office/powerpoint/2010/main">
    <mc:Choice Requires="p14">
      <p:transition spd="med" p14:dur="700" advTm="2983">
        <p:fade/>
      </p:transition>
    </mc:Choice>
    <mc:Fallback xmlns="">
      <p:transition spd="med" advTm="298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2412" y="685800"/>
            <a:ext cx="9144000" cy="5029200"/>
          </a:xfrm>
        </p:spPr>
        <p:style>
          <a:lnRef idx="0">
            <a:schemeClr val="accent6"/>
          </a:lnRef>
          <a:fillRef idx="3">
            <a:schemeClr val="accent6"/>
          </a:fillRef>
          <a:effectRef idx="3">
            <a:schemeClr val="accent6"/>
          </a:effectRef>
          <a:fontRef idx="minor">
            <a:schemeClr val="lt1"/>
          </a:fontRef>
        </p:style>
        <p:txBody>
          <a:bodyPr/>
          <a:lstStyle/>
          <a:p>
            <a:pPr marL="457200" indent="-457200">
              <a:buFont typeface="Wingdings" panose="05000000000000000000" pitchFamily="2" charset="2"/>
              <a:buChar char="Ø"/>
            </a:pPr>
            <a:r>
              <a:rPr lang="ar-SA" sz="2800" b="1" dirty="0">
                <a:solidFill>
                  <a:schemeClr val="bg1"/>
                </a:solidFill>
              </a:rPr>
              <a:t>تعد عملية جمع الأخبار ونشرها هي الوظيفة الأولي </a:t>
            </a:r>
            <a:r>
              <a:rPr lang="ar-EG" sz="2800" b="1" dirty="0" smtClean="0">
                <a:solidFill>
                  <a:schemeClr val="bg1"/>
                </a:solidFill>
              </a:rPr>
              <a:t/>
            </a:r>
            <a:br>
              <a:rPr lang="ar-EG" sz="2800" b="1" dirty="0" smtClean="0">
                <a:solidFill>
                  <a:schemeClr val="bg1"/>
                </a:solidFill>
              </a:rPr>
            </a:br>
            <a:r>
              <a:rPr lang="ar-EG" sz="2800" b="1" dirty="0">
                <a:solidFill>
                  <a:schemeClr val="bg1"/>
                </a:solidFill>
              </a:rPr>
              <a:t/>
            </a:r>
            <a:br>
              <a:rPr lang="ar-EG" sz="2800" b="1" dirty="0">
                <a:solidFill>
                  <a:schemeClr val="bg1"/>
                </a:solidFill>
              </a:rPr>
            </a:br>
            <a:r>
              <a:rPr lang="ar-SA" sz="2800" b="1" dirty="0" smtClean="0">
                <a:solidFill>
                  <a:schemeClr val="bg1"/>
                </a:solidFill>
              </a:rPr>
              <a:t>للصحافة </a:t>
            </a:r>
            <a:r>
              <a:rPr lang="ar-SA" sz="2800" b="1" dirty="0">
                <a:solidFill>
                  <a:schemeClr val="bg1"/>
                </a:solidFill>
              </a:rPr>
              <a:t>المطبوعة والإلكترونية، فالغاية من </a:t>
            </a:r>
            <a:r>
              <a:rPr lang="ar-EG" sz="2800" b="1" dirty="0" smtClean="0">
                <a:solidFill>
                  <a:schemeClr val="bg1"/>
                </a:solidFill>
              </a:rPr>
              <a:t/>
            </a:r>
            <a:br>
              <a:rPr lang="ar-EG" sz="2800" b="1" dirty="0" smtClean="0">
                <a:solidFill>
                  <a:schemeClr val="bg1"/>
                </a:solidFill>
              </a:rPr>
            </a:br>
            <a:r>
              <a:rPr lang="ar-EG" sz="2800" b="1" dirty="0">
                <a:solidFill>
                  <a:schemeClr val="bg1"/>
                </a:solidFill>
              </a:rPr>
              <a:t/>
            </a:r>
            <a:br>
              <a:rPr lang="ar-EG" sz="2800" b="1" dirty="0">
                <a:solidFill>
                  <a:schemeClr val="bg1"/>
                </a:solidFill>
              </a:rPr>
            </a:br>
            <a:r>
              <a:rPr lang="ar-SA" sz="2800" b="1" dirty="0" smtClean="0">
                <a:solidFill>
                  <a:schemeClr val="bg1"/>
                </a:solidFill>
              </a:rPr>
              <a:t>الصحافة </a:t>
            </a:r>
            <a:r>
              <a:rPr lang="ar-SA" sz="2800" b="1" dirty="0">
                <a:solidFill>
                  <a:schemeClr val="bg1"/>
                </a:solidFill>
              </a:rPr>
              <a:t>هي جمع الأخبار التي تهم أكبر عدد من </a:t>
            </a:r>
            <a:r>
              <a:rPr lang="ar-EG" sz="2800" b="1" dirty="0" smtClean="0">
                <a:solidFill>
                  <a:schemeClr val="bg1"/>
                </a:solidFill>
              </a:rPr>
              <a:t/>
            </a:r>
            <a:br>
              <a:rPr lang="ar-EG" sz="2800" b="1" dirty="0" smtClean="0">
                <a:solidFill>
                  <a:schemeClr val="bg1"/>
                </a:solidFill>
              </a:rPr>
            </a:br>
            <a:r>
              <a:rPr lang="ar-EG" sz="2800" b="1" dirty="0">
                <a:solidFill>
                  <a:schemeClr val="bg1"/>
                </a:solidFill>
              </a:rPr>
              <a:t/>
            </a:r>
            <a:br>
              <a:rPr lang="ar-EG" sz="2800" b="1" dirty="0">
                <a:solidFill>
                  <a:schemeClr val="bg1"/>
                </a:solidFill>
              </a:rPr>
            </a:br>
            <a:r>
              <a:rPr lang="ar-SA" sz="2800" b="1" dirty="0" smtClean="0">
                <a:solidFill>
                  <a:schemeClr val="bg1"/>
                </a:solidFill>
              </a:rPr>
              <a:t>القراء </a:t>
            </a:r>
            <a:r>
              <a:rPr lang="ar-SA" sz="2800" b="1" dirty="0">
                <a:solidFill>
                  <a:schemeClr val="bg1"/>
                </a:solidFill>
              </a:rPr>
              <a:t>وتمس </a:t>
            </a:r>
            <a:r>
              <a:rPr lang="ar-SA" sz="2800" b="1" dirty="0" smtClean="0">
                <a:solidFill>
                  <a:schemeClr val="bg1"/>
                </a:solidFill>
              </a:rPr>
              <a:t>مصالحهم.</a:t>
            </a:r>
            <a:r>
              <a:rPr lang="ar-EG" sz="2800" b="1" dirty="0" smtClean="0">
                <a:solidFill>
                  <a:schemeClr val="bg1"/>
                </a:solidFill>
              </a:rPr>
              <a:t/>
            </a:r>
            <a:br>
              <a:rPr lang="ar-EG" sz="2800" b="1" dirty="0" smtClean="0">
                <a:solidFill>
                  <a:schemeClr val="bg1"/>
                </a:solidFill>
              </a:rPr>
            </a:br>
            <a:r>
              <a:rPr lang="ar-EG" sz="2800" b="1" dirty="0">
                <a:solidFill>
                  <a:schemeClr val="bg1"/>
                </a:solidFill>
              </a:rPr>
              <a:t/>
            </a:r>
            <a:br>
              <a:rPr lang="ar-EG" sz="2800" b="1" dirty="0">
                <a:solidFill>
                  <a:schemeClr val="bg1"/>
                </a:solidFill>
              </a:rPr>
            </a:br>
            <a:r>
              <a:rPr lang="ar-SA" sz="2800" b="1" dirty="0" smtClean="0">
                <a:solidFill>
                  <a:schemeClr val="bg1"/>
                </a:solidFill>
              </a:rPr>
              <a:t>والأخبار </a:t>
            </a:r>
            <a:r>
              <a:rPr lang="ar-SA" sz="2800" b="1" dirty="0">
                <a:solidFill>
                  <a:schemeClr val="bg1"/>
                </a:solidFill>
              </a:rPr>
              <a:t>تأتي على رأس وظائف الصحافة </a:t>
            </a:r>
            <a:r>
              <a:rPr lang="en-US" sz="2800" b="1" dirty="0">
                <a:solidFill>
                  <a:schemeClr val="bg1"/>
                </a:solidFill>
              </a:rPr>
              <a:t/>
            </a:r>
            <a:br>
              <a:rPr lang="en-US" sz="2800" b="1" dirty="0">
                <a:solidFill>
                  <a:schemeClr val="bg1"/>
                </a:solidFill>
              </a:rPr>
            </a:br>
            <a:endParaRPr lang="en-US" sz="2800" b="1" dirty="0">
              <a:solidFill>
                <a:schemeClr val="bg1"/>
              </a:solidFill>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26825" y="6096000"/>
            <a:ext cx="609600" cy="609600"/>
          </a:xfrm>
          <a:prstGeom prst="rect">
            <a:avLst/>
          </a:prstGeom>
        </p:spPr>
      </p:pic>
    </p:spTree>
    <p:extLst>
      <p:ext uri="{BB962C8B-B14F-4D97-AF65-F5344CB8AC3E}">
        <p14:creationId xmlns:p14="http://schemas.microsoft.com/office/powerpoint/2010/main" val="1108009059"/>
      </p:ext>
    </p:extLst>
  </p:cSld>
  <p:clrMapOvr>
    <a:masterClrMapping/>
  </p:clrMapOvr>
  <mc:AlternateContent xmlns:mc="http://schemas.openxmlformats.org/markup-compatibility/2006" xmlns:p14="http://schemas.microsoft.com/office/powerpoint/2010/main">
    <mc:Choice Requires="p14">
      <p:transition spd="med" p14:dur="700" advTm="114887">
        <p:fade/>
      </p:transition>
    </mc:Choice>
    <mc:Fallback xmlns="">
      <p:transition spd="med" advTm="11488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60812" y="609600"/>
            <a:ext cx="4648200" cy="5715000"/>
          </a:xfrm>
        </p:spPr>
        <p:style>
          <a:lnRef idx="0">
            <a:schemeClr val="accent1"/>
          </a:lnRef>
          <a:fillRef idx="3">
            <a:schemeClr val="accent1"/>
          </a:fillRef>
          <a:effectRef idx="3">
            <a:schemeClr val="accent1"/>
          </a:effectRef>
          <a:fontRef idx="minor">
            <a:schemeClr val="lt1"/>
          </a:fontRef>
        </p:style>
        <p:txBody>
          <a:bodyPr/>
          <a:lstStyle/>
          <a:p>
            <a:r>
              <a:rPr lang="ar-EG" dirty="0"/>
              <a:t>.</a:t>
            </a:r>
            <a:endParaRPr lang="en-US" dirty="0"/>
          </a:p>
        </p:txBody>
      </p:sp>
      <p:sp>
        <p:nvSpPr>
          <p:cNvPr id="3" name="Oval 2"/>
          <p:cNvSpPr/>
          <p:nvPr/>
        </p:nvSpPr>
        <p:spPr>
          <a:xfrm>
            <a:off x="4494212" y="1066800"/>
            <a:ext cx="3657600" cy="51054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ar-SA" sz="3200" b="1" dirty="0">
                <a:solidFill>
                  <a:srgbClr val="FF0000"/>
                </a:solidFill>
              </a:rPr>
              <a:t>وظائف الإعلام وتداخل وظيفة الاخبار في جميع الوظائف الأخرى </a:t>
            </a:r>
            <a:endParaRPr lang="en-US" sz="3200" b="1" dirty="0">
              <a:solidFill>
                <a:srgbClr val="FF0000"/>
              </a:solidFill>
            </a:endParaRPr>
          </a:p>
        </p:txBody>
      </p:sp>
      <p:sp>
        <p:nvSpPr>
          <p:cNvPr id="4" name="Rectangle 3"/>
          <p:cNvSpPr/>
          <p:nvPr/>
        </p:nvSpPr>
        <p:spPr>
          <a:xfrm>
            <a:off x="0" y="0"/>
            <a:ext cx="684212" cy="6858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11504612" y="0"/>
            <a:ext cx="684213" cy="6858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26825" y="6096000"/>
            <a:ext cx="609600" cy="609600"/>
          </a:xfrm>
          <a:prstGeom prst="rect">
            <a:avLst/>
          </a:prstGeom>
        </p:spPr>
      </p:pic>
    </p:spTree>
    <p:extLst>
      <p:ext uri="{BB962C8B-B14F-4D97-AF65-F5344CB8AC3E}">
        <p14:creationId xmlns:p14="http://schemas.microsoft.com/office/powerpoint/2010/main" val="1777758727"/>
      </p:ext>
    </p:extLst>
  </p:cSld>
  <p:clrMapOvr>
    <a:masterClrMapping/>
  </p:clrMapOvr>
  <mc:AlternateContent xmlns:mc="http://schemas.openxmlformats.org/markup-compatibility/2006" xmlns:p14="http://schemas.microsoft.com/office/powerpoint/2010/main">
    <mc:Choice Requires="p14">
      <p:transition spd="med" p14:dur="700" advTm="3991">
        <p:fade/>
      </p:transition>
    </mc:Choice>
    <mc:Fallback xmlns="">
      <p:transition spd="med" advTm="399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1012" y="457200"/>
            <a:ext cx="9144000" cy="5943600"/>
          </a:xfrm>
        </p:spPr>
        <p:style>
          <a:lnRef idx="2">
            <a:schemeClr val="dk1"/>
          </a:lnRef>
          <a:fillRef idx="1">
            <a:schemeClr val="lt1"/>
          </a:fillRef>
          <a:effectRef idx="0">
            <a:schemeClr val="dk1"/>
          </a:effectRef>
          <a:fontRef idx="minor">
            <a:schemeClr val="dk1"/>
          </a:fontRef>
        </p:style>
        <p:txBody>
          <a:bodyPr/>
          <a:lstStyle/>
          <a:p>
            <a:r>
              <a:rPr lang="ar-EG" sz="2800" b="1" dirty="0" smtClean="0">
                <a:ln w="1905"/>
                <a:solidFill>
                  <a:srgbClr val="FF0000"/>
                </a:solidFill>
                <a:effectLst>
                  <a:innerShdw blurRad="69850" dist="43180" dir="5400000">
                    <a:srgbClr val="000000">
                      <a:alpha val="65000"/>
                    </a:srgbClr>
                  </a:innerShdw>
                </a:effectLst>
              </a:rPr>
              <a:t>*</a:t>
            </a:r>
            <a:r>
              <a:rPr lang="ar-EG" sz="2800" b="1" dirty="0" smtClean="0">
                <a:ln w="1905"/>
                <a:solidFill>
                  <a:schemeClr val="tx1"/>
                </a:solidFill>
                <a:effectLst>
                  <a:innerShdw blurRad="69850" dist="43180" dir="5400000">
                    <a:srgbClr val="000000">
                      <a:alpha val="65000"/>
                    </a:srgbClr>
                  </a:innerShdw>
                </a:effectLst>
              </a:rPr>
              <a:t> </a:t>
            </a:r>
            <a:r>
              <a:rPr lang="ar-SA" sz="2800" b="1" dirty="0" smtClean="0">
                <a:ln w="1905"/>
                <a:solidFill>
                  <a:schemeClr val="tx1"/>
                </a:solidFill>
                <a:effectLst>
                  <a:innerShdw blurRad="69850" dist="43180" dir="5400000">
                    <a:srgbClr val="000000">
                      <a:alpha val="65000"/>
                    </a:srgbClr>
                  </a:innerShdw>
                </a:effectLst>
              </a:rPr>
              <a:t>الأخبار </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هي أساس ما ينشر بالصحف من مواد </a:t>
            </a:r>
            <a: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r>
            <a:b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r>
            <a:b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صحفية </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أخرى . فهي الأساس الذي يقوم عليه </a:t>
            </a:r>
            <a: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r>
            <a:b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r>
            <a:b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المقال </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الصحفي بأنواعه المختلفة ، الافتتاحي ، </a:t>
            </a:r>
            <a: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r>
            <a:b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r>
            <a:b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والتحليلي </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والتعليقي ، والعمود الصحفي</a:t>
            </a:r>
            <a: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r>
            <a:b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r>
            <a:b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EG" sz="2800" b="1" dirty="0" smtClean="0">
                <a:ln w="1905"/>
                <a:solidFill>
                  <a:srgbClr val="FF0000"/>
                </a:solidFill>
                <a:effectLst>
                  <a:innerShdw blurRad="69850" dist="43180" dir="5400000">
                    <a:srgbClr val="000000">
                      <a:alpha val="65000"/>
                    </a:srgbClr>
                  </a:innerShdw>
                </a:effectLst>
              </a:rPr>
              <a:t>*</a:t>
            </a: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فكاتب </a:t>
            </a:r>
            <a:r>
              <a:rPr lang="ar-SA" sz="2800" b="1" dirty="0">
                <a:ln w="1905"/>
                <a:solidFill>
                  <a:schemeClr val="tx1"/>
                </a:solidFill>
                <a:effectLst>
                  <a:innerShdw blurRad="69850" dist="43180" dir="5400000">
                    <a:srgbClr val="000000">
                      <a:alpha val="65000"/>
                    </a:srgbClr>
                  </a:innerShdw>
                </a:effectLst>
              </a:rPr>
              <a:t>المقال</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ينطلق من الخبر ليبدى رأيا في حدث </a:t>
            </a:r>
            <a: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r>
            <a:b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r>
            <a:b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ما </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أو قضية يطرحها هذا الحدث </a:t>
            </a:r>
            <a: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r>
            <a:b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r>
            <a:b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endParaRPr lang="en-US"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26825" y="6096000"/>
            <a:ext cx="609600" cy="609600"/>
          </a:xfrm>
          <a:prstGeom prst="rect">
            <a:avLst/>
          </a:prstGeom>
        </p:spPr>
      </p:pic>
    </p:spTree>
    <p:extLst>
      <p:ext uri="{BB962C8B-B14F-4D97-AF65-F5344CB8AC3E}">
        <p14:creationId xmlns:p14="http://schemas.microsoft.com/office/powerpoint/2010/main" val="2755016096"/>
      </p:ext>
    </p:extLst>
  </p:cSld>
  <p:clrMapOvr>
    <a:masterClrMapping/>
  </p:clrMapOvr>
  <mc:AlternateContent xmlns:mc="http://schemas.openxmlformats.org/markup-compatibility/2006" xmlns:p14="http://schemas.microsoft.com/office/powerpoint/2010/main">
    <mc:Choice Requires="p14">
      <p:transition spd="med" p14:dur="700" advTm="72811">
        <p:fade/>
      </p:transition>
    </mc:Choice>
    <mc:Fallback xmlns="">
      <p:transition spd="med" advTm="7281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2414" y="685800"/>
            <a:ext cx="9144000" cy="5638800"/>
          </a:xfrm>
        </p:spPr>
        <p:style>
          <a:lnRef idx="2">
            <a:schemeClr val="dk1"/>
          </a:lnRef>
          <a:fillRef idx="1">
            <a:schemeClr val="lt1"/>
          </a:fillRef>
          <a:effectRef idx="0">
            <a:schemeClr val="dk1"/>
          </a:effectRef>
          <a:fontRef idx="minor">
            <a:schemeClr val="dk1"/>
          </a:fontRef>
        </p:style>
        <p:txBody>
          <a:bodyPr/>
          <a:lstStyle/>
          <a:p>
            <a:r>
              <a:rPr lang="ar-EG" sz="2800" b="1" dirty="0" smtClean="0">
                <a:ln w="1905"/>
                <a:solidFill>
                  <a:srgbClr val="FF0000"/>
                </a:solidFill>
                <a:effectLst>
                  <a:innerShdw blurRad="69850" dist="43180" dir="5400000">
                    <a:srgbClr val="000000">
                      <a:alpha val="65000"/>
                    </a:srgbClr>
                  </a:innerShdw>
                </a:effectLst>
              </a:rPr>
              <a:t>*</a:t>
            </a: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والمثال </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البارز على ذلك هو مقالات الأستاذ </a:t>
            </a: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r>
            <a:b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r>
            <a:b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محمد </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حسنين هيكل في الأهرام في العهد الناصري، </a:t>
            </a: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r>
            <a:b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r>
            <a:b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حيث </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كانت تحوي دائما الجديد من الأخبار</a:t>
            </a: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t>
            </a: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r>
            <a:b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r>
            <a:b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ar-EG" sz="2800" b="1" dirty="0" smtClean="0">
                <a:ln w="1905"/>
                <a:solidFill>
                  <a:srgbClr val="FF0000"/>
                </a:solidFill>
                <a:effectLst>
                  <a:innerShdw blurRad="69850" dist="43180" dir="5400000">
                    <a:srgbClr val="000000">
                      <a:alpha val="65000"/>
                    </a:srgbClr>
                  </a:innerShdw>
                </a:effectLst>
              </a:rPr>
              <a:t>*</a:t>
            </a:r>
            <a:r>
              <a:rPr lang="ar-SA" sz="2800" b="1" dirty="0" smtClean="0">
                <a:ln w="1905"/>
                <a:solidFill>
                  <a:schemeClr val="tx1"/>
                </a:solidFill>
                <a:effectLst>
                  <a:innerShdw blurRad="69850" dist="43180" dir="5400000">
                    <a:srgbClr val="000000">
                      <a:alpha val="65000"/>
                    </a:srgbClr>
                  </a:innerShdw>
                </a:effectLst>
              </a:rPr>
              <a:t>والخبر </a:t>
            </a:r>
            <a:r>
              <a:rPr lang="ar-SA" sz="2800" b="1" dirty="0">
                <a:ln w="1905"/>
                <a:solidFill>
                  <a:schemeClr val="tx1"/>
                </a:solidFill>
                <a:effectLst>
                  <a:innerShdw blurRad="69850" dist="43180" dir="5400000">
                    <a:srgbClr val="000000">
                      <a:alpha val="65000"/>
                    </a:srgbClr>
                  </a:innerShdw>
                </a:effectLst>
              </a:rPr>
              <a:t>الصحفي </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هو أيضا أساس أو علي الأقل أحد </a:t>
            </a: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r>
            <a:b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r>
            <a:b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أسس </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التحقيق الصحفي </a:t>
            </a: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t>
            </a:r>
            <a:b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r>
            <a:b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r>
            <a:b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endParaRPr lang="en-US"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26825" y="6096000"/>
            <a:ext cx="609600" cy="609600"/>
          </a:xfrm>
          <a:prstGeom prst="rect">
            <a:avLst/>
          </a:prstGeom>
        </p:spPr>
      </p:pic>
    </p:spTree>
    <p:extLst>
      <p:ext uri="{BB962C8B-B14F-4D97-AF65-F5344CB8AC3E}">
        <p14:creationId xmlns:p14="http://schemas.microsoft.com/office/powerpoint/2010/main" val="656186448"/>
      </p:ext>
    </p:extLst>
  </p:cSld>
  <p:clrMapOvr>
    <a:masterClrMapping/>
  </p:clrMapOvr>
  <mc:AlternateContent xmlns:mc="http://schemas.openxmlformats.org/markup-compatibility/2006" xmlns:p14="http://schemas.microsoft.com/office/powerpoint/2010/main">
    <mc:Choice Requires="p14">
      <p:transition spd="med" p14:dur="700" advTm="12290">
        <p:fade/>
      </p:transition>
    </mc:Choice>
    <mc:Fallback xmlns="">
      <p:transition spd="med" advTm="1229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ألوان مائية_16x9">
  <a:themeElements>
    <a:clrScheme name="Watercolor_16x9">
      <a:dk1>
        <a:sysClr val="windowText" lastClr="000000"/>
      </a:dk1>
      <a:lt1>
        <a:sysClr val="window" lastClr="FFFFFF"/>
      </a:lt1>
      <a:dk2>
        <a:srgbClr val="09AFA7"/>
      </a:dk2>
      <a:lt2>
        <a:srgbClr val="AEF1EA"/>
      </a:lt2>
      <a:accent1>
        <a:srgbClr val="08CAC1"/>
      </a:accent1>
      <a:accent2>
        <a:srgbClr val="76C714"/>
      </a:accent2>
      <a:accent3>
        <a:srgbClr val="0E70C2"/>
      </a:accent3>
      <a:accent4>
        <a:srgbClr val="259F39"/>
      </a:accent4>
      <a:accent5>
        <a:srgbClr val="C8C015"/>
      </a:accent5>
      <a:accent6>
        <a:srgbClr val="444FDC"/>
      </a:accent6>
      <a:hlink>
        <a:srgbClr val="76C714"/>
      </a:hlink>
      <a:folHlink>
        <a:srgbClr val="7F7F7F"/>
      </a:folHlink>
    </a:clrScheme>
    <a:fontScheme name="Slipstream">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w="12700"/>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Watercolor_16x9">
      <a:dk1>
        <a:sysClr val="windowText" lastClr="000000"/>
      </a:dk1>
      <a:lt1>
        <a:sysClr val="window" lastClr="FFFFFF"/>
      </a:lt1>
      <a:dk2>
        <a:srgbClr val="09AFA7"/>
      </a:dk2>
      <a:lt2>
        <a:srgbClr val="AEF1EA"/>
      </a:lt2>
      <a:accent1>
        <a:srgbClr val="08CAC1"/>
      </a:accent1>
      <a:accent2>
        <a:srgbClr val="76C714"/>
      </a:accent2>
      <a:accent3>
        <a:srgbClr val="0E70C2"/>
      </a:accent3>
      <a:accent4>
        <a:srgbClr val="259F39"/>
      </a:accent4>
      <a:accent5>
        <a:srgbClr val="C8C015"/>
      </a:accent5>
      <a:accent6>
        <a:srgbClr val="444FDC"/>
      </a:accent6>
      <a:hlink>
        <a:srgbClr val="76C714"/>
      </a:hlink>
      <a:folHlink>
        <a:srgbClr val="7F7F7F"/>
      </a:folHlink>
    </a:clrScheme>
    <a:fontScheme name="Elemental">
      <a:maj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Watercolor_16x9">
      <a:dk1>
        <a:sysClr val="windowText" lastClr="000000"/>
      </a:dk1>
      <a:lt1>
        <a:sysClr val="window" lastClr="FFFFFF"/>
      </a:lt1>
      <a:dk2>
        <a:srgbClr val="09AFA7"/>
      </a:dk2>
      <a:lt2>
        <a:srgbClr val="AEF1EA"/>
      </a:lt2>
      <a:accent1>
        <a:srgbClr val="08CAC1"/>
      </a:accent1>
      <a:accent2>
        <a:srgbClr val="76C714"/>
      </a:accent2>
      <a:accent3>
        <a:srgbClr val="0E70C2"/>
      </a:accent3>
      <a:accent4>
        <a:srgbClr val="259F39"/>
      </a:accent4>
      <a:accent5>
        <a:srgbClr val="C8C015"/>
      </a:accent5>
      <a:accent6>
        <a:srgbClr val="444FDC"/>
      </a:accent6>
      <a:hlink>
        <a:srgbClr val="76C714"/>
      </a:hlink>
      <a:folHlink>
        <a:srgbClr val="7F7F7F"/>
      </a:folHlink>
    </a:clrScheme>
    <a:fontScheme name="Elemental">
      <a:maj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C1D5F340F01F94FA2FD29A5E6DC872E" ma:contentTypeVersion="0" ma:contentTypeDescription="Create a new document." ma:contentTypeScope="" ma:versionID="f583bd66513a361a730282b6a794e352">
  <xsd:schema xmlns:xsd="http://www.w3.org/2001/XMLSchema" xmlns:xs="http://www.w3.org/2001/XMLSchema" xmlns:p="http://schemas.microsoft.com/office/2006/metadata/properties" targetNamespace="http://schemas.microsoft.com/office/2006/metadata/properties" ma:root="true" ma:fieldsID="6841151cf538834e171094e4faaf2d73">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تشير هذه القيمة إلى عدد مرات الحفظ أو المراجعات. يعد التطبيق مسؤولاً عن تحديث هذه القيمة بعد كل مراجعة.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A61C974-27AC-4EBB-BF37-EEF69A12DD7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F65433B3-C2C8-437B-8B31-46B0492B4A52}">
  <ds:schemaRefs>
    <ds:schemaRef ds:uri="http://schemas.microsoft.com/office/infopath/2007/PartnerControls"/>
    <ds:schemaRef ds:uri="http://purl.org/dc/elements/1.1/"/>
    <ds:schemaRef ds:uri="http://schemas.microsoft.com/office/2006/metadata/properties"/>
    <ds:schemaRef ds:uri="http://schemas.microsoft.com/office/2006/documentManagement/types"/>
    <ds:schemaRef ds:uri="http://purl.org/dc/terms/"/>
    <ds:schemaRef ds:uri="http://schemas.openxmlformats.org/package/2006/metadata/core-properties"/>
    <ds:schemaRef ds:uri="http://purl.org/dc/dcmitype/"/>
    <ds:schemaRef ds:uri="http://www.w3.org/XML/1998/namespace"/>
  </ds:schemaRefs>
</ds:datastoreItem>
</file>

<file path=customXml/itemProps3.xml><?xml version="1.0" encoding="utf-8"?>
<ds:datastoreItem xmlns:ds="http://schemas.openxmlformats.org/officeDocument/2006/customXml" ds:itemID="{D1CB7C02-44D3-4531-BE08-CD33167F384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Adjacency</Template>
  <TotalTime>794</TotalTime>
  <Words>517</Words>
  <Application>Microsoft Office PowerPoint</Application>
  <PresentationFormat>Custom</PresentationFormat>
  <Paragraphs>98</Paragraphs>
  <Slides>31</Slides>
  <Notes>1</Notes>
  <HiddenSlides>0</HiddenSlides>
  <MMClips>30</MMClips>
  <ScaleCrop>false</ScaleCrop>
  <HeadingPairs>
    <vt:vector size="4" baseType="variant">
      <vt:variant>
        <vt:lpstr>Theme</vt:lpstr>
      </vt:variant>
      <vt:variant>
        <vt:i4>1</vt:i4>
      </vt:variant>
      <vt:variant>
        <vt:lpstr>Slide Titles</vt:lpstr>
      </vt:variant>
      <vt:variant>
        <vt:i4>31</vt:i4>
      </vt:variant>
    </vt:vector>
  </HeadingPairs>
  <TitlesOfParts>
    <vt:vector size="32" baseType="lpstr">
      <vt:lpstr>ألوان مائية_16x9</vt:lpstr>
      <vt:lpstr>الفصل الرابع</vt:lpstr>
      <vt:lpstr>الفنون الإعلامية  </vt:lpstr>
      <vt:lpstr>PowerPoint Presentation</vt:lpstr>
      <vt:lpstr>التمييز بين فنون الخبر وفنون الرأي </vt:lpstr>
      <vt:lpstr>أهمية الخبر في إطار الفنون الإعلامية : </vt:lpstr>
      <vt:lpstr>تعد عملية جمع الأخبار ونشرها هي الوظيفة الأولي   للصحافة المطبوعة والإلكترونية، فالغاية من   الصحافة هي جمع الأخبار التي تهم أكبر عدد من   القراء وتمس مصالحهم.  والأخبار تأتي على رأس وظائف الصحافة  </vt:lpstr>
      <vt:lpstr>.</vt:lpstr>
      <vt:lpstr>* الأخبار هي أساس ما ينشر بالصحف من مواد      صحفية أخرى . فهي الأساس الذي يقوم عليه      المقال الصحفي بأنواعه المختلفة ، الافتتاحي ،      والتحليلي ، والتعليقي ، والعمود الصحفي   * فكاتب المقال ينطلق من الخبر ليبدى رأيا في حدث      ما أو قضية يطرحها هذا الحدث   </vt:lpstr>
      <vt:lpstr>* والمثال البارز على ذلك هو مقالات الأستاذ    محمد حسنين هيكل في الأهرام في العهد الناصري،    حيث كانت تحوي دائما الجديد من الأخبار.  *والخبر الصحفي هو أيضا أساس أو علي الأقل أحد   أسس التحقيق الصحفي .   </vt:lpstr>
      <vt:lpstr>*  فالصحفي يستقي من الخبر فكرة التحقيق ثم يضمن   تحقيقه الجديد من الأخبار حول القضية أو الحدث الذي   يحققه والغالب علي التحقيقات الصحفية هو الطابع الخبري.  * أما الحديث الصحفي، فأن أحد أنواعه المهمة هو   الحديث الخبري الذي يستهدف فيه المحرر الحصول   على أخبار جديدة من المصدر ، أو الحصول علي   تفسيرات لأخبار نشرت بالفعل من المصدر. </vt:lpstr>
      <vt:lpstr>* وحتى حديث الرأي يستند في غالب الأحيان على خبر     هو الذي أثار الجدل بين أهل الاختصاص، ودفع المحرر     إلي أجراء أحاديث رأي حول الموضوع .  * وقد نشأت الفنون الصحفية السابقة المقال،    والتحقيق، والحديث استناداً إلي الخبر.  * كما نشأت فنون صحفية حديثة كفنون خبرية صرفية   وتطورت  ليصبح لها طابعها المميز . </vt:lpstr>
      <vt:lpstr>* كما نشأت فنون صحفية حديثة كفنون خبرية صرفية   وتطورت  ليصبح لها طابعها المميز .  * ولعل أهمها: فن التقرير الصحفي الذي أصبح من   معالم الصحافة الحديثة، وهو فن خبري في الأساس   يقوم علي تجميع ونشر أكبر عدد ممكن من الحقائق   المتعلقة بحدث ما أو شخص ما أو مكان ما.  </vt:lpstr>
      <vt:lpstr>مفهوم الخبر:- </vt:lpstr>
      <vt:lpstr>صعوبة تعريف الخبر: </vt:lpstr>
      <vt:lpstr>فمن السهل أن نجد تعريفاً عالمياً موحدا للمثلث   كشكل هندسي يتكون من ثلاثة أضلاع ومجموع   زواياه 180 درجة، لا يختلف عليه أحد.  ولكن من الصعب أن نجد تعريفا مماثلا لأي شأن   إنساني يندرج تحت ما يسمي بالعلوم الاجتماعية   والعلوم الإنسانية.    </vt:lpstr>
      <vt:lpstr>PowerPoint Presentation</vt:lpstr>
      <vt:lpstr>إن الخبر باعتباره متصلاً بالحياة اليومية للإنسان   اتصالاً وثيقاً يمثل نمطاً غير مستقر، ، وغير ثابت ,   فهذا يضعف من دقة تحديده  وكثيراً ما نقول ونحن نطالع الصحف أو نستمع إلي   الأخبار في الراديو: وهل هذا خبر؟اعتراضاً منا على   إذاعة خبر لا يندرج ضمن مفهومنا الشخصي للخبر.  </vt:lpstr>
      <vt:lpstr>PowerPoint Presentation</vt:lpstr>
      <vt:lpstr>PowerPoint Presentation</vt:lpstr>
      <vt:lpstr>وعلي هذا الأساس أيضاً يتم التمييز بين مفاهيم   الخبر على أساس نوع النظام السياسي   والاقتصادي الذي تتبناه المجتمعات.  لذلك وجدنا تعريفا للخبر في الدول التي تنتهج نظام   الاقتصاد الحر والحرية السياسية (الدول الليبرالية ).  وتعريفاً ثالثاً للخبر في الدول التي تتبع النظام   الاشتراكي بمداخلاته الاقتصادية والسياسية. </vt:lpstr>
      <vt:lpstr>من جهة أخرى، فإن التطور التاريخي للاتصال   الجماهيري ووسائله ساهم بشكل كبير في عدم   الاتفاق على مفهوم واحد للخبر من زاويتين:  الأولي تتمثل في اختلاف وتطور تعريفات الخبر زمنياً.   فمفهوم الخبر قبل اختراع الطباعة (مرحلة النسخ)   يختلف عن مفهومه بعد هذا الاختراع.  </vt:lpstr>
      <vt:lpstr>ومفهوم الخبر في الصحف الأولي التي ظهرت في   أوربا في القرن السابع عشر يختلف عن مفهومه بعد   ظهور الصحف الشعبية رخيصة الثمن.  وفي كل قرن، بل في كل بضعة سنوات من التطور   قد نجد اختلافا بارزاً في تعريف الخبر.   </vt:lpstr>
      <vt:lpstr>PowerPoint Presentation</vt:lpstr>
      <vt:lpstr>PowerPoint Presentation</vt:lpstr>
      <vt:lpstr>ونفس الأمر بالنسبة لمفهوم الخبر قبل وبعد ظهور   التليفزيون، وقبل وبعد ظهور الاتصال الشبكي   الإنترنت والصحافة الإلكترونية.  ويعود تعدد مفاهيم الخبر أيضاً إلي تعدد وسائل   الإعلام واختلاف كل وسيلة عن الأخرى وتميز كل   منها بمزايا وسمات تختلف عن مزايا وسمات   الوسائل الأخرى. </vt:lpstr>
      <vt:lpstr>* فالخبر المطبوع يختلف مفهومه عن مفهوم الخبر     المسموع الإذاعي، كما يختلف عن مفهوم الخبر     المسموع والمرئي التليفزيوني والاليكتروني .  * ولا يتوقف الأمر عند حد تعدد وسائل الإعلام، بل     يتعداه إلي التنوع داخل كل وسيلة، هذا التنوع الذي     يؤدي بالتالي إلي تنوع تعريفات الخبر في كل وسيلة     فرعية. </vt:lpstr>
      <vt:lpstr>إذ لا يمكن القول أن هناك تعريفاً يناسب جميع أنواع   الصحف من جرائد صباحية ومسائية.. يومية ونصف   أسبوعية وأسبوعية وشهرية  ومجلات عامة ومتخصصة.. أسبوعية وشهرية   ودورية..  وصحف سياسية.. وصحف غير سياسي.. وصحف   عامة.. وصحف متخصصة.. وصحف حزبية وصحف   غير حزبية</vt:lpstr>
      <vt:lpstr>وعلي نفس المنوال لا يمكن أن نقول أن هناك تعريفاً   يناسب جميع المحطات الإذاعية (عامة- محلية-   متخصصة )، أو جميع المواقع الإعلامية الإلكترونية   على شبكة الإنترنت.  ... وأخيراً فإن من أسباب تعدد تعريفات الخبر، تنوع   الجماهير التي تتوجه إليها وسائل الإعلام تنوعا   كبيرا. </vt:lpstr>
      <vt:lpstr>فكل فئة من القراء أو المستمعين أو المشاهدين   طبقا لخصائصها الديموجرافية (السن – الجنس –   التعليم – مكان الإقامة: ريف، حضر – الوظيفة أو   المهنة) تفرز مفهومها الخاص بما تعتبره خبراً.   فمفهوم فئة الشباب – مع عدم إغفال الفروق   الفردية – للخبر يختلف عن مفهوم كبار السن للخبر. </vt:lpstr>
      <vt:lpstr>ومفهوم من يعيشون في المناطق الحضرية   والمدن الكبرى للخبر، يختلف عن مفهوم   سكان الريف والمدن الصغيرة.. وهكذا    </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تخطيط العنوان</dc:title>
  <dc:creator>Summer</dc:creator>
  <cp:lastModifiedBy>D Asmaa</cp:lastModifiedBy>
  <cp:revision>89</cp:revision>
  <dcterms:created xsi:type="dcterms:W3CDTF">2013-04-05T20:48:24Z</dcterms:created>
  <dcterms:modified xsi:type="dcterms:W3CDTF">2020-03-22T15:40:28Z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0x0101007C1D5F340F01F94FA2FD29A5E6DC872E</vt:lpwstr>
  </property>
</Properties>
</file>