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udio/wav" Extension="wav"/>
  <Default ContentType="application/vnd.openxmlformats-package.relationships+xml" Extension="rels"/>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48" r:id="rId3"/>
  </p:sldMasterIdLst>
  <p:sldIdLst>
    <p:sldId id="256" r:id="rId4"/>
    <p:sldId id="257" r:id="rId5"/>
    <p:sldId id="258" r:id="rId6"/>
    <p:sldId id="259" r:id="rId7"/>
    <p:sldId id="260" r:id="rId8"/>
    <p:sldId id="261" r:id="rId9"/>
    <p:sldId id="262" r:id="rId10"/>
    <p:sldId id="263" r:id="rId11"/>
  </p:sldIdLst>
  <p:sldSz cy="6858000" cx="9144000"/>
  <p:notesSz cx="6858000" cy="9144000"/>
  <p:defaultTextStyle>
    <a:defPPr lvl="0">
      <a:defRPr lang="ar-SA"/>
    </a:defPPr>
    <a:lvl1pPr defTabSz="914400" eaLnBrk="1" hangingPunct="1" latinLnBrk="0" lvl="0" marL="0" rtl="1" algn="r">
      <a:defRPr kern="1200" sz="1800">
        <a:solidFill>
          <a:schemeClr val="tx1"/>
        </a:solidFill>
        <a:latin typeface="+mn-lt"/>
        <a:ea typeface="+mn-ea"/>
        <a:cs typeface="+mn-cs"/>
      </a:defRPr>
    </a:lvl1pPr>
    <a:lvl2pPr defTabSz="914400" eaLnBrk="1" hangingPunct="1" latinLnBrk="0" lvl="1" marL="457200" rtl="1" algn="r">
      <a:defRPr kern="1200" sz="1800">
        <a:solidFill>
          <a:schemeClr val="tx1"/>
        </a:solidFill>
        <a:latin typeface="+mn-lt"/>
        <a:ea typeface="+mn-ea"/>
        <a:cs typeface="+mn-cs"/>
      </a:defRPr>
    </a:lvl2pPr>
    <a:lvl3pPr defTabSz="914400" eaLnBrk="1" hangingPunct="1" latinLnBrk="0" lvl="2" marL="914400" rtl="1" algn="r">
      <a:defRPr kern="1200" sz="1800">
        <a:solidFill>
          <a:schemeClr val="tx1"/>
        </a:solidFill>
        <a:latin typeface="+mn-lt"/>
        <a:ea typeface="+mn-ea"/>
        <a:cs typeface="+mn-cs"/>
      </a:defRPr>
    </a:lvl3pPr>
    <a:lvl4pPr defTabSz="914400" eaLnBrk="1" hangingPunct="1" latinLnBrk="0" lvl="3" marL="1371600" rtl="1" algn="r">
      <a:defRPr kern="1200" sz="1800">
        <a:solidFill>
          <a:schemeClr val="tx1"/>
        </a:solidFill>
        <a:latin typeface="+mn-lt"/>
        <a:ea typeface="+mn-ea"/>
        <a:cs typeface="+mn-cs"/>
      </a:defRPr>
    </a:lvl4pPr>
    <a:lvl5pPr defTabSz="914400" eaLnBrk="1" hangingPunct="1" latinLnBrk="0" lvl="4" marL="1828800" rtl="1" algn="r">
      <a:defRPr kern="1200" sz="1800">
        <a:solidFill>
          <a:schemeClr val="tx1"/>
        </a:solidFill>
        <a:latin typeface="+mn-lt"/>
        <a:ea typeface="+mn-ea"/>
        <a:cs typeface="+mn-cs"/>
      </a:defRPr>
    </a:lvl5pPr>
    <a:lvl6pPr defTabSz="914400" eaLnBrk="1" hangingPunct="1" latinLnBrk="0" lvl="5" marL="2286000" rtl="1" algn="r">
      <a:defRPr kern="1200" sz="1800">
        <a:solidFill>
          <a:schemeClr val="tx1"/>
        </a:solidFill>
        <a:latin typeface="+mn-lt"/>
        <a:ea typeface="+mn-ea"/>
        <a:cs typeface="+mn-cs"/>
      </a:defRPr>
    </a:lvl6pPr>
    <a:lvl7pPr defTabSz="914400" eaLnBrk="1" hangingPunct="1" latinLnBrk="0" lvl="6" marL="2743200" rtl="1" algn="r">
      <a:defRPr kern="1200" sz="1800">
        <a:solidFill>
          <a:schemeClr val="tx1"/>
        </a:solidFill>
        <a:latin typeface="+mn-lt"/>
        <a:ea typeface="+mn-ea"/>
        <a:cs typeface="+mn-cs"/>
      </a:defRPr>
    </a:lvl7pPr>
    <a:lvl8pPr defTabSz="914400" eaLnBrk="1" hangingPunct="1" latinLnBrk="0" lvl="7" marL="3200400" rtl="1" algn="r">
      <a:defRPr kern="1200" sz="1800">
        <a:solidFill>
          <a:schemeClr val="tx1"/>
        </a:solidFill>
        <a:latin typeface="+mn-lt"/>
        <a:ea typeface="+mn-ea"/>
        <a:cs typeface="+mn-cs"/>
      </a:defRPr>
    </a:lvl8pPr>
    <a:lvl9pPr defTabSz="914400" eaLnBrk="1" hangingPunct="1" latinLnBrk="0" lvl="8" marL="3657600" rtl="1" algn="r">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slide" Target="slides/slide1.xml"/><Relationship Id="rId11" Type="http://schemas.openxmlformats.org/officeDocument/2006/relationships/slide" Target="slides/slide8.xml"/><Relationship Id="rId10" Type="http://schemas.openxmlformats.org/officeDocument/2006/relationships/slide" Target="slides/slide7.xml"/><Relationship Id="rId9" Type="http://schemas.openxmlformats.org/officeDocument/2006/relationships/slide" Target="slides/slide6.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01/08/1441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01/08/1441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01/08/1441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01/08/1441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01/08/1441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B8ABB09-4A1D-463E-8065-109CC2B7EFAA}" type="datetimeFigureOut">
              <a:rPr lang="ar-SA" smtClean="0"/>
              <a:t>01/08/1441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1B8ABB09-4A1D-463E-8065-109CC2B7EFAA}" type="datetimeFigureOut">
              <a:rPr lang="ar-SA" smtClean="0"/>
              <a:t>01/08/1441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B8ABB09-4A1D-463E-8065-109CC2B7EFAA}" type="datetimeFigureOut">
              <a:rPr lang="ar-SA" smtClean="0"/>
              <a:t>01/08/1441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01/08/1441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01/08/1441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9" name="Content Placeholder 8"/>
          <p:cNvSpPr>
            <a:spLocks noGrp="1"/>
          </p:cNvSpPr>
          <p:nvPr>
            <p:ph sz="quarter" idx="13"/>
          </p:nvPr>
        </p:nvSpPr>
        <p:spPr>
          <a:xfrm>
            <a:off x="304800" y="381000"/>
            <a:ext cx="7772400" cy="494284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8" name="Date Placeholder 7"/>
          <p:cNvSpPr>
            <a:spLocks noGrp="1"/>
          </p:cNvSpPr>
          <p:nvPr>
            <p:ph type="dt" sz="half" idx="10"/>
          </p:nvPr>
        </p:nvSpPr>
        <p:spPr/>
        <p:txBody>
          <a:bodyPr/>
          <a:lstStyle/>
          <a:p>
            <a:fld id="{1B8ABB09-4A1D-463E-8065-109CC2B7EFAA}" type="datetimeFigureOut">
              <a:rPr lang="ar-SA" smtClean="0"/>
              <a:t>01/08/1441</a:t>
            </a:fld>
            <a:endParaRPr lang="ar-SA"/>
          </a:p>
        </p:txBody>
      </p:sp>
      <p:sp>
        <p:nvSpPr>
          <p:cNvPr id="9" name="Slide Number Placeholder 8"/>
          <p:cNvSpPr>
            <a:spLocks noGrp="1"/>
          </p:cNvSpPr>
          <p:nvPr>
            <p:ph type="sldNum" sz="quarter" idx="11"/>
          </p:nvPr>
        </p:nvSpPr>
        <p:spPr/>
        <p:txBody>
          <a:bodyPr/>
          <a:lstStyle/>
          <a:p>
            <a:fld id="{0B34F065-1154-456A-91E3-76DE8E75E17B}" type="slidenum">
              <a:rPr lang="ar-SA" smtClean="0"/>
              <a:t>‹#›</a:t>
            </a:fld>
            <a:endParaRPr lang="ar-SA"/>
          </a:p>
        </p:txBody>
      </p:sp>
      <p:sp>
        <p:nvSpPr>
          <p:cNvPr id="10" name="Footer Placeholder 9"/>
          <p:cNvSpPr>
            <a:spLocks noGrp="1"/>
          </p:cNvSpPr>
          <p:nvPr>
            <p:ph type="ftr" sz="quarter" idx="12"/>
          </p:nvPr>
        </p:nvSpPr>
        <p:spPr/>
        <p:txBody>
          <a:bodyPr/>
          <a:lstStyle/>
          <a:p>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34F065-1154-456A-91E3-76DE8E75E17B}" type="slidenum">
              <a:rPr lang="ar-SA" smtClean="0"/>
              <a:t>‹#›</a:t>
            </a:fld>
            <a:endParaRPr lang="ar-SA"/>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ar-SA"/>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B8ABB09-4A1D-463E-8065-109CC2B7EFAA}" type="datetimeFigureOut">
              <a:rPr lang="ar-SA" smtClean="0"/>
              <a:t>01/08/1441</a:t>
            </a:fld>
            <a:endParaRPr lang="ar-SA"/>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مربع نص 4"/>
          <p:cNvSpPr txBox="1"/>
          <p:nvPr/>
        </p:nvSpPr>
        <p:spPr>
          <a:xfrm>
            <a:off x="-684584" y="44624"/>
            <a:ext cx="6624736" cy="6974217"/>
          </a:xfrm>
          <a:prstGeom prst="rect">
            <a:avLst/>
          </a:prstGeom>
          <a:noFill/>
        </p:spPr>
        <p:txBody>
          <a:bodyPr wrap="square" rtlCol="1">
            <a:spAutoFit/>
          </a:bodyPr>
          <a:lstStyle/>
          <a:p>
            <a:pPr algn="ctr">
              <a:spcBef>
                <a:spcPct val="20000"/>
              </a:spcBef>
            </a:pPr>
            <a:r>
              <a:rPr lang="ar-EG" sz="4400" b="1" dirty="0" smtClean="0">
                <a:solidFill>
                  <a:srgbClr val="FF0000"/>
                </a:solidFill>
                <a:latin typeface="Arabic Typesetting" pitchFamily="66" charset="-78"/>
                <a:cs typeface="Arabic Typesetting" pitchFamily="66" charset="-78"/>
              </a:rPr>
              <a:t>تدريبات عملية </a:t>
            </a:r>
          </a:p>
          <a:p>
            <a:pPr algn="ctr">
              <a:spcBef>
                <a:spcPct val="20000"/>
              </a:spcBef>
            </a:pPr>
            <a:r>
              <a:rPr lang="ar-EG" sz="4400" b="1" dirty="0" smtClean="0">
                <a:solidFill>
                  <a:srgbClr val="FF0000"/>
                </a:solidFill>
                <a:latin typeface="Arabic Typesetting" pitchFamily="66" charset="-78"/>
                <a:cs typeface="Arabic Typesetting" pitchFamily="66" charset="-78"/>
              </a:rPr>
              <a:t>مادة الصحافة الاستقصائية </a:t>
            </a:r>
          </a:p>
          <a:p>
            <a:pPr algn="ctr">
              <a:spcBef>
                <a:spcPct val="20000"/>
              </a:spcBef>
            </a:pPr>
            <a:r>
              <a:rPr lang="ar-EG" sz="4400" b="1" dirty="0" smtClean="0">
                <a:solidFill>
                  <a:srgbClr val="FF0000"/>
                </a:solidFill>
                <a:latin typeface="Arabic Typesetting" pitchFamily="66" charset="-78"/>
                <a:cs typeface="Arabic Typesetting" pitchFamily="66" charset="-78"/>
              </a:rPr>
              <a:t>الفرقة الرابعة </a:t>
            </a:r>
          </a:p>
          <a:p>
            <a:pPr algn="ctr">
              <a:spcBef>
                <a:spcPct val="20000"/>
              </a:spcBef>
            </a:pPr>
            <a:r>
              <a:rPr lang="ar-EG" sz="4400" b="1" dirty="0" smtClean="0">
                <a:solidFill>
                  <a:srgbClr val="FF0000"/>
                </a:solidFill>
                <a:latin typeface="Arabic Typesetting" pitchFamily="66" charset="-78"/>
                <a:cs typeface="Arabic Typesetting" pitchFamily="66" charset="-78"/>
              </a:rPr>
              <a:t>قسم صحافة</a:t>
            </a:r>
          </a:p>
          <a:p>
            <a:pPr algn="ctr">
              <a:spcBef>
                <a:spcPct val="20000"/>
              </a:spcBef>
            </a:pPr>
            <a:endParaRPr lang="ar-EG" sz="3600" b="1" dirty="0">
              <a:solidFill>
                <a:srgbClr val="FF0000"/>
              </a:solidFill>
              <a:latin typeface="Adobe Arabic" pitchFamily="18" charset="-78"/>
              <a:cs typeface="Adobe Arabic" pitchFamily="18" charset="-78"/>
            </a:endParaRPr>
          </a:p>
          <a:p>
            <a:pPr algn="ctr">
              <a:spcBef>
                <a:spcPct val="20000"/>
              </a:spcBef>
            </a:pPr>
            <a:endParaRPr lang="ar-EG" sz="3600" b="1" dirty="0" smtClean="0">
              <a:solidFill>
                <a:srgbClr val="FF0000"/>
              </a:solidFill>
              <a:latin typeface="Adobe Arabic" pitchFamily="18" charset="-78"/>
              <a:cs typeface="Adobe Arabic" pitchFamily="18" charset="-78"/>
            </a:endParaRPr>
          </a:p>
          <a:p>
            <a:pPr algn="ctr">
              <a:spcBef>
                <a:spcPct val="20000"/>
              </a:spcBef>
            </a:pPr>
            <a:r>
              <a:rPr lang="ar-EG" sz="4400" b="1" dirty="0">
                <a:solidFill>
                  <a:srgbClr val="FF0000"/>
                </a:solidFill>
                <a:latin typeface="Arabic Typesetting" pitchFamily="66" charset="-78"/>
                <a:cs typeface="Arabic Typesetting" pitchFamily="66" charset="-78"/>
              </a:rPr>
              <a:t>اعداد </a:t>
            </a:r>
          </a:p>
          <a:p>
            <a:pPr algn="ctr">
              <a:spcBef>
                <a:spcPct val="20000"/>
              </a:spcBef>
            </a:pPr>
            <a:r>
              <a:rPr lang="ar-EG" sz="4400" b="1" dirty="0">
                <a:solidFill>
                  <a:srgbClr val="FF0000"/>
                </a:solidFill>
                <a:latin typeface="Arabic Typesetting" pitchFamily="66" charset="-78"/>
                <a:cs typeface="Arabic Typesetting" pitchFamily="66" charset="-78"/>
              </a:rPr>
              <a:t>م . سمر خالد عبد الحميد </a:t>
            </a:r>
          </a:p>
          <a:p>
            <a:pPr algn="ctr">
              <a:spcBef>
                <a:spcPct val="20000"/>
              </a:spcBef>
            </a:pPr>
            <a:r>
              <a:rPr lang="ar-EG" sz="4400" b="1" dirty="0">
                <a:solidFill>
                  <a:srgbClr val="FF0000"/>
                </a:solidFill>
                <a:latin typeface="Arabic Typesetting" pitchFamily="66" charset="-78"/>
                <a:cs typeface="Arabic Typesetting" pitchFamily="66" charset="-78"/>
              </a:rPr>
              <a:t>معيدة بقسم الصحافة</a:t>
            </a: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5364480"/>
      </p:ext>
    </p:extLst>
  </p:cSld>
  <p:clrMapOvr>
    <a:masterClrMapping/>
  </p:clrMapOvr>
  <mc:AlternateContent xmlns:mc="http://schemas.openxmlformats.org/markup-compatibility/2006">
    <mc:Choice xmlns:p14="http://schemas.microsoft.com/office/powerpoint/2010/main" Requires="p14">
      <p:transition spd="slow" p14:dur="1500" advTm="8532">
        <p14:window dir="vert"/>
      </p:transition>
    </mc:Choice>
    <mc:Fallback>
      <p:transition spd="slow" advTm="8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957391"/>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1712154"/>
      </p:ext>
    </p:extLst>
  </p:cSld>
  <p:clrMapOvr>
    <a:masterClrMapping/>
  </p:clrMapOvr>
  <mc:AlternateContent xmlns:mc="http://schemas.openxmlformats.org/markup-compatibility/2006">
    <mc:Choice xmlns:p14="http://schemas.microsoft.com/office/powerpoint/2010/main" Requires="p14">
      <p:transition spd="slow" p14:dur="1500" advTm="15220">
        <p14:window dir="vert"/>
      </p:transition>
    </mc:Choice>
    <mc:Fallback>
      <p:transition spd="slow" advTm="15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مربع نص 3"/>
          <p:cNvSpPr txBox="1"/>
          <p:nvPr/>
        </p:nvSpPr>
        <p:spPr>
          <a:xfrm>
            <a:off x="-504056" y="5515536"/>
            <a:ext cx="5076056" cy="1735860"/>
          </a:xfrm>
          <a:prstGeom prst="rect">
            <a:avLst/>
          </a:prstGeom>
          <a:noFill/>
        </p:spPr>
        <p:txBody>
          <a:bodyPr wrap="square" rtlCol="1">
            <a:spAutoFit/>
          </a:bodyPr>
          <a:lstStyle/>
          <a:p>
            <a:pPr>
              <a:spcBef>
                <a:spcPct val="20000"/>
              </a:spcBef>
            </a:pPr>
            <a:r>
              <a:rPr lang="ar-EG" sz="5400" b="1" dirty="0" smtClean="0">
                <a:latin typeface="Arabic Typesetting" pitchFamily="66" charset="-78"/>
                <a:cs typeface="Arabic Typesetting" pitchFamily="66" charset="-78"/>
              </a:rPr>
              <a:t>نماذج لتحقيقات استقصائية...</a:t>
            </a:r>
            <a:endParaRPr lang="ar-EG" sz="5400" b="1" dirty="0" smtClean="0">
              <a:latin typeface="Arabic Typesetting" pitchFamily="66" charset="-78"/>
              <a:cs typeface="Arabic Typesetting" pitchFamily="66" charset="-78"/>
            </a:endParaRPr>
          </a:p>
          <a:p>
            <a:pPr>
              <a:spcBef>
                <a:spcPct val="20000"/>
              </a:spcBef>
            </a:pPr>
            <a:endParaRPr lang="ar-EG" sz="4400" b="1" dirty="0">
              <a:solidFill>
                <a:srgbClr val="FF0000"/>
              </a:solidFill>
              <a:latin typeface="Arabic Typesetting" pitchFamily="66" charset="-78"/>
              <a:cs typeface="Arabic Typesetting" pitchFamily="66" charset="-78"/>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3264861"/>
      </p:ext>
    </p:extLst>
  </p:cSld>
  <p:clrMapOvr>
    <a:masterClrMapping/>
  </p:clrMapOvr>
  <mc:AlternateContent xmlns:mc="http://schemas.openxmlformats.org/markup-compatibility/2006">
    <mc:Choice xmlns:p14="http://schemas.microsoft.com/office/powerpoint/2010/main" Requires="p14">
      <p:transition spd="slow" p14:dur="1500" advTm="39527">
        <p14:window dir="vert"/>
      </p:transition>
    </mc:Choice>
    <mc:Fallback>
      <p:transition spd="slow" advTm="39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911974"/>
          </a:xfrm>
          <a:prstGeom prst="rect">
            <a:avLst/>
          </a:prstGeom>
        </p:spPr>
      </p:pic>
      <p:sp>
        <p:nvSpPr>
          <p:cNvPr id="4" name="مربع نص 3"/>
          <p:cNvSpPr txBox="1"/>
          <p:nvPr/>
        </p:nvSpPr>
        <p:spPr>
          <a:xfrm>
            <a:off x="2051720" y="4124106"/>
            <a:ext cx="5049434" cy="1631216"/>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gn="ctr"/>
            <a:r>
              <a:rPr lang="ar-EG" sz="3600" dirty="0" smtClean="0">
                <a:solidFill>
                  <a:schemeClr val="bg1"/>
                </a:solidFill>
                <a:latin typeface="Arabic Typesetting" pitchFamily="66" charset="-78"/>
                <a:cs typeface="Akhbar MT" pitchFamily="2" charset="-78"/>
              </a:rPr>
              <a:t>محمد القزاز</a:t>
            </a:r>
          </a:p>
          <a:p>
            <a:endParaRPr lang="ar-EG" sz="3200" dirty="0">
              <a:latin typeface="Arabic Typesetting" pitchFamily="66" charset="-78"/>
              <a:cs typeface="Arabic Typesetting" pitchFamily="66" charset="-7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3097329"/>
      </p:ext>
    </p:extLst>
  </p:cSld>
  <p:clrMapOvr>
    <a:masterClrMapping/>
  </p:clrMapOvr>
  <mc:AlternateContent xmlns:mc="http://schemas.openxmlformats.org/markup-compatibility/2006">
    <mc:Choice xmlns:p14="http://schemas.microsoft.com/office/powerpoint/2010/main" Requires="p14">
      <p:transition spd="slow" p14:dur="1500" advTm="78970">
        <p14:window dir="vert"/>
      </p:transition>
    </mc:Choice>
    <mc:Fallback>
      <p:transition spd="slow" advTm="78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1300" y="235669"/>
            <a:ext cx="4876800" cy="6001643"/>
          </a:xfrm>
          <a:prstGeom prst="rect">
            <a:avLst/>
          </a:prstGeom>
        </p:spPr>
        <p:txBody>
          <a:bodyPr wrap="square">
            <a:spAutoFit/>
          </a:bodyPr>
          <a:lstStyle/>
          <a:p>
            <a:r>
              <a:rPr lang="ar-EG" sz="2400" b="1" dirty="0" smtClean="0">
                <a:latin typeface="Adobe Arabic" pitchFamily="18" charset="-78"/>
                <a:cs typeface="Adobe Arabic" pitchFamily="18" charset="-78"/>
              </a:rPr>
              <a:t>تم </a:t>
            </a:r>
            <a:r>
              <a:rPr lang="ar-EG" sz="2400" b="1" dirty="0">
                <a:latin typeface="Adobe Arabic" pitchFamily="18" charset="-78"/>
                <a:cs typeface="Adobe Arabic" pitchFamily="18" charset="-78"/>
              </a:rPr>
              <a:t>إعداد هذا التحقيق بإشراف أريج، وبالتعاون مع </a:t>
            </a:r>
            <a:r>
              <a:rPr lang="ar-EG" sz="2400" b="1" dirty="0" err="1">
                <a:latin typeface="Adobe Arabic" pitchFamily="18" charset="-78"/>
                <a:cs typeface="Adobe Arabic" pitchFamily="18" charset="-78"/>
              </a:rPr>
              <a:t>موريزيو</a:t>
            </a:r>
            <a:r>
              <a:rPr lang="ar-EG" sz="2400" b="1" dirty="0">
                <a:latin typeface="Adobe Arabic" pitchFamily="18" charset="-78"/>
                <a:cs typeface="Adobe Arabic" pitchFamily="18" charset="-78"/>
              </a:rPr>
              <a:t> </a:t>
            </a:r>
            <a:r>
              <a:rPr lang="ar-EG" sz="2400" b="1" dirty="0" err="1">
                <a:latin typeface="Adobe Arabic" pitchFamily="18" charset="-78"/>
                <a:cs typeface="Adobe Arabic" pitchFamily="18" charset="-78"/>
              </a:rPr>
              <a:t>بوركو</a:t>
            </a:r>
            <a:r>
              <a:rPr lang="ar-EG" sz="2400" b="1" dirty="0">
                <a:latin typeface="Adobe Arabic" pitchFamily="18" charset="-78"/>
                <a:cs typeface="Adobe Arabic" pitchFamily="18" charset="-78"/>
              </a:rPr>
              <a:t> من موقع أندرو الإخباري في تورينتو، ايطاليا دار التحقيق حول تهريب قرابة خمسة آلاف فتى مصري، أرسلهم </a:t>
            </a:r>
            <a:r>
              <a:rPr lang="ar-EG" sz="2400" b="1" dirty="0" err="1">
                <a:latin typeface="Adobe Arabic" pitchFamily="18" charset="-78"/>
                <a:cs typeface="Adobe Arabic" pitchFamily="18" charset="-78"/>
              </a:rPr>
              <a:t>ذووهم</a:t>
            </a:r>
            <a:r>
              <a:rPr lang="ar-EG" sz="2400" b="1" dirty="0">
                <a:latin typeface="Adobe Arabic" pitchFamily="18" charset="-78"/>
                <a:cs typeface="Adobe Arabic" pitchFamily="18" charset="-78"/>
              </a:rPr>
              <a:t> بالتواطؤ مع سماسرة، ومهربين إلى إيطاليا، مستغلين نصاً في قانون الطفل الإيطالي يحظر إعادة المهاجرين دون سن الـ 18 إلى بلدهم الأصلي، </a:t>
            </a:r>
          </a:p>
          <a:p>
            <a:endParaRPr lang="ar-EG" sz="2400" b="1" dirty="0" smtClean="0">
              <a:latin typeface="Adobe Arabic" pitchFamily="18" charset="-78"/>
              <a:cs typeface="Adobe Arabic" pitchFamily="18" charset="-78"/>
            </a:endParaRPr>
          </a:p>
          <a:p>
            <a:endParaRPr lang="ar-EG" sz="2400" b="1" dirty="0">
              <a:latin typeface="Adobe Arabic" pitchFamily="18" charset="-78"/>
              <a:cs typeface="Adobe Arabic" pitchFamily="18" charset="-78"/>
            </a:endParaRPr>
          </a:p>
          <a:p>
            <a:r>
              <a:rPr lang="ar-EG" sz="2400" b="1" dirty="0" smtClean="0">
                <a:latin typeface="Adobe Arabic" pitchFamily="18" charset="-78"/>
                <a:cs typeface="Adobe Arabic" pitchFamily="18" charset="-78"/>
              </a:rPr>
              <a:t>يفاقم </a:t>
            </a:r>
            <a:r>
              <a:rPr lang="ar-EG" sz="2400" b="1" dirty="0">
                <a:latin typeface="Adobe Arabic" pitchFamily="18" charset="-78"/>
                <a:cs typeface="Adobe Arabic" pitchFamily="18" charset="-78"/>
              </a:rPr>
              <a:t>هذه الظاهرة غياب قانون مصري يُجرّم المهربين، على الرغم من توقيع هذا البلد بروتوكولين أمنيين لمكافحة الهجرة غير الشرعية، والاتجار بالبشر، وكان للتحقيق أصداء جعلت الحكومة تُعد قانوناً لعقاب مستغلي أطفالهم بالهجرة غير الشرعية، ورصدت قنصلية مصر بميلانو: ارتفاع أعداد أطفال الهجرة غير الشرعية، وقال محافظ كفر الشيخ المستشار محمد عزت عجوة: ميناء برج مغزل سيقضي على الهجرة غير الشرعية والتهريب.</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0074491"/>
      </p:ext>
    </p:extLst>
  </p:cSld>
  <p:clrMapOvr>
    <a:masterClrMapping/>
  </p:clrMapOvr>
  <mc:AlternateContent xmlns:mc="http://schemas.openxmlformats.org/markup-compatibility/2006">
    <mc:Choice xmlns:p14="http://schemas.microsoft.com/office/powerpoint/2010/main" Requires="p14">
      <p:transition spd="slow" p14:dur="1500" advTm="31316">
        <p14:window dir="vert"/>
      </p:transition>
    </mc:Choice>
    <mc:Fallback>
      <p:transition spd="slow" advTm="31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451"/>
            <a:ext cx="9144000" cy="6956425"/>
          </a:xfrm>
          <a:prstGeom prst="rect">
            <a:avLst/>
          </a:prstGeom>
        </p:spPr>
      </p:pic>
      <p:sp>
        <p:nvSpPr>
          <p:cNvPr id="7" name="مربع نص 6"/>
          <p:cNvSpPr txBox="1"/>
          <p:nvPr/>
        </p:nvSpPr>
        <p:spPr>
          <a:xfrm>
            <a:off x="2047283" y="1916832"/>
            <a:ext cx="5049434" cy="3293209"/>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gn="ctr"/>
            <a:r>
              <a:rPr lang="ar-EG" sz="3600" b="1" dirty="0" smtClean="0">
                <a:solidFill>
                  <a:srgbClr val="92D050"/>
                </a:solidFill>
                <a:latin typeface="Arabic Typesetting" pitchFamily="66" charset="-78"/>
                <a:cs typeface="Akhbar MT" pitchFamily="2" charset="-78"/>
              </a:rPr>
              <a:t>المرض في إعلان دواء</a:t>
            </a:r>
          </a:p>
          <a:p>
            <a:pPr algn="ctr"/>
            <a:endParaRPr lang="ar-EG" sz="3600" dirty="0">
              <a:solidFill>
                <a:schemeClr val="bg1"/>
              </a:solidFill>
              <a:latin typeface="Arabic Typesetting" pitchFamily="66" charset="-78"/>
              <a:cs typeface="Akhbar MT" pitchFamily="2" charset="-78"/>
            </a:endParaRPr>
          </a:p>
          <a:p>
            <a:pPr algn="ctr"/>
            <a:endParaRPr lang="ar-EG" sz="3600" dirty="0" smtClean="0">
              <a:solidFill>
                <a:schemeClr val="bg1"/>
              </a:solidFill>
              <a:latin typeface="Arabic Typesetting" pitchFamily="66" charset="-78"/>
              <a:cs typeface="Akhbar MT" pitchFamily="2" charset="-78"/>
            </a:endParaRPr>
          </a:p>
          <a:p>
            <a:pPr algn="ctr"/>
            <a:r>
              <a:rPr lang="ar-EG" sz="3600" dirty="0" smtClean="0">
                <a:solidFill>
                  <a:schemeClr val="bg1"/>
                </a:solidFill>
                <a:latin typeface="Arabic Typesetting" pitchFamily="66" charset="-78"/>
                <a:cs typeface="Akhbar MT" pitchFamily="2" charset="-78"/>
              </a:rPr>
              <a:t>سمر النجار - أسماء المحلاوي</a:t>
            </a:r>
            <a:endParaRPr lang="ar-EG" sz="3600" dirty="0" smtClean="0">
              <a:solidFill>
                <a:schemeClr val="bg1"/>
              </a:solidFill>
              <a:latin typeface="Arabic Typesetting" pitchFamily="66" charset="-78"/>
              <a:cs typeface="Akhbar MT" pitchFamily="2" charset="-78"/>
            </a:endParaRPr>
          </a:p>
          <a:p>
            <a:endParaRPr lang="ar-EG" sz="3200" dirty="0">
              <a:latin typeface="Arabic Typesetting" pitchFamily="66" charset="-78"/>
              <a:cs typeface="Arabic Typesetting" pitchFamily="66"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2879913"/>
      </p:ext>
    </p:extLst>
  </p:cSld>
  <p:clrMapOvr>
    <a:masterClrMapping/>
  </p:clrMapOvr>
  <mc:AlternateContent xmlns:mc="http://schemas.openxmlformats.org/markup-compatibility/2006">
    <mc:Choice xmlns:p14="http://schemas.microsoft.com/office/powerpoint/2010/main" Requires="p14">
      <p:transition spd="slow" p14:dur="1500" advTm="80410">
        <p14:window dir="vert"/>
      </p:transition>
    </mc:Choice>
    <mc:Fallback>
      <p:transition spd="slow" advTm="80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1300" y="356589"/>
            <a:ext cx="4876800" cy="5693866"/>
          </a:xfrm>
          <a:prstGeom prst="rect">
            <a:avLst/>
          </a:prstGeom>
        </p:spPr>
        <p:txBody>
          <a:bodyPr wrap="square">
            <a:spAutoFit/>
          </a:bodyPr>
          <a:lstStyle/>
          <a:p>
            <a:r>
              <a:rPr lang="ar-EG" sz="2800" b="1" dirty="0" smtClean="0">
                <a:latin typeface="Adobe Arabic" pitchFamily="18" charset="-78"/>
                <a:cs typeface="Adobe Arabic" pitchFamily="18" charset="-78"/>
              </a:rPr>
              <a:t>تمكنت </a:t>
            </a:r>
            <a:r>
              <a:rPr lang="ar-EG" sz="2800" b="1" dirty="0">
                <a:latin typeface="Adobe Arabic" pitchFamily="18" charset="-78"/>
                <a:cs typeface="Adobe Arabic" pitchFamily="18" charset="-78"/>
              </a:rPr>
              <a:t>الصحفيتان سمر النجار، وأسماء المحلاوي، على مدار أربعة شهور من البحث عن هوية الأدوية التي يتم الإعلان عنها في شاشات التليفزيون، دون حصولها على تراخيص من وزارة الصحة، وقامتا بشراء ثلاثة منتجات من التي يتم الإعلان عنها، وتحليلها، وثبت عدم صلاحيتها للاستخدام الآدمي، كما تطرق التحقيق لأحد الأسماء الشهيرة التي تقوم بتحرير </a:t>
            </a:r>
            <a:r>
              <a:rPr lang="ar-EG" sz="2800" b="1" dirty="0" err="1">
                <a:latin typeface="Adobe Arabic" pitchFamily="18" charset="-78"/>
                <a:cs typeface="Adobe Arabic" pitchFamily="18" charset="-78"/>
              </a:rPr>
              <a:t>روشتات</a:t>
            </a:r>
            <a:r>
              <a:rPr lang="ar-EG" sz="2800" b="1" dirty="0">
                <a:latin typeface="Adobe Arabic" pitchFamily="18" charset="-78"/>
                <a:cs typeface="Adobe Arabic" pitchFamily="18" charset="-78"/>
              </a:rPr>
              <a:t> طبية دون ترخيص، وهو التحقيق الذي أثار ردود فعل واسعة، حيث تم الحكم على هذا الشخص بـثلاث سنوات سجن، وتم إغلاق قناتين من القنوات المعلنة عن المنتجات غير المرخصة، لمدة أسبوعين كإنذار لوقف عرض تلك الإعلانات </a:t>
            </a:r>
            <a:endParaRPr lang="ar-EG" sz="2800" b="1" dirty="0">
              <a:latin typeface="Adobe Arabic" pitchFamily="18" charset="-78"/>
              <a:cs typeface="Adobe Arabic" pitchFamily="18" charset="-7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0428698"/>
      </p:ext>
    </p:extLst>
  </p:cSld>
  <p:clrMapOvr>
    <a:masterClrMapping/>
  </p:clrMapOvr>
  <mc:AlternateContent xmlns:mc="http://schemas.openxmlformats.org/markup-compatibility/2006">
    <mc:Choice xmlns:p14="http://schemas.microsoft.com/office/powerpoint/2010/main" Requires="p14">
      <p:transition spd="slow" p14:dur="1500" advTm="10215">
        <p14:window dir="vert"/>
      </p:transition>
    </mc:Choice>
    <mc:Fallback>
      <p:transition spd="slow" advTm="10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1353542"/>
            <a:ext cx="6912768" cy="3914918"/>
          </a:xfrm>
          <a:prstGeom prst="rect">
            <a:avLst/>
          </a:prstGeom>
          <a:noFill/>
        </p:spPr>
        <p:txBody>
          <a:bodyPr wrap="square" rtlCol="1">
            <a:spAutoFit/>
          </a:bodyPr>
          <a:lstStyle/>
          <a:p>
            <a:pPr algn="ctr">
              <a:spcBef>
                <a:spcPct val="20000"/>
              </a:spcBef>
            </a:pPr>
            <a:r>
              <a:rPr lang="ar-EG" sz="5400" b="1" dirty="0" smtClean="0">
                <a:latin typeface="Adobe Arabic" pitchFamily="18" charset="-78"/>
                <a:cs typeface="Adobe Arabic" pitchFamily="18" charset="-78"/>
              </a:rPr>
              <a:t>شكرا للمتابعة</a:t>
            </a:r>
          </a:p>
          <a:p>
            <a:pPr algn="ctr">
              <a:spcBef>
                <a:spcPct val="20000"/>
              </a:spcBef>
            </a:pPr>
            <a:r>
              <a:rPr lang="ar-EG" sz="5400" b="1" dirty="0" smtClean="0">
                <a:latin typeface="Adobe Arabic" pitchFamily="18" charset="-78"/>
                <a:cs typeface="Adobe Arabic" pitchFamily="18" charset="-78"/>
              </a:rPr>
              <a:t>دمتم في أمان الله</a:t>
            </a:r>
          </a:p>
          <a:p>
            <a:pPr algn="ctr">
              <a:spcBef>
                <a:spcPct val="20000"/>
              </a:spcBef>
            </a:pPr>
            <a:r>
              <a:rPr lang="ar-EG" sz="5400" b="1" dirty="0" smtClean="0">
                <a:latin typeface="Adobe Arabic" pitchFamily="18" charset="-78"/>
                <a:cs typeface="Adobe Arabic" pitchFamily="18" charset="-78"/>
              </a:rPr>
              <a:t>مع خالص تحياتي...</a:t>
            </a:r>
          </a:p>
          <a:p>
            <a:pPr algn="ctr">
              <a:spcBef>
                <a:spcPct val="20000"/>
              </a:spcBef>
            </a:pPr>
            <a:endParaRPr lang="ar-EG" sz="5400" b="1" dirty="0">
              <a:latin typeface="Adobe Arabic" pitchFamily="18" charset="-78"/>
              <a:cs typeface="Adobe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9756875"/>
      </p:ext>
    </p:extLst>
  </p:cSld>
  <p:clrMapOvr>
    <a:masterClrMapping/>
  </p:clrMapOvr>
  <mc:AlternateContent xmlns:mc="http://schemas.openxmlformats.org/markup-compatibility/2006">
    <mc:Choice xmlns:p14="http://schemas.microsoft.com/office/powerpoint/2010/main" Requires="p14">
      <p:transition spd="slow" p14:dur="1500" advTm="15063">
        <p14:window dir="vert"/>
      </p:transition>
    </mc:Choice>
    <mc:Fallback>
      <p:transition spd="slow" advTm="15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جاور">
  <a:themeElements>
    <a:clrScheme name="تجاور">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جاور">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