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32" r:id="rId6"/>
    <p:sldMasterId id="2147483756" r:id="rId7"/>
    <p:sldMasterId id="2147483768" r:id="rId8"/>
    <p:sldMasterId id="2147483780" r:id="rId9"/>
    <p:sldMasterId id="2147483792" r:id="rId10"/>
    <p:sldMasterId id="2147483804" r:id="rId11"/>
    <p:sldMasterId id="2147483840" r:id="rId12"/>
    <p:sldMasterId id="2147483888" r:id="rId13"/>
    <p:sldMasterId id="2147483900" r:id="rId14"/>
    <p:sldMasterId id="2147483912" r:id="rId15"/>
    <p:sldMasterId id="2147483924" r:id="rId16"/>
  </p:sldMasterIdLst>
  <p:notesMasterIdLst>
    <p:notesMasterId r:id="rId58"/>
  </p:notesMasterIdLst>
  <p:sldIdLst>
    <p:sldId id="294" r:id="rId17"/>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 id="285" r:id="rId47"/>
    <p:sldId id="286" r:id="rId48"/>
    <p:sldId id="287" r:id="rId49"/>
    <p:sldId id="288" r:id="rId50"/>
    <p:sldId id="289" r:id="rId51"/>
    <p:sldId id="290" r:id="rId52"/>
    <p:sldId id="291" r:id="rId53"/>
    <p:sldId id="292" r:id="rId54"/>
    <p:sldId id="293" r:id="rId55"/>
    <p:sldId id="295" r:id="rId56"/>
    <p:sldId id="296"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76" d="100"/>
          <a:sy n="76" d="100"/>
        </p:scale>
        <p:origin x="-330" y="1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61"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2B0458-C0CC-45B8-9845-A7252F1E1B17}" type="doc">
      <dgm:prSet loTypeId="urn:microsoft.com/office/officeart/2005/8/layout/vList2" loCatId="list" qsTypeId="urn:microsoft.com/office/officeart/2005/8/quickstyle/simple5" qsCatId="simple" csTypeId="urn:microsoft.com/office/officeart/2005/8/colors/accent1_2" csCatId="accent1" phldr="1"/>
      <dgm:spPr/>
      <dgm:t>
        <a:bodyPr/>
        <a:lstStyle/>
        <a:p>
          <a:pPr rtl="1"/>
          <a:endParaRPr lang="ar-EG"/>
        </a:p>
      </dgm:t>
    </dgm:pt>
    <dgm:pt modelId="{26B12402-5BD3-402E-B352-F08303DF4121}">
      <dgm:prSet custT="1"/>
      <dgm:spPr>
        <a:solidFill>
          <a:srgbClr val="7030A0"/>
        </a:solidFill>
      </dgm:spPr>
      <dgm:t>
        <a:bodyPr/>
        <a:lstStyle/>
        <a:p>
          <a:pPr rtl="1"/>
          <a:r>
            <a:rPr lang="ar-SA" sz="3200" b="1" dirty="0" smtClean="0"/>
            <a:t>ويتفشــى الاستهتار بين صفوفه وتسوده السلبية واللامبالاة </a:t>
          </a:r>
          <a:endParaRPr lang="ar-EG" sz="3200" dirty="0"/>
        </a:p>
      </dgm:t>
    </dgm:pt>
    <dgm:pt modelId="{30EDE231-7705-4528-9493-99AC72F32B4C}" type="parTrans" cxnId="{363F0A28-5286-40FB-9231-9B681C505E11}">
      <dgm:prSet/>
      <dgm:spPr/>
      <dgm:t>
        <a:bodyPr/>
        <a:lstStyle/>
        <a:p>
          <a:pPr rtl="1"/>
          <a:endParaRPr lang="ar-EG"/>
        </a:p>
      </dgm:t>
    </dgm:pt>
    <dgm:pt modelId="{2857F8B9-D401-43B9-A2F9-A3F32F9891C6}" type="sibTrans" cxnId="{363F0A28-5286-40FB-9231-9B681C505E11}">
      <dgm:prSet/>
      <dgm:spPr/>
      <dgm:t>
        <a:bodyPr/>
        <a:lstStyle/>
        <a:p>
          <a:pPr rtl="1"/>
          <a:endParaRPr lang="ar-EG"/>
        </a:p>
      </dgm:t>
    </dgm:pt>
    <dgm:pt modelId="{8CE982FF-E6C6-4B6D-9170-33EBF3A74AB5}">
      <dgm:prSet/>
      <dgm:spPr>
        <a:solidFill>
          <a:srgbClr val="002060"/>
        </a:solidFill>
      </dgm:spPr>
      <dgm:t>
        <a:bodyPr/>
        <a:lstStyle/>
        <a:p>
          <a:pPr rtl="1"/>
          <a:r>
            <a:rPr lang="ar-SA" b="1" dirty="0" smtClean="0"/>
            <a:t>كمظهر من مظاهر رفض الشعب للنظام التعسفى الذى يئن من قيوده </a:t>
          </a:r>
          <a:endParaRPr lang="ar-EG" dirty="0"/>
        </a:p>
      </dgm:t>
    </dgm:pt>
    <dgm:pt modelId="{0598AA2C-665A-4BFC-859F-53386CA4A3A8}" type="parTrans" cxnId="{5E151C10-C1FB-49F2-AD6D-98754B1FE5A0}">
      <dgm:prSet/>
      <dgm:spPr/>
      <dgm:t>
        <a:bodyPr/>
        <a:lstStyle/>
        <a:p>
          <a:pPr rtl="1"/>
          <a:endParaRPr lang="ar-EG"/>
        </a:p>
      </dgm:t>
    </dgm:pt>
    <dgm:pt modelId="{CC09515C-E729-4A17-BF9D-4B4E374422D3}" type="sibTrans" cxnId="{5E151C10-C1FB-49F2-AD6D-98754B1FE5A0}">
      <dgm:prSet/>
      <dgm:spPr/>
      <dgm:t>
        <a:bodyPr/>
        <a:lstStyle/>
        <a:p>
          <a:pPr rtl="1"/>
          <a:endParaRPr lang="ar-EG"/>
        </a:p>
      </dgm:t>
    </dgm:pt>
    <dgm:pt modelId="{54626B22-79CF-43F4-BC2D-D30DDE75FCE5}">
      <dgm:prSet/>
      <dgm:spPr>
        <a:solidFill>
          <a:srgbClr val="0070C0"/>
        </a:solidFill>
      </dgm:spPr>
      <dgm:t>
        <a:bodyPr/>
        <a:lstStyle/>
        <a:p>
          <a:pPr rtl="1"/>
          <a:r>
            <a:rPr lang="ar-EG" b="1" dirty="0" smtClean="0"/>
            <a:t>و</a:t>
          </a:r>
          <a:r>
            <a:rPr lang="ar-SA" b="1" dirty="0" smtClean="0"/>
            <a:t>احتجاجا على جو الكبت الذى يعيش فيه </a:t>
          </a:r>
          <a:endParaRPr lang="ar-EG" dirty="0"/>
        </a:p>
      </dgm:t>
    </dgm:pt>
    <dgm:pt modelId="{DF6ABF71-7A17-453B-BBBB-9FC4217971A7}" type="parTrans" cxnId="{8D490C5E-D235-4CA6-8EC6-1E0342262011}">
      <dgm:prSet/>
      <dgm:spPr/>
      <dgm:t>
        <a:bodyPr/>
        <a:lstStyle/>
        <a:p>
          <a:pPr rtl="1"/>
          <a:endParaRPr lang="ar-EG"/>
        </a:p>
      </dgm:t>
    </dgm:pt>
    <dgm:pt modelId="{5DD3E6B1-AA3C-4C15-80F3-97EA6CB3F822}" type="sibTrans" cxnId="{8D490C5E-D235-4CA6-8EC6-1E0342262011}">
      <dgm:prSet/>
      <dgm:spPr/>
      <dgm:t>
        <a:bodyPr/>
        <a:lstStyle/>
        <a:p>
          <a:pPr rtl="1"/>
          <a:endParaRPr lang="ar-EG"/>
        </a:p>
      </dgm:t>
    </dgm:pt>
    <dgm:pt modelId="{AD393A92-C121-43A4-9B53-5D40295D94AD}">
      <dgm:prSet/>
      <dgm:spPr>
        <a:solidFill>
          <a:srgbClr val="0000FF"/>
        </a:solidFill>
      </dgm:spPr>
      <dgm:t>
        <a:bodyPr/>
        <a:lstStyle/>
        <a:p>
          <a:pPr rtl="1"/>
          <a:r>
            <a:rPr lang="ar-SA" b="1" dirty="0" smtClean="0"/>
            <a:t>وعدم مشاركته فى سياسـة بـلاده وفى عمليـة اتخاذ القرار السياسى الذى يتلاءم واحتياجـات الجماهير بصورة حقيقية .</a:t>
          </a:r>
          <a:endParaRPr lang="ar-EG" dirty="0"/>
        </a:p>
      </dgm:t>
    </dgm:pt>
    <dgm:pt modelId="{85FF0E05-8758-48FE-BBBA-06D37F77FA1D}" type="parTrans" cxnId="{277C30D0-7AD0-40AC-9EC6-AC48862BD057}">
      <dgm:prSet/>
      <dgm:spPr/>
      <dgm:t>
        <a:bodyPr/>
        <a:lstStyle/>
        <a:p>
          <a:pPr rtl="1"/>
          <a:endParaRPr lang="ar-EG"/>
        </a:p>
      </dgm:t>
    </dgm:pt>
    <dgm:pt modelId="{B42DCE78-F7C4-4677-8219-0D40E2F87EBD}" type="sibTrans" cxnId="{277C30D0-7AD0-40AC-9EC6-AC48862BD057}">
      <dgm:prSet/>
      <dgm:spPr/>
      <dgm:t>
        <a:bodyPr/>
        <a:lstStyle/>
        <a:p>
          <a:pPr rtl="1"/>
          <a:endParaRPr lang="ar-EG"/>
        </a:p>
      </dgm:t>
    </dgm:pt>
    <dgm:pt modelId="{761790D8-1D2F-4992-B037-DAF41F0C5ABA}" type="pres">
      <dgm:prSet presAssocID="{802B0458-C0CC-45B8-9845-A7252F1E1B17}" presName="linear" presStyleCnt="0">
        <dgm:presLayoutVars>
          <dgm:animLvl val="lvl"/>
          <dgm:resizeHandles val="exact"/>
        </dgm:presLayoutVars>
      </dgm:prSet>
      <dgm:spPr/>
      <dgm:t>
        <a:bodyPr/>
        <a:lstStyle/>
        <a:p>
          <a:pPr rtl="1"/>
          <a:endParaRPr lang="ar-EG"/>
        </a:p>
      </dgm:t>
    </dgm:pt>
    <dgm:pt modelId="{CA999465-8111-4FE3-8700-CB9B38EB1C4A}" type="pres">
      <dgm:prSet presAssocID="{26B12402-5BD3-402E-B352-F08303DF4121}" presName="parentText" presStyleLbl="node1" presStyleIdx="0" presStyleCnt="4">
        <dgm:presLayoutVars>
          <dgm:chMax val="0"/>
          <dgm:bulletEnabled val="1"/>
        </dgm:presLayoutVars>
      </dgm:prSet>
      <dgm:spPr/>
      <dgm:t>
        <a:bodyPr/>
        <a:lstStyle/>
        <a:p>
          <a:pPr rtl="1"/>
          <a:endParaRPr lang="ar-EG"/>
        </a:p>
      </dgm:t>
    </dgm:pt>
    <dgm:pt modelId="{02A5E8B9-F697-4097-94DA-AA9E525F4A20}" type="pres">
      <dgm:prSet presAssocID="{2857F8B9-D401-43B9-A2F9-A3F32F9891C6}" presName="spacer" presStyleCnt="0"/>
      <dgm:spPr/>
    </dgm:pt>
    <dgm:pt modelId="{62361D8E-EBFC-4B3A-B95A-0C6A0651510A}" type="pres">
      <dgm:prSet presAssocID="{8CE982FF-E6C6-4B6D-9170-33EBF3A74AB5}" presName="parentText" presStyleLbl="node1" presStyleIdx="1" presStyleCnt="4">
        <dgm:presLayoutVars>
          <dgm:chMax val="0"/>
          <dgm:bulletEnabled val="1"/>
        </dgm:presLayoutVars>
      </dgm:prSet>
      <dgm:spPr/>
      <dgm:t>
        <a:bodyPr/>
        <a:lstStyle/>
        <a:p>
          <a:pPr rtl="1"/>
          <a:endParaRPr lang="ar-EG"/>
        </a:p>
      </dgm:t>
    </dgm:pt>
    <dgm:pt modelId="{677F08A3-346E-4285-9B02-E624BAD9A161}" type="pres">
      <dgm:prSet presAssocID="{CC09515C-E729-4A17-BF9D-4B4E374422D3}" presName="spacer" presStyleCnt="0"/>
      <dgm:spPr/>
    </dgm:pt>
    <dgm:pt modelId="{AF04D591-AD6D-4862-A6AC-6C3A5E01A34A}" type="pres">
      <dgm:prSet presAssocID="{54626B22-79CF-43F4-BC2D-D30DDE75FCE5}" presName="parentText" presStyleLbl="node1" presStyleIdx="2" presStyleCnt="4">
        <dgm:presLayoutVars>
          <dgm:chMax val="0"/>
          <dgm:bulletEnabled val="1"/>
        </dgm:presLayoutVars>
      </dgm:prSet>
      <dgm:spPr/>
      <dgm:t>
        <a:bodyPr/>
        <a:lstStyle/>
        <a:p>
          <a:pPr rtl="1"/>
          <a:endParaRPr lang="ar-EG"/>
        </a:p>
      </dgm:t>
    </dgm:pt>
    <dgm:pt modelId="{4996A388-50FA-469B-BAAE-C8A5A219859D}" type="pres">
      <dgm:prSet presAssocID="{5DD3E6B1-AA3C-4C15-80F3-97EA6CB3F822}" presName="spacer" presStyleCnt="0"/>
      <dgm:spPr/>
    </dgm:pt>
    <dgm:pt modelId="{675984E5-89A2-4805-9136-DFF516A00B16}" type="pres">
      <dgm:prSet presAssocID="{AD393A92-C121-43A4-9B53-5D40295D94AD}" presName="parentText" presStyleLbl="node1" presStyleIdx="3" presStyleCnt="4">
        <dgm:presLayoutVars>
          <dgm:chMax val="0"/>
          <dgm:bulletEnabled val="1"/>
        </dgm:presLayoutVars>
      </dgm:prSet>
      <dgm:spPr/>
      <dgm:t>
        <a:bodyPr/>
        <a:lstStyle/>
        <a:p>
          <a:pPr rtl="1"/>
          <a:endParaRPr lang="ar-EG"/>
        </a:p>
      </dgm:t>
    </dgm:pt>
  </dgm:ptLst>
  <dgm:cxnLst>
    <dgm:cxn modelId="{8D490C5E-D235-4CA6-8EC6-1E0342262011}" srcId="{802B0458-C0CC-45B8-9845-A7252F1E1B17}" destId="{54626B22-79CF-43F4-BC2D-D30DDE75FCE5}" srcOrd="2" destOrd="0" parTransId="{DF6ABF71-7A17-453B-BBBB-9FC4217971A7}" sibTransId="{5DD3E6B1-AA3C-4C15-80F3-97EA6CB3F822}"/>
    <dgm:cxn modelId="{3735F930-E914-4171-9E2E-7F2392BF38F2}" type="presOf" srcId="{AD393A92-C121-43A4-9B53-5D40295D94AD}" destId="{675984E5-89A2-4805-9136-DFF516A00B16}" srcOrd="0" destOrd="0" presId="urn:microsoft.com/office/officeart/2005/8/layout/vList2"/>
    <dgm:cxn modelId="{014791F0-D0E7-4EA6-B3BA-EEE9FDB19FC1}" type="presOf" srcId="{54626B22-79CF-43F4-BC2D-D30DDE75FCE5}" destId="{AF04D591-AD6D-4862-A6AC-6C3A5E01A34A}" srcOrd="0" destOrd="0" presId="urn:microsoft.com/office/officeart/2005/8/layout/vList2"/>
    <dgm:cxn modelId="{363F0A28-5286-40FB-9231-9B681C505E11}" srcId="{802B0458-C0CC-45B8-9845-A7252F1E1B17}" destId="{26B12402-5BD3-402E-B352-F08303DF4121}" srcOrd="0" destOrd="0" parTransId="{30EDE231-7705-4528-9493-99AC72F32B4C}" sibTransId="{2857F8B9-D401-43B9-A2F9-A3F32F9891C6}"/>
    <dgm:cxn modelId="{1D00D64C-120B-400F-918E-C3DFAAFCD4B6}" type="presOf" srcId="{802B0458-C0CC-45B8-9845-A7252F1E1B17}" destId="{761790D8-1D2F-4992-B037-DAF41F0C5ABA}" srcOrd="0" destOrd="0" presId="urn:microsoft.com/office/officeart/2005/8/layout/vList2"/>
    <dgm:cxn modelId="{77AE128C-5D1F-402D-833E-933FAB7D8B11}" type="presOf" srcId="{8CE982FF-E6C6-4B6D-9170-33EBF3A74AB5}" destId="{62361D8E-EBFC-4B3A-B95A-0C6A0651510A}" srcOrd="0" destOrd="0" presId="urn:microsoft.com/office/officeart/2005/8/layout/vList2"/>
    <dgm:cxn modelId="{5E151C10-C1FB-49F2-AD6D-98754B1FE5A0}" srcId="{802B0458-C0CC-45B8-9845-A7252F1E1B17}" destId="{8CE982FF-E6C6-4B6D-9170-33EBF3A74AB5}" srcOrd="1" destOrd="0" parTransId="{0598AA2C-665A-4BFC-859F-53386CA4A3A8}" sibTransId="{CC09515C-E729-4A17-BF9D-4B4E374422D3}"/>
    <dgm:cxn modelId="{D547533E-D1E5-4C7C-B62C-D2F33C17E51E}" type="presOf" srcId="{26B12402-5BD3-402E-B352-F08303DF4121}" destId="{CA999465-8111-4FE3-8700-CB9B38EB1C4A}" srcOrd="0" destOrd="0" presId="urn:microsoft.com/office/officeart/2005/8/layout/vList2"/>
    <dgm:cxn modelId="{277C30D0-7AD0-40AC-9EC6-AC48862BD057}" srcId="{802B0458-C0CC-45B8-9845-A7252F1E1B17}" destId="{AD393A92-C121-43A4-9B53-5D40295D94AD}" srcOrd="3" destOrd="0" parTransId="{85FF0E05-8758-48FE-BBBA-06D37F77FA1D}" sibTransId="{B42DCE78-F7C4-4677-8219-0D40E2F87EBD}"/>
    <dgm:cxn modelId="{0A68637D-21CB-4DA7-8047-13D5A31F1814}" type="presParOf" srcId="{761790D8-1D2F-4992-B037-DAF41F0C5ABA}" destId="{CA999465-8111-4FE3-8700-CB9B38EB1C4A}" srcOrd="0" destOrd="0" presId="urn:microsoft.com/office/officeart/2005/8/layout/vList2"/>
    <dgm:cxn modelId="{BD2964AD-BD79-4CA3-97FD-A192B8989DA0}" type="presParOf" srcId="{761790D8-1D2F-4992-B037-DAF41F0C5ABA}" destId="{02A5E8B9-F697-4097-94DA-AA9E525F4A20}" srcOrd="1" destOrd="0" presId="urn:microsoft.com/office/officeart/2005/8/layout/vList2"/>
    <dgm:cxn modelId="{7895ED43-A9E5-4AB2-A101-3FF15E802C1A}" type="presParOf" srcId="{761790D8-1D2F-4992-B037-DAF41F0C5ABA}" destId="{62361D8E-EBFC-4B3A-B95A-0C6A0651510A}" srcOrd="2" destOrd="0" presId="urn:microsoft.com/office/officeart/2005/8/layout/vList2"/>
    <dgm:cxn modelId="{0BEF2EC3-D6F2-4E44-AB4C-1498828F593A}" type="presParOf" srcId="{761790D8-1D2F-4992-B037-DAF41F0C5ABA}" destId="{677F08A3-346E-4285-9B02-E624BAD9A161}" srcOrd="3" destOrd="0" presId="urn:microsoft.com/office/officeart/2005/8/layout/vList2"/>
    <dgm:cxn modelId="{602BEE90-413F-4C80-B02E-327369A18004}" type="presParOf" srcId="{761790D8-1D2F-4992-B037-DAF41F0C5ABA}" destId="{AF04D591-AD6D-4862-A6AC-6C3A5E01A34A}" srcOrd="4" destOrd="0" presId="urn:microsoft.com/office/officeart/2005/8/layout/vList2"/>
    <dgm:cxn modelId="{9B75599E-3875-47B7-B772-3FCF60D3C128}" type="presParOf" srcId="{761790D8-1D2F-4992-B037-DAF41F0C5ABA}" destId="{4996A388-50FA-469B-BAAE-C8A5A219859D}" srcOrd="5" destOrd="0" presId="urn:microsoft.com/office/officeart/2005/8/layout/vList2"/>
    <dgm:cxn modelId="{1E947B13-DF02-41D5-B061-44536BA1988E}" type="presParOf" srcId="{761790D8-1D2F-4992-B037-DAF41F0C5ABA}" destId="{675984E5-89A2-4805-9136-DFF516A00B1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99465-8111-4FE3-8700-CB9B38EB1C4A}">
      <dsp:nvSpPr>
        <dsp:cNvPr id="0" name=""/>
        <dsp:cNvSpPr/>
      </dsp:nvSpPr>
      <dsp:spPr>
        <a:xfrm>
          <a:off x="0" y="150588"/>
          <a:ext cx="8686800" cy="1299065"/>
        </a:xfrm>
        <a:prstGeom prst="round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r" defTabSz="1422400" rtl="1">
            <a:lnSpc>
              <a:spcPct val="90000"/>
            </a:lnSpc>
            <a:spcBef>
              <a:spcPct val="0"/>
            </a:spcBef>
            <a:spcAft>
              <a:spcPct val="35000"/>
            </a:spcAft>
          </a:pPr>
          <a:r>
            <a:rPr lang="ar-SA" sz="3200" b="1" kern="1200" dirty="0" smtClean="0"/>
            <a:t>ويتفشــى الاستهتار بين صفوفه وتسوده السلبية واللامبالاة </a:t>
          </a:r>
          <a:endParaRPr lang="ar-EG" sz="3200" kern="1200" dirty="0"/>
        </a:p>
      </dsp:txBody>
      <dsp:txXfrm>
        <a:off x="63415" y="214003"/>
        <a:ext cx="8559970" cy="1172235"/>
      </dsp:txXfrm>
    </dsp:sp>
    <dsp:sp modelId="{62361D8E-EBFC-4B3A-B95A-0C6A0651510A}">
      <dsp:nvSpPr>
        <dsp:cNvPr id="0" name=""/>
        <dsp:cNvSpPr/>
      </dsp:nvSpPr>
      <dsp:spPr>
        <a:xfrm>
          <a:off x="0" y="1547574"/>
          <a:ext cx="8686800" cy="1299065"/>
        </a:xfrm>
        <a:prstGeom prst="round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lvl="0" algn="r" defTabSz="1511300" rtl="1">
            <a:lnSpc>
              <a:spcPct val="90000"/>
            </a:lnSpc>
            <a:spcBef>
              <a:spcPct val="0"/>
            </a:spcBef>
            <a:spcAft>
              <a:spcPct val="35000"/>
            </a:spcAft>
          </a:pPr>
          <a:r>
            <a:rPr lang="ar-SA" sz="3400" b="1" kern="1200" dirty="0" smtClean="0"/>
            <a:t>كمظهر من مظاهر رفض الشعب للنظام التعسفى الذى يئن من قيوده </a:t>
          </a:r>
          <a:endParaRPr lang="ar-EG" sz="3400" kern="1200" dirty="0"/>
        </a:p>
      </dsp:txBody>
      <dsp:txXfrm>
        <a:off x="63415" y="1610989"/>
        <a:ext cx="8559970" cy="1172235"/>
      </dsp:txXfrm>
    </dsp:sp>
    <dsp:sp modelId="{AF04D591-AD6D-4862-A6AC-6C3A5E01A34A}">
      <dsp:nvSpPr>
        <dsp:cNvPr id="0" name=""/>
        <dsp:cNvSpPr/>
      </dsp:nvSpPr>
      <dsp:spPr>
        <a:xfrm>
          <a:off x="0" y="2944560"/>
          <a:ext cx="8686800" cy="1299065"/>
        </a:xfrm>
        <a:prstGeom prst="roundRect">
          <a:avLst/>
        </a:prstGeom>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lvl="0" algn="r" defTabSz="1511300" rtl="1">
            <a:lnSpc>
              <a:spcPct val="90000"/>
            </a:lnSpc>
            <a:spcBef>
              <a:spcPct val="0"/>
            </a:spcBef>
            <a:spcAft>
              <a:spcPct val="35000"/>
            </a:spcAft>
          </a:pPr>
          <a:r>
            <a:rPr lang="ar-EG" sz="3400" b="1" kern="1200" dirty="0" smtClean="0"/>
            <a:t>و</a:t>
          </a:r>
          <a:r>
            <a:rPr lang="ar-SA" sz="3400" b="1" kern="1200" dirty="0" smtClean="0"/>
            <a:t>احتجاجا على جو الكبت الذى يعيش فيه </a:t>
          </a:r>
          <a:endParaRPr lang="ar-EG" sz="3400" kern="1200" dirty="0"/>
        </a:p>
      </dsp:txBody>
      <dsp:txXfrm>
        <a:off x="63415" y="3007975"/>
        <a:ext cx="8559970" cy="1172235"/>
      </dsp:txXfrm>
    </dsp:sp>
    <dsp:sp modelId="{675984E5-89A2-4805-9136-DFF516A00B16}">
      <dsp:nvSpPr>
        <dsp:cNvPr id="0" name=""/>
        <dsp:cNvSpPr/>
      </dsp:nvSpPr>
      <dsp:spPr>
        <a:xfrm>
          <a:off x="0" y="4341545"/>
          <a:ext cx="8686800" cy="1299065"/>
        </a:xfrm>
        <a:prstGeom prst="roundRect">
          <a:avLst/>
        </a:prstGeom>
        <a:solidFill>
          <a:srgbClr val="0000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lvl="0" algn="r" defTabSz="1511300" rtl="1">
            <a:lnSpc>
              <a:spcPct val="90000"/>
            </a:lnSpc>
            <a:spcBef>
              <a:spcPct val="0"/>
            </a:spcBef>
            <a:spcAft>
              <a:spcPct val="35000"/>
            </a:spcAft>
          </a:pPr>
          <a:r>
            <a:rPr lang="ar-SA" sz="3400" b="1" kern="1200" dirty="0" smtClean="0"/>
            <a:t>وعدم مشاركته فى سياسـة بـلاده وفى عمليـة اتخاذ القرار السياسى الذى يتلاءم واحتياجـات الجماهير بصورة حقيقية .</a:t>
          </a:r>
          <a:endParaRPr lang="ar-EG" sz="3400" kern="1200" dirty="0"/>
        </a:p>
      </dsp:txBody>
      <dsp:txXfrm>
        <a:off x="63415" y="4404960"/>
        <a:ext cx="8559970" cy="117223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116255DD-7834-4375-8F52-7243C4852A0B}" type="datetimeFigureOut">
              <a:rPr lang="ar-EG" smtClean="0"/>
              <a:t>24/07/1441</a:t>
            </a:fld>
            <a:endParaRPr lang="ar-E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F31EBDCF-394D-41E6-81F2-5EDF2453D40C}" type="slidenum">
              <a:rPr lang="ar-EG" smtClean="0"/>
              <a:t>‹#›</a:t>
            </a:fld>
            <a:endParaRPr lang="ar-EG"/>
          </a:p>
        </p:txBody>
      </p:sp>
    </p:spTree>
    <p:extLst>
      <p:ext uri="{BB962C8B-B14F-4D97-AF65-F5344CB8AC3E}">
        <p14:creationId xmlns:p14="http://schemas.microsoft.com/office/powerpoint/2010/main" val="163908355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F31EBDCF-394D-41E6-81F2-5EDF2453D40C}" type="slidenum">
              <a:rPr lang="ar-EG" smtClean="0"/>
              <a:t>2</a:t>
            </a:fld>
            <a:endParaRPr lang="ar-EG"/>
          </a:p>
        </p:txBody>
      </p:sp>
    </p:spTree>
    <p:extLst>
      <p:ext uri="{BB962C8B-B14F-4D97-AF65-F5344CB8AC3E}">
        <p14:creationId xmlns:p14="http://schemas.microsoft.com/office/powerpoint/2010/main" val="239345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3/18/2020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68102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texto vertical"/>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3/18/2020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930647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3/18/2020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573940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contenido"/>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3/18/2020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088139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3/18/2020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939347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3/18/2020</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960826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n-US" smtClean="0"/>
              <a:t>Click to edit Master title style</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3/18/2020</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145443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3/18/2020</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41263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3/18/2020</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03033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3/18/2020</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682648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3/18/2020</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122918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texto vertical"/>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3/18/2020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37308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3/18/2020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838054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3/18/2020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133437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693602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626204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257983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80494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061401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545242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041818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998090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11226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389849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132519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008999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190192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827628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091622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6224910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252101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975116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042217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93888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815842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742795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991796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178980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1895828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771177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775010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102503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978453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744617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00288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8923772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304559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655256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417088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209819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3/18/2020</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3/18/2020</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D8BD707-D9CF-40AE-B4C6-C98DA3205C09}" type="datetimeFigureOut">
              <a:rPr lang="en-US" smtClean="0"/>
              <a:pPr/>
              <a:t>3/18/2020</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608855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1D8BD707-D9CF-40AE-B4C6-C98DA3205C09}" type="datetimeFigureOut">
              <a:rPr lang="en-US" smtClean="0"/>
              <a:pPr/>
              <a:t>3/18/2020</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1D8BD707-D9CF-40AE-B4C6-C98DA3205C09}" type="datetimeFigureOut">
              <a:rPr lang="en-US" smtClean="0"/>
              <a:pPr/>
              <a:t>3/18/2020</a:t>
            </a:fld>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a:p>
        </p:txBody>
      </p:sp>
      <p:sp>
        <p:nvSpPr>
          <p:cNvPr id="6" name="Slide Number Placeholder 5"/>
          <p:cNvSpPr>
            <a:spLocks noGrp="1"/>
          </p:cNvSpPr>
          <p:nvPr>
            <p:ph type="sldNum" sz="quarter" idx="12"/>
          </p:nvPr>
        </p:nvSpPr>
        <p:spPr>
          <a:xfrm>
            <a:off x="6733952" y="6555112"/>
            <a:ext cx="588336" cy="228600"/>
          </a:xfrm>
        </p:spPr>
        <p:txBody>
          <a:bodyPr/>
          <a:lstStyle>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3/18/2020</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775791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D8BD707-D9CF-40AE-B4C6-C98DA3205C09}" type="datetimeFigureOut">
              <a:rPr lang="en-US" smtClean="0"/>
              <a:pPr/>
              <a:t>3/18/2020</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1D8BD707-D9CF-40AE-B4C6-C98DA3205C09}" type="datetimeFigureOut">
              <a:rPr lang="en-US" smtClean="0"/>
              <a:pPr/>
              <a:t>3/18/2020</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a:xfrm>
            <a:off x="457200" y="6556248"/>
            <a:ext cx="3657600" cy="228600"/>
          </a:xfrm>
        </p:spPr>
        <p:txBody>
          <a:bodyPr/>
          <a:lstStyle>
            <a:extLst/>
          </a:lstStyle>
          <a:p>
            <a:endParaRPr lang="en-US"/>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B6F15528-21DE-4FAA-801E-634DDDAF4B2B}" type="slidenum">
              <a:rPr lang="en-US" smtClean="0"/>
              <a:pPr/>
              <a:t>‹#›</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8674300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4264302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5008102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35342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8363464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3279490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0392563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991531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966466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7666503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3853068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61270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02391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60717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contenido"/>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3/18/2020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36872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487019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90704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55692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22761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93615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973813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50442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775429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954392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05433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3/18/2020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924954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0598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485974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381223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727000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98809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290316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805311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817880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98361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34086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3/18/2020</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44157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731452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624967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042912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548352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73384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000503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569821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5570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712540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54253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n-US" smtClean="0"/>
              <a:t>Click to edit Master title style</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3/18/2020</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083076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245747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968989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289286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527149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613761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22229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533592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441353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417564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67510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3/18/2020</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524423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972224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078615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638781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987545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670284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526622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389190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741584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84071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33797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3/18/2020</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607590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543894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045585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864812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871858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798871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282475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49698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063903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83023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12241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3/18/2020</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385312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352066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672468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203806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100638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716328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960704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63594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651665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64062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70067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3/18/2020</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783474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956019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98502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17714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627745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159735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444718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678529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758850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30846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92138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0.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1.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2.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3.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5.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6.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7.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8.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9.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dirty="0" smtClean="0"/>
            </a:lvl1pPr>
          </a:lstStyle>
          <a:p>
            <a:fld id="{1D8BD707-D9CF-40AE-B4C6-C98DA3205C09}" type="datetimeFigureOut">
              <a:rPr lang="en-US" smtClean="0"/>
              <a:pPr/>
              <a:t>3/18/2020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dirty="0" smtClean="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fld id="{1D8BD707-D9CF-40AE-B4C6-C98DA3205C09}" type="datetimeFigureOut">
              <a:rPr lang="en-US" smtClean="0"/>
              <a:pPr/>
              <a:t>3/18/2020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charset="0"/>
          <a:cs typeface="Arial" charset="0"/>
        </a:defRPr>
      </a:lvl2pPr>
      <a:lvl3pPr algn="ctr" rtl="1" eaLnBrk="1" fontAlgn="base" hangingPunct="1">
        <a:spcBef>
          <a:spcPct val="0"/>
        </a:spcBef>
        <a:spcAft>
          <a:spcPct val="0"/>
        </a:spcAft>
        <a:defRPr sz="4400">
          <a:solidFill>
            <a:schemeClr val="tx2"/>
          </a:solidFill>
          <a:latin typeface="Arial" charset="0"/>
          <a:cs typeface="Arial" charset="0"/>
        </a:defRPr>
      </a:lvl3pPr>
      <a:lvl4pPr algn="ctr" rtl="1" eaLnBrk="1" fontAlgn="base" hangingPunct="1">
        <a:spcBef>
          <a:spcPct val="0"/>
        </a:spcBef>
        <a:spcAft>
          <a:spcPct val="0"/>
        </a:spcAft>
        <a:defRPr sz="4400">
          <a:solidFill>
            <a:schemeClr val="tx2"/>
          </a:solidFill>
          <a:latin typeface="Arial" charset="0"/>
          <a:cs typeface="Arial" charset="0"/>
        </a:defRPr>
      </a:lvl4pPr>
      <a:lvl5pPr algn="ctr" rtl="1" eaLnBrk="1" fontAlgn="base" hangingPunct="1">
        <a:spcBef>
          <a:spcPct val="0"/>
        </a:spcBef>
        <a:spcAft>
          <a:spcPct val="0"/>
        </a:spcAft>
        <a:defRPr sz="4400">
          <a:solidFill>
            <a:schemeClr val="tx2"/>
          </a:solidFill>
          <a:latin typeface="Arial" charset="0"/>
          <a:cs typeface="Arial" charset="0"/>
        </a:defRPr>
      </a:lvl5pPr>
      <a:lvl6pPr marL="457200" algn="ctr" rtl="1" eaLnBrk="1" fontAlgn="base" hangingPunct="1">
        <a:spcBef>
          <a:spcPct val="0"/>
        </a:spcBef>
        <a:spcAft>
          <a:spcPct val="0"/>
        </a:spcAft>
        <a:defRPr sz="4400">
          <a:solidFill>
            <a:schemeClr val="tx2"/>
          </a:solidFill>
          <a:latin typeface="Arial" charset="0"/>
          <a:cs typeface="Arial" charset="0"/>
        </a:defRPr>
      </a:lvl6pPr>
      <a:lvl7pPr marL="914400" algn="ctr" rtl="1" eaLnBrk="1" fontAlgn="base" hangingPunct="1">
        <a:spcBef>
          <a:spcPct val="0"/>
        </a:spcBef>
        <a:spcAft>
          <a:spcPct val="0"/>
        </a:spcAft>
        <a:defRPr sz="4400">
          <a:solidFill>
            <a:schemeClr val="tx2"/>
          </a:solidFill>
          <a:latin typeface="Arial" charset="0"/>
          <a:cs typeface="Arial" charset="0"/>
        </a:defRPr>
      </a:lvl7pPr>
      <a:lvl8pPr marL="1371600" algn="ctr" rtl="1" eaLnBrk="1" fontAlgn="base" hangingPunct="1">
        <a:spcBef>
          <a:spcPct val="0"/>
        </a:spcBef>
        <a:spcAft>
          <a:spcPct val="0"/>
        </a:spcAft>
        <a:defRPr sz="4400">
          <a:solidFill>
            <a:schemeClr val="tx2"/>
          </a:solidFill>
          <a:latin typeface="Arial" charset="0"/>
          <a:cs typeface="Arial" charset="0"/>
        </a:defRPr>
      </a:lvl8pPr>
      <a:lvl9pPr marL="1828800" algn="ctr" rtl="1"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3/18/2020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defRPr>
      </a:lvl2pPr>
      <a:lvl3pPr algn="ctr" rtl="1" eaLnBrk="1" fontAlgn="base" hangingPunct="1">
        <a:spcBef>
          <a:spcPct val="0"/>
        </a:spcBef>
        <a:spcAft>
          <a:spcPct val="0"/>
        </a:spcAft>
        <a:defRPr sz="4400">
          <a:solidFill>
            <a:schemeClr val="tx2"/>
          </a:solidFill>
          <a:latin typeface="Arial" pitchFamily="34" charset="0"/>
        </a:defRPr>
      </a:lvl3pPr>
      <a:lvl4pPr algn="ctr" rtl="1" eaLnBrk="1" fontAlgn="base" hangingPunct="1">
        <a:spcBef>
          <a:spcPct val="0"/>
        </a:spcBef>
        <a:spcAft>
          <a:spcPct val="0"/>
        </a:spcAft>
        <a:defRPr sz="4400">
          <a:solidFill>
            <a:schemeClr val="tx2"/>
          </a:solidFill>
          <a:latin typeface="Arial" pitchFamily="34" charset="0"/>
        </a:defRPr>
      </a:lvl4pPr>
      <a:lvl5pPr algn="ctr" rtl="1" eaLnBrk="1" fontAlgn="base" hangingPunct="1">
        <a:spcBef>
          <a:spcPct val="0"/>
        </a:spcBef>
        <a:spcAft>
          <a:spcPct val="0"/>
        </a:spcAft>
        <a:defRPr sz="4400">
          <a:solidFill>
            <a:schemeClr val="tx2"/>
          </a:solidFill>
          <a:latin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defRPr>
      </a:lvl2pPr>
      <a:lvl3pPr marL="1143000" indent="-228600" algn="r" rtl="1" eaLnBrk="1" fontAlgn="base" hangingPunct="1">
        <a:spcBef>
          <a:spcPct val="20000"/>
        </a:spcBef>
        <a:spcAft>
          <a:spcPct val="0"/>
        </a:spcAft>
        <a:buChar char="•"/>
        <a:defRPr sz="2400">
          <a:solidFill>
            <a:schemeClr val="tx1"/>
          </a:solidFill>
          <a:latin typeface="+mn-lt"/>
        </a:defRPr>
      </a:lvl3pPr>
      <a:lvl4pPr marL="1600200" indent="-228600" algn="r" rtl="1" eaLnBrk="1" fontAlgn="base" hangingPunct="1">
        <a:spcBef>
          <a:spcPct val="20000"/>
        </a:spcBef>
        <a:spcAft>
          <a:spcPct val="0"/>
        </a:spcAft>
        <a:buChar char="–"/>
        <a:defRPr sz="2000">
          <a:solidFill>
            <a:schemeClr val="tx1"/>
          </a:solidFill>
          <a:latin typeface="+mn-lt"/>
        </a:defRPr>
      </a:lvl4pPr>
      <a:lvl5pPr marL="2057400" indent="-228600" algn="r" rtl="1" eaLnBrk="1" fontAlgn="base" hangingPunct="1">
        <a:spcBef>
          <a:spcPct val="20000"/>
        </a:spcBef>
        <a:spcAft>
          <a:spcPct val="0"/>
        </a:spcAft>
        <a:buChar char="»"/>
        <a:defRPr sz="2000">
          <a:solidFill>
            <a:schemeClr val="tx1"/>
          </a:solidFill>
          <a:latin typeface="+mn-lt"/>
        </a:defRPr>
      </a:lvl5pPr>
      <a:lvl6pPr marL="2514600" indent="-228600" algn="r" rtl="1" eaLnBrk="1" fontAlgn="base" hangingPunct="1">
        <a:spcBef>
          <a:spcPct val="20000"/>
        </a:spcBef>
        <a:spcAft>
          <a:spcPct val="0"/>
        </a:spcAft>
        <a:buChar char="»"/>
        <a:defRPr sz="2000">
          <a:solidFill>
            <a:schemeClr val="tx1"/>
          </a:solidFill>
          <a:latin typeface="+mn-lt"/>
        </a:defRPr>
      </a:lvl6pPr>
      <a:lvl7pPr marL="2971800" indent="-228600" algn="r" rtl="1" eaLnBrk="1" fontAlgn="base" hangingPunct="1">
        <a:spcBef>
          <a:spcPct val="20000"/>
        </a:spcBef>
        <a:spcAft>
          <a:spcPct val="0"/>
        </a:spcAft>
        <a:buChar char="»"/>
        <a:defRPr sz="2000">
          <a:solidFill>
            <a:schemeClr val="tx1"/>
          </a:solidFill>
          <a:latin typeface="+mn-lt"/>
        </a:defRPr>
      </a:lvl7pPr>
      <a:lvl8pPr marL="3429000" indent="-228600" algn="r" rtl="1" eaLnBrk="1" fontAlgn="base" hangingPunct="1">
        <a:spcBef>
          <a:spcPct val="20000"/>
        </a:spcBef>
        <a:spcAft>
          <a:spcPct val="0"/>
        </a:spcAft>
        <a:buChar char="»"/>
        <a:defRPr sz="2000">
          <a:solidFill>
            <a:schemeClr val="tx1"/>
          </a:solidFill>
          <a:latin typeface="+mn-lt"/>
        </a:defRPr>
      </a:lvl8pPr>
      <a:lvl9pPr marL="3886200" indent="-228600" algn="r" rtl="1" eaLnBrk="1" fontAlgn="base" hangingPunct="1">
        <a:spcBef>
          <a:spcPct val="20000"/>
        </a:spcBef>
        <a:spcAft>
          <a:spcPct val="0"/>
        </a:spcAft>
        <a:buChar char="»"/>
        <a:defRPr sz="2000">
          <a:solidFill>
            <a:schemeClr val="tx1"/>
          </a:solidFill>
          <a:latin typeface="+mn-lt"/>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3/18/2020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defRPr>
      </a:lvl2pPr>
      <a:lvl3pPr algn="ctr" rtl="1" eaLnBrk="1" fontAlgn="base" hangingPunct="1">
        <a:spcBef>
          <a:spcPct val="0"/>
        </a:spcBef>
        <a:spcAft>
          <a:spcPct val="0"/>
        </a:spcAft>
        <a:defRPr sz="4400">
          <a:solidFill>
            <a:schemeClr val="tx2"/>
          </a:solidFill>
          <a:latin typeface="Arial" pitchFamily="34" charset="0"/>
        </a:defRPr>
      </a:lvl3pPr>
      <a:lvl4pPr algn="ctr" rtl="1" eaLnBrk="1" fontAlgn="base" hangingPunct="1">
        <a:spcBef>
          <a:spcPct val="0"/>
        </a:spcBef>
        <a:spcAft>
          <a:spcPct val="0"/>
        </a:spcAft>
        <a:defRPr sz="4400">
          <a:solidFill>
            <a:schemeClr val="tx2"/>
          </a:solidFill>
          <a:latin typeface="Arial" pitchFamily="34" charset="0"/>
        </a:defRPr>
      </a:lvl4pPr>
      <a:lvl5pPr algn="ctr" rtl="1" eaLnBrk="1" fontAlgn="base" hangingPunct="1">
        <a:spcBef>
          <a:spcPct val="0"/>
        </a:spcBef>
        <a:spcAft>
          <a:spcPct val="0"/>
        </a:spcAft>
        <a:defRPr sz="4400">
          <a:solidFill>
            <a:schemeClr val="tx2"/>
          </a:solidFill>
          <a:latin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defRPr>
      </a:lvl2pPr>
      <a:lvl3pPr marL="1143000" indent="-228600" algn="r" rtl="1" eaLnBrk="1" fontAlgn="base" hangingPunct="1">
        <a:spcBef>
          <a:spcPct val="20000"/>
        </a:spcBef>
        <a:spcAft>
          <a:spcPct val="0"/>
        </a:spcAft>
        <a:buChar char="•"/>
        <a:defRPr sz="2400">
          <a:solidFill>
            <a:schemeClr val="tx1"/>
          </a:solidFill>
          <a:latin typeface="+mn-lt"/>
        </a:defRPr>
      </a:lvl3pPr>
      <a:lvl4pPr marL="1600200" indent="-228600" algn="r" rtl="1" eaLnBrk="1" fontAlgn="base" hangingPunct="1">
        <a:spcBef>
          <a:spcPct val="20000"/>
        </a:spcBef>
        <a:spcAft>
          <a:spcPct val="0"/>
        </a:spcAft>
        <a:buChar char="–"/>
        <a:defRPr sz="2000">
          <a:solidFill>
            <a:schemeClr val="tx1"/>
          </a:solidFill>
          <a:latin typeface="+mn-lt"/>
        </a:defRPr>
      </a:lvl4pPr>
      <a:lvl5pPr marL="2057400" indent="-228600" algn="r" rtl="1" eaLnBrk="1" fontAlgn="base" hangingPunct="1">
        <a:spcBef>
          <a:spcPct val="20000"/>
        </a:spcBef>
        <a:spcAft>
          <a:spcPct val="0"/>
        </a:spcAft>
        <a:buChar char="»"/>
        <a:defRPr sz="2000">
          <a:solidFill>
            <a:schemeClr val="tx1"/>
          </a:solidFill>
          <a:latin typeface="+mn-lt"/>
        </a:defRPr>
      </a:lvl5pPr>
      <a:lvl6pPr marL="2514600" indent="-228600" algn="r" rtl="1" eaLnBrk="1" fontAlgn="base" hangingPunct="1">
        <a:spcBef>
          <a:spcPct val="20000"/>
        </a:spcBef>
        <a:spcAft>
          <a:spcPct val="0"/>
        </a:spcAft>
        <a:buChar char="»"/>
        <a:defRPr sz="2000">
          <a:solidFill>
            <a:schemeClr val="tx1"/>
          </a:solidFill>
          <a:latin typeface="+mn-lt"/>
        </a:defRPr>
      </a:lvl6pPr>
      <a:lvl7pPr marL="2971800" indent="-228600" algn="r" rtl="1" eaLnBrk="1" fontAlgn="base" hangingPunct="1">
        <a:spcBef>
          <a:spcPct val="20000"/>
        </a:spcBef>
        <a:spcAft>
          <a:spcPct val="0"/>
        </a:spcAft>
        <a:buChar char="»"/>
        <a:defRPr sz="2000">
          <a:solidFill>
            <a:schemeClr val="tx1"/>
          </a:solidFill>
          <a:latin typeface="+mn-lt"/>
        </a:defRPr>
      </a:lvl7pPr>
      <a:lvl8pPr marL="3429000" indent="-228600" algn="r" rtl="1" eaLnBrk="1" fontAlgn="base" hangingPunct="1">
        <a:spcBef>
          <a:spcPct val="20000"/>
        </a:spcBef>
        <a:spcAft>
          <a:spcPct val="0"/>
        </a:spcAft>
        <a:buChar char="»"/>
        <a:defRPr sz="2000">
          <a:solidFill>
            <a:schemeClr val="tx1"/>
          </a:solidFill>
          <a:latin typeface="+mn-lt"/>
        </a:defRPr>
      </a:lvl8pPr>
      <a:lvl9pPr marL="3886200" indent="-228600" algn="r" rtl="1" eaLnBrk="1" fontAlgn="base" hangingPunct="1">
        <a:spcBef>
          <a:spcPct val="20000"/>
        </a:spcBef>
        <a:spcAft>
          <a:spcPct val="0"/>
        </a:spcAft>
        <a:buChar char="»"/>
        <a:defRPr sz="2000">
          <a:solidFill>
            <a:schemeClr val="tx1"/>
          </a:solidFill>
          <a:latin typeface="+mn-lt"/>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3/18/2020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D8BD707-D9CF-40AE-B4C6-C98DA3205C09}" type="datetimeFigureOut">
              <a:rPr lang="en-US" smtClean="0"/>
              <a:pPr/>
              <a:t>3/18/2020</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6F15528-21DE-4FAA-801E-634DDDAF4B2B}"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rtl="1"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r" rtl="1"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r" rtl="1"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r" rtl="1"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r" rtl="1"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r" rtl="1"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r" rtl="1"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1D8BD707-D9CF-40AE-B4C6-C98DA3205C09}" type="datetimeFigureOut">
              <a:rPr lang="en-US" smtClean="0"/>
              <a:pPr/>
              <a:t>3/18/2020</a:t>
            </a:fld>
            <a:endParaRPr lang="en-US"/>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rtl="1"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r" rtl="1"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r" rtl="1"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r" rtl="1"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r" rtl="1"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r" rtl="1"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r" rtl="1"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r" rtl="1"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r" rtl="1"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r" rtl="1"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3/18/2020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3/18/2020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3/18/2020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3/18/2020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3/18/2020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3/18/2020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3/18/2020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3/18/2020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3/18/2020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5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9.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19.pn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19.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19.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9.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19.png"/><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19.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9.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audio" Target="../media/media30.wav"/><Relationship Id="rId1" Type="http://schemas.microsoft.com/office/2007/relationships/media" Target="../media/media30.wav"/><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19.png"/><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audio" Target="../media/media32.wav"/><Relationship Id="rId1" Type="http://schemas.microsoft.com/office/2007/relationships/media" Target="../media/media32.wav"/><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12.xml"/><Relationship Id="rId2" Type="http://schemas.openxmlformats.org/officeDocument/2006/relationships/audio" Target="../media/media33.wav"/><Relationship Id="rId1" Type="http://schemas.microsoft.com/office/2007/relationships/media" Target="../media/media33.wav"/><Relationship Id="rId5" Type="http://schemas.openxmlformats.org/officeDocument/2006/relationships/image" Target="../media/image19.png"/><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3.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19.png"/><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4.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9.png"/><Relationship Id="rId4" Type="http://schemas.openxmlformats.org/officeDocument/2006/relationships/image" Target="../media/image21.jpeg"/></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67.xml"/></Relationships>
</file>

<file path=ppt/slides/_rels/slide41.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png"/><Relationship Id="rId1" Type="http://schemas.openxmlformats.org/officeDocument/2006/relationships/slideLayout" Target="../slideLayouts/slideLayout15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9.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محمد السيسى\Desktop\media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831" y="2114527"/>
            <a:ext cx="5040560" cy="252298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محمد السيسى\Desktop\جامعة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832" y="260648"/>
            <a:ext cx="5040560" cy="18307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محمد السيسى\Desktop\جامعة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833" y="4637510"/>
            <a:ext cx="5040559" cy="2103857"/>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96449602"/>
      </p:ext>
    </p:extLst>
  </p:cSld>
  <p:clrMapOvr>
    <a:masterClrMapping/>
  </p:clrMapOvr>
  <mc:AlternateContent xmlns:mc="http://schemas.openxmlformats.org/markup-compatibility/2006">
    <mc:Choice xmlns:p14="http://schemas.microsoft.com/office/powerpoint/2010/main" Requires="p14">
      <p:transition spd="slow" p14:dur="900" advClick="0" advTm="19840">
        <p14:warp dir="in"/>
      </p:transition>
    </mc:Choice>
    <mc:Fallback>
      <p:transition spd="slow" advClick="0" advTm="198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8"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anim calcmode="lin" valueType="num">
                                      <p:cBhvr additive="base">
                                        <p:cTn id="9" dur="1500" fill="hold"/>
                                        <p:tgtEl>
                                          <p:spTgt spid="1027"/>
                                        </p:tgtEl>
                                        <p:attrNameLst>
                                          <p:attrName>ppt_x</p:attrName>
                                        </p:attrNameLst>
                                      </p:cBhvr>
                                      <p:tavLst>
                                        <p:tav tm="0">
                                          <p:val>
                                            <p:strVal val="0-#ppt_w/2"/>
                                          </p:val>
                                        </p:tav>
                                        <p:tav tm="100000">
                                          <p:val>
                                            <p:strVal val="#ppt_x"/>
                                          </p:val>
                                        </p:tav>
                                      </p:tavLst>
                                    </p:anim>
                                    <p:anim calcmode="lin" valueType="num">
                                      <p:cBhvr additive="base">
                                        <p:cTn id="10" dur="1500" fill="hold"/>
                                        <p:tgtEl>
                                          <p:spTgt spid="1027"/>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1500" fill="hold"/>
                                        <p:tgtEl>
                                          <p:spTgt spid="1028"/>
                                        </p:tgtEl>
                                        <p:attrNameLst>
                                          <p:attrName>ppt_x</p:attrName>
                                        </p:attrNameLst>
                                      </p:cBhvr>
                                      <p:tavLst>
                                        <p:tav tm="0">
                                          <p:val>
                                            <p:strVal val="1+#ppt_w/2"/>
                                          </p:val>
                                        </p:tav>
                                        <p:tav tm="100000">
                                          <p:val>
                                            <p:strVal val="#ppt_x"/>
                                          </p:val>
                                        </p:tav>
                                      </p:tavLst>
                                    </p:anim>
                                    <p:anim calcmode="lin" valueType="num">
                                      <p:cBhvr additive="base">
                                        <p:cTn id="14" dur="1500" fill="hold"/>
                                        <p:tgtEl>
                                          <p:spTgt spid="1028"/>
                                        </p:tgtEl>
                                        <p:attrNameLst>
                                          <p:attrName>ppt_y</p:attrName>
                                        </p:attrNameLst>
                                      </p:cBhvr>
                                      <p:tavLst>
                                        <p:tav tm="0">
                                          <p:val>
                                            <p:strVal val="#ppt_y"/>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1500" fill="hold"/>
                                        <p:tgtEl>
                                          <p:spTgt spid="1026"/>
                                        </p:tgtEl>
                                        <p:attrNameLst>
                                          <p:attrName>ppt_w</p:attrName>
                                        </p:attrNameLst>
                                      </p:cBhvr>
                                      <p:tavLst>
                                        <p:tav tm="0">
                                          <p:val>
                                            <p:fltVal val="0"/>
                                          </p:val>
                                        </p:tav>
                                        <p:tav tm="100000">
                                          <p:val>
                                            <p:strVal val="#ppt_w"/>
                                          </p:val>
                                        </p:tav>
                                      </p:tavLst>
                                    </p:anim>
                                    <p:anim calcmode="lin" valueType="num">
                                      <p:cBhvr>
                                        <p:cTn id="18" dur="1500" fill="hold"/>
                                        <p:tgtEl>
                                          <p:spTgt spid="1026"/>
                                        </p:tgtEl>
                                        <p:attrNameLst>
                                          <p:attrName>ppt_h</p:attrName>
                                        </p:attrNameLst>
                                      </p:cBhvr>
                                      <p:tavLst>
                                        <p:tav tm="0">
                                          <p:val>
                                            <p:fltVal val="0"/>
                                          </p:val>
                                        </p:tav>
                                        <p:tav tm="100000">
                                          <p:val>
                                            <p:strVal val="#ppt_h"/>
                                          </p:val>
                                        </p:tav>
                                      </p:tavLst>
                                    </p:anim>
                                    <p:animEffect transition="in" filter="fade">
                                      <p:cBhvr>
                                        <p:cTn id="19" dur="1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686800" cy="3657600"/>
          </a:xfrm>
          <a:ln w="57150"/>
        </p:spPr>
        <p:style>
          <a:lnRef idx="2">
            <a:schemeClr val="accent4"/>
          </a:lnRef>
          <a:fillRef idx="1">
            <a:schemeClr val="lt1"/>
          </a:fillRef>
          <a:effectRef idx="0">
            <a:schemeClr val="accent4"/>
          </a:effectRef>
          <a:fontRef idx="minor">
            <a:schemeClr val="dk1"/>
          </a:fontRef>
        </p:style>
        <p:txBody>
          <a:bodyPr>
            <a:normAutofit/>
          </a:bodyPr>
          <a:lstStyle/>
          <a:p>
            <a:pPr algn="just" rtl="1">
              <a:buFont typeface="Wingdings" pitchFamily="2" charset="2"/>
              <a:buChar char="q"/>
            </a:pPr>
            <a:r>
              <a:rPr lang="ar-SA" sz="4000" b="1" dirty="0">
                <a:solidFill>
                  <a:srgbClr val="CC0099"/>
                </a:solidFill>
              </a:rPr>
              <a:t>وهناك </a:t>
            </a:r>
            <a:r>
              <a:rPr lang="ar-SA" sz="4400" b="1" u="sng" dirty="0">
                <a:solidFill>
                  <a:srgbClr val="0000FF"/>
                </a:solidFill>
                <a:effectLst>
                  <a:outerShdw blurRad="38100" dist="38100" dir="2700000" algn="tl">
                    <a:srgbClr val="000000">
                      <a:alpha val="43137"/>
                    </a:srgbClr>
                  </a:outerShdw>
                </a:effectLst>
              </a:rPr>
              <a:t>الثورة الثقافية</a:t>
            </a:r>
            <a:r>
              <a:rPr lang="ar-SA" sz="4400" b="1" dirty="0">
                <a:solidFill>
                  <a:srgbClr val="0000FF"/>
                </a:solidFill>
                <a:effectLst>
                  <a:outerShdw blurRad="38100" dist="38100" dir="2700000" algn="tl">
                    <a:srgbClr val="000000">
                      <a:alpha val="43137"/>
                    </a:srgbClr>
                  </a:outerShdw>
                </a:effectLst>
              </a:rPr>
              <a:t> </a:t>
            </a:r>
            <a:r>
              <a:rPr lang="ar-SA" sz="4000" b="1" dirty="0">
                <a:solidFill>
                  <a:srgbClr val="CC0099"/>
                </a:solidFill>
              </a:rPr>
              <a:t>والتى تنشأ داخل المجتمـع لتصحيح مسار الشعب تجاه </a:t>
            </a:r>
            <a:r>
              <a:rPr lang="ar-SA" sz="4000" b="1" dirty="0" smtClean="0">
                <a:solidFill>
                  <a:srgbClr val="CC0099"/>
                </a:solidFill>
              </a:rPr>
              <a:t>أ</a:t>
            </a:r>
            <a:r>
              <a:rPr lang="ar-EG" sz="4000" b="1" dirty="0" smtClean="0">
                <a:solidFill>
                  <a:srgbClr val="CC0099"/>
                </a:solidFill>
              </a:rPr>
              <a:t>ي</a:t>
            </a:r>
            <a:r>
              <a:rPr lang="ar-SA" sz="4000" b="1" dirty="0" smtClean="0">
                <a:solidFill>
                  <a:srgbClr val="CC0099"/>
                </a:solidFill>
              </a:rPr>
              <a:t>ديولوجية </a:t>
            </a:r>
            <a:r>
              <a:rPr lang="ar-SA" sz="4000" b="1" dirty="0">
                <a:solidFill>
                  <a:srgbClr val="CC0099"/>
                </a:solidFill>
              </a:rPr>
              <a:t>معينة ومثالها الثورة الثقافية التى اندلعت فى الصين الشعبية لإعــادة تشكيل عقول الشعب ولمعالجــة الصـراع الطبقى والتناقضات بين الناس</a:t>
            </a:r>
            <a:r>
              <a:rPr lang="ar-SA" sz="4000" b="1" dirty="0" smtClean="0">
                <a:solidFill>
                  <a:srgbClr val="CC0099"/>
                </a:solidFill>
              </a:rPr>
              <a:t>.</a:t>
            </a:r>
            <a:endParaRPr lang="en-US" sz="4000" b="1" dirty="0">
              <a:solidFill>
                <a:srgbClr val="CC0099"/>
              </a:solidFill>
            </a:endParaRPr>
          </a:p>
        </p:txBody>
      </p:sp>
      <p:pic>
        <p:nvPicPr>
          <p:cNvPr id="4099" name="Picture 3" descr="D:\علاقات عامة\خاص د.اسماء\كتاب الرأى العام\صور\Creativity-ic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443329"/>
            <a:ext cx="2293937" cy="2414671"/>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44439943"/>
      </p:ext>
    </p:extLst>
  </p:cSld>
  <p:clrMapOvr>
    <a:masterClrMapping/>
  </p:clrMapOvr>
  <mc:AlternateContent xmlns:mc="http://schemas.openxmlformats.org/markup-compatibility/2006">
    <mc:Choice xmlns:p14="http://schemas.microsoft.com/office/powerpoint/2010/main" Requires="p14">
      <p:transition spd="slow" p14:dur="2000" advTm="1495">
        <p14:prism isContent="1"/>
      </p:transition>
    </mc:Choice>
    <mc:Fallback>
      <p:transition spd="slow" advTm="14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4099"/>
                                        </p:tgtEl>
                                        <p:attrNameLst>
                                          <p:attrName>style.visibility</p:attrName>
                                        </p:attrNameLst>
                                      </p:cBhvr>
                                      <p:to>
                                        <p:strVal val="visible"/>
                                      </p:to>
                                    </p:set>
                                    <p:anim calcmode="lin" valueType="num">
                                      <p:cBhvr>
                                        <p:cTn id="9" dur="500" fill="hold"/>
                                        <p:tgtEl>
                                          <p:spTgt spid="4099"/>
                                        </p:tgtEl>
                                        <p:attrNameLst>
                                          <p:attrName>ppt_w</p:attrName>
                                        </p:attrNameLst>
                                      </p:cBhvr>
                                      <p:tavLst>
                                        <p:tav tm="0">
                                          <p:val>
                                            <p:fltVal val="0"/>
                                          </p:val>
                                        </p:tav>
                                        <p:tav tm="100000">
                                          <p:val>
                                            <p:strVal val="#ppt_w"/>
                                          </p:val>
                                        </p:tav>
                                      </p:tavLst>
                                    </p:anim>
                                    <p:anim calcmode="lin" valueType="num">
                                      <p:cBhvr>
                                        <p:cTn id="10" dur="500" fill="hold"/>
                                        <p:tgtEl>
                                          <p:spTgt spid="4099"/>
                                        </p:tgtEl>
                                        <p:attrNameLst>
                                          <p:attrName>ppt_h</p:attrName>
                                        </p:attrNameLst>
                                      </p:cBhvr>
                                      <p:tavLst>
                                        <p:tav tm="0">
                                          <p:val>
                                            <p:fltVal val="0"/>
                                          </p:val>
                                        </p:tav>
                                        <p:tav tm="100000">
                                          <p:val>
                                            <p:strVal val="#ppt_h"/>
                                          </p:val>
                                        </p:tav>
                                      </p:tavLst>
                                    </p:anim>
                                    <p:animEffect transition="in" filter="fade">
                                      <p:cBhvr>
                                        <p:cTn id="11"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8686800" cy="5105400"/>
          </a:xfrm>
          <a:ln w="57150"/>
        </p:spPr>
        <p:style>
          <a:lnRef idx="2">
            <a:schemeClr val="accent2"/>
          </a:lnRef>
          <a:fillRef idx="1">
            <a:schemeClr val="lt1"/>
          </a:fillRef>
          <a:effectRef idx="0">
            <a:schemeClr val="accent2"/>
          </a:effectRef>
          <a:fontRef idx="minor">
            <a:schemeClr val="dk1"/>
          </a:fontRef>
        </p:style>
        <p:txBody>
          <a:bodyPr>
            <a:normAutofit/>
          </a:bodyPr>
          <a:lstStyle/>
          <a:p>
            <a:pPr algn="just" rtl="1">
              <a:buFont typeface="Wingdings" pitchFamily="2" charset="2"/>
              <a:buChar char="Ø"/>
            </a:pPr>
            <a:r>
              <a:rPr lang="ar-SA" sz="3600" b="1" dirty="0"/>
              <a:t>وعلى ذلك ، يمكن القــول بأن الثورة هـى </a:t>
            </a:r>
            <a:r>
              <a:rPr lang="ar-SA" sz="3600" b="1" dirty="0">
                <a:solidFill>
                  <a:srgbClr val="FF0000"/>
                </a:solidFill>
              </a:rPr>
              <a:t>أسـلوب قوى </a:t>
            </a:r>
            <a:r>
              <a:rPr lang="ar-SA" sz="3600" b="1" dirty="0"/>
              <a:t>يمارسه الرأى العام لفـرض الآراء التى يـئِـس من إقرارها بها بطرق الحـوار والمناقشة </a:t>
            </a:r>
            <a:endParaRPr lang="ar-EG" sz="3600" b="1" dirty="0" smtClean="0"/>
          </a:p>
          <a:p>
            <a:pPr marL="0" indent="0" algn="just" rtl="1">
              <a:buNone/>
            </a:pPr>
            <a:endParaRPr lang="ar-EG" sz="3200" b="1" dirty="0" smtClean="0"/>
          </a:p>
          <a:p>
            <a:pPr algn="just" rtl="1">
              <a:buFont typeface="Wingdings" pitchFamily="2" charset="2"/>
              <a:buChar char="Ø"/>
            </a:pPr>
            <a:r>
              <a:rPr lang="ar-SA" sz="3600" b="1" dirty="0" smtClean="0">
                <a:solidFill>
                  <a:srgbClr val="002060"/>
                </a:solidFill>
              </a:rPr>
              <a:t>كمـا </a:t>
            </a:r>
            <a:r>
              <a:rPr lang="ar-SA" sz="3600" b="1" dirty="0">
                <a:solidFill>
                  <a:srgbClr val="002060"/>
                </a:solidFill>
              </a:rPr>
              <a:t>أنها أسلوب يعمد إليه بعض قادة الرأى لفرض معتقداتهم على مستوى المجتمع كله ويحاولون عند استخدامهم له استقطاب آراء الجماهير من أجــل الحصول علـى </a:t>
            </a:r>
            <a:r>
              <a:rPr lang="ar-SA" sz="3600" b="1" dirty="0" smtClean="0">
                <a:solidFill>
                  <a:srgbClr val="002060"/>
                </a:solidFill>
              </a:rPr>
              <a:t>التأ</a:t>
            </a:r>
            <a:r>
              <a:rPr lang="ar-EG" sz="3600" b="1" dirty="0" smtClean="0">
                <a:solidFill>
                  <a:srgbClr val="002060"/>
                </a:solidFill>
              </a:rPr>
              <a:t>ي</a:t>
            </a:r>
            <a:r>
              <a:rPr lang="ar-SA" sz="3600" b="1" dirty="0" smtClean="0">
                <a:solidFill>
                  <a:srgbClr val="002060"/>
                </a:solidFill>
              </a:rPr>
              <a:t>يد </a:t>
            </a:r>
            <a:r>
              <a:rPr lang="ar-SA" sz="3600" b="1" dirty="0">
                <a:solidFill>
                  <a:srgbClr val="002060"/>
                </a:solidFill>
              </a:rPr>
              <a:t>الشعبـي اللازم </a:t>
            </a:r>
            <a:r>
              <a:rPr lang="ar-SA" sz="3600" b="1" dirty="0" smtClean="0">
                <a:solidFill>
                  <a:srgbClr val="002060"/>
                </a:solidFill>
              </a:rPr>
              <a:t>.</a:t>
            </a:r>
            <a:endParaRPr lang="ar-EG" sz="3600" b="1" dirty="0">
              <a:solidFill>
                <a:srgbClr val="00206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39748769"/>
      </p:ext>
    </p:extLst>
  </p:cSld>
  <p:clrMapOvr>
    <a:masterClrMapping/>
  </p:clrMapOvr>
  <mc:AlternateContent xmlns:mc="http://schemas.openxmlformats.org/markup-compatibility/2006">
    <mc:Choice xmlns:p14="http://schemas.microsoft.com/office/powerpoint/2010/main" Requires="p14">
      <p:transition spd="slow" p14:dur="2000" advTm="23509">
        <p14:prism isContent="1"/>
      </p:transition>
    </mc:Choice>
    <mc:Fallback>
      <p:transition spd="slow" advTm="235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ln w="38100"/>
        </p:spPr>
        <p:style>
          <a:lnRef idx="2">
            <a:schemeClr val="accent2"/>
          </a:lnRef>
          <a:fillRef idx="1">
            <a:schemeClr val="lt1"/>
          </a:fillRef>
          <a:effectRef idx="0">
            <a:schemeClr val="accent2"/>
          </a:effectRef>
          <a:fontRef idx="minor">
            <a:schemeClr val="dk1"/>
          </a:fontRef>
        </p:style>
        <p:txBody>
          <a:bodyPr>
            <a:normAutofit/>
          </a:bodyPr>
          <a:lstStyle/>
          <a:p>
            <a:r>
              <a:rPr lang="ar-SA" sz="4000" b="1" dirty="0"/>
              <a:t>2ـ الندوات والاجتماعات واللقاءات العامة</a:t>
            </a:r>
            <a:r>
              <a:rPr lang="ar-SA" sz="4000" b="1" dirty="0" smtClean="0"/>
              <a:t>:</a:t>
            </a:r>
            <a:endParaRPr lang="ar-EG" sz="4000" dirty="0"/>
          </a:p>
        </p:txBody>
      </p:sp>
      <p:sp>
        <p:nvSpPr>
          <p:cNvPr id="3" name="Content Placeholder 2"/>
          <p:cNvSpPr>
            <a:spLocks noGrp="1"/>
          </p:cNvSpPr>
          <p:nvPr>
            <p:ph idx="1"/>
          </p:nvPr>
        </p:nvSpPr>
        <p:spPr>
          <a:xfrm>
            <a:off x="228600" y="1371600"/>
            <a:ext cx="8686800" cy="5105400"/>
          </a:xfrm>
          <a:ln w="57150"/>
        </p:spPr>
        <p:style>
          <a:lnRef idx="2">
            <a:schemeClr val="accent4"/>
          </a:lnRef>
          <a:fillRef idx="1">
            <a:schemeClr val="lt1"/>
          </a:fillRef>
          <a:effectRef idx="0">
            <a:schemeClr val="accent4"/>
          </a:effectRef>
          <a:fontRef idx="minor">
            <a:schemeClr val="dk1"/>
          </a:fontRef>
        </p:style>
        <p:txBody>
          <a:bodyPr>
            <a:normAutofit/>
          </a:bodyPr>
          <a:lstStyle/>
          <a:p>
            <a:pPr algn="just" rtl="1"/>
            <a:r>
              <a:rPr lang="ar-SA" b="1" dirty="0" smtClean="0"/>
              <a:t>فى </a:t>
            </a:r>
            <a:r>
              <a:rPr lang="ar-SA" b="1" dirty="0"/>
              <a:t>الدول الديمقراطيــة التى تقوم علـى أساس الحريات العامة ومنها حريــة الرأى وحريـة الفكـر وحريـة التعبـير، نجـد اهتمامات واسعة </a:t>
            </a:r>
            <a:r>
              <a:rPr lang="ar-SA" b="1" dirty="0" smtClean="0"/>
              <a:t>لع</a:t>
            </a:r>
            <a:r>
              <a:rPr lang="ar-EG" b="1" dirty="0" smtClean="0"/>
              <a:t>ـ</a:t>
            </a:r>
            <a:r>
              <a:rPr lang="ar-SA" b="1" dirty="0" smtClean="0"/>
              <a:t>قــد </a:t>
            </a:r>
            <a:r>
              <a:rPr lang="ar-SA" b="1" dirty="0"/>
              <a:t>الندوات والاجتماعـات واللقاءات </a:t>
            </a:r>
            <a:r>
              <a:rPr lang="ar-SA" b="1" dirty="0" smtClean="0"/>
              <a:t>الع</a:t>
            </a:r>
            <a:r>
              <a:rPr lang="ar-EG" b="1" dirty="0" smtClean="0"/>
              <a:t>ـ</a:t>
            </a:r>
            <a:r>
              <a:rPr lang="ar-SA" b="1" dirty="0" smtClean="0"/>
              <a:t>امـة </a:t>
            </a:r>
            <a:r>
              <a:rPr lang="ar-SA" b="1" dirty="0"/>
              <a:t>والمؤتمرات الشعبية </a:t>
            </a:r>
            <a:r>
              <a:rPr lang="ar-SA" b="1" dirty="0" smtClean="0"/>
              <a:t>.</a:t>
            </a:r>
            <a:endParaRPr lang="ar-EG" b="1" dirty="0" smtClean="0"/>
          </a:p>
          <a:p>
            <a:pPr algn="just" rtl="1"/>
            <a:endParaRPr lang="en-US" sz="1100" b="1" dirty="0"/>
          </a:p>
          <a:p>
            <a:pPr algn="just" rtl="1"/>
            <a:r>
              <a:rPr lang="ar-SA" b="1" dirty="0">
                <a:solidFill>
                  <a:srgbClr val="0000FF"/>
                </a:solidFill>
              </a:rPr>
              <a:t>و القصد من تشجيع الحكومـات </a:t>
            </a:r>
            <a:r>
              <a:rPr lang="ar-SA" b="1" dirty="0" smtClean="0">
                <a:solidFill>
                  <a:srgbClr val="0000FF"/>
                </a:solidFill>
              </a:rPr>
              <a:t>الديمقراطية </a:t>
            </a:r>
            <a:r>
              <a:rPr lang="ar-SA" b="1" dirty="0">
                <a:solidFill>
                  <a:srgbClr val="0000FF"/>
                </a:solidFill>
              </a:rPr>
              <a:t>لجمـــاهير الشعب لحضور مثل هذه الاشكال من التجمعــات الشعبية هـو تنميـة الوعى السياسى لديها حتى تكون أهلا للمشاركة السياسية فـى إدارة بلادها ، وفى اتخـاد القـرار السياسـى الذى يمس مصالح الشعب وحاجاتـه الاساسية </a:t>
            </a:r>
            <a:r>
              <a:rPr lang="ar-SA" b="1" dirty="0" smtClean="0">
                <a:solidFill>
                  <a:srgbClr val="0000FF"/>
                </a:solidFill>
              </a:rPr>
              <a:t>والحيوية!</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71230409"/>
      </p:ext>
    </p:extLst>
  </p:cSld>
  <p:clrMapOvr>
    <a:masterClrMapping/>
  </p:clrMapOvr>
  <mc:AlternateContent xmlns:mc="http://schemas.openxmlformats.org/markup-compatibility/2006">
    <mc:Choice xmlns:p14="http://schemas.microsoft.com/office/powerpoint/2010/main" Requires="p14">
      <p:transition spd="slow" p14:dur="900" advTm="68624">
        <p14:warp dir="in"/>
      </p:transition>
    </mc:Choice>
    <mc:Fallback>
      <p:transition spd="slow" advTm="686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30"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800" decel="100000"/>
                                        <p:tgtEl>
                                          <p:spTgt spid="3">
                                            <p:txEl>
                                              <p:pRg st="0" end="0"/>
                                            </p:txEl>
                                          </p:spTgt>
                                        </p:tgtEl>
                                      </p:cBhvr>
                                    </p:animEffect>
                                    <p:anim calcmode="lin" valueType="num">
                                      <p:cBhvr>
                                        <p:cTn id="10"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11"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2"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par>
                                <p:cTn id="15" presetID="30"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800" decel="100000"/>
                                        <p:tgtEl>
                                          <p:spTgt spid="3">
                                            <p:txEl>
                                              <p:pRg st="2" end="2"/>
                                            </p:txEl>
                                          </p:spTgt>
                                        </p:tgtEl>
                                      </p:cBhvr>
                                    </p:animEffect>
                                    <p:anim calcmode="lin" valueType="num">
                                      <p:cBhvr>
                                        <p:cTn id="18"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85800"/>
            <a:ext cx="8763000" cy="4724400"/>
          </a:xfrm>
          <a:ln w="57150"/>
        </p:spPr>
        <p:style>
          <a:lnRef idx="2">
            <a:schemeClr val="accent4"/>
          </a:lnRef>
          <a:fillRef idx="1">
            <a:schemeClr val="lt1"/>
          </a:fillRef>
          <a:effectRef idx="0">
            <a:schemeClr val="accent4"/>
          </a:effectRef>
          <a:fontRef idx="minor">
            <a:schemeClr val="dk1"/>
          </a:fontRef>
        </p:style>
        <p:txBody>
          <a:bodyPr/>
          <a:lstStyle/>
          <a:p>
            <a:pPr algn="just" rtl="1">
              <a:buFont typeface="Wingdings" pitchFamily="2" charset="2"/>
              <a:buChar char="§"/>
            </a:pPr>
            <a:r>
              <a:rPr lang="ar-SA" sz="3600" b="1" dirty="0"/>
              <a:t>إن مثل هذه اللقاءات الشعبية والتى تعد مظـهرا أىجابيا مـن مظاهر التعبير عن الرأى الـعـام </a:t>
            </a:r>
            <a:r>
              <a:rPr lang="ar-SA" sz="3600" b="1" dirty="0" smtClean="0"/>
              <a:t> </a:t>
            </a:r>
            <a:endParaRPr lang="ar-EG" sz="3600" b="1" dirty="0" smtClean="0"/>
          </a:p>
          <a:p>
            <a:pPr algn="just" rtl="1">
              <a:buFont typeface="Wingdings" pitchFamily="2" charset="2"/>
              <a:buChar char="§"/>
            </a:pPr>
            <a:r>
              <a:rPr lang="ar-SA" sz="3600" b="1" dirty="0" smtClean="0">
                <a:solidFill>
                  <a:srgbClr val="7030A0"/>
                </a:solidFill>
              </a:rPr>
              <a:t>تعتبر </a:t>
            </a:r>
            <a:r>
              <a:rPr lang="ar-SA" sz="3600" b="1" dirty="0">
                <a:solidFill>
                  <a:srgbClr val="7030A0"/>
                </a:solidFill>
              </a:rPr>
              <a:t>فرصة مواتية تلتقى وتتقـارب فيها أفكار الجماهير وآرائهم ووجهات نظرهم إزاء مشاكل مجتمعهم </a:t>
            </a:r>
            <a:r>
              <a:rPr lang="ar-SA" sz="3600" b="1" dirty="0" smtClean="0">
                <a:solidFill>
                  <a:srgbClr val="7030A0"/>
                </a:solidFill>
              </a:rPr>
              <a:t> </a:t>
            </a:r>
            <a:endParaRPr lang="ar-EG" sz="3600" b="1" dirty="0" smtClean="0">
              <a:solidFill>
                <a:srgbClr val="7030A0"/>
              </a:solidFill>
            </a:endParaRPr>
          </a:p>
          <a:p>
            <a:pPr algn="just" rtl="1">
              <a:buFont typeface="Wingdings" pitchFamily="2" charset="2"/>
              <a:buChar char="§"/>
            </a:pPr>
            <a:r>
              <a:rPr lang="ar-SA" sz="3600" b="1" dirty="0" smtClean="0">
                <a:solidFill>
                  <a:srgbClr val="FF0000"/>
                </a:solidFill>
              </a:rPr>
              <a:t>وهم </a:t>
            </a:r>
            <a:r>
              <a:rPr lang="ar-SA" sz="3600" b="1" dirty="0">
                <a:solidFill>
                  <a:srgbClr val="FF0000"/>
                </a:solidFill>
              </a:rPr>
              <a:t>يخرجون </a:t>
            </a:r>
            <a:r>
              <a:rPr lang="ar-SA" sz="3600" b="1" dirty="0" smtClean="0">
                <a:solidFill>
                  <a:srgbClr val="FF0000"/>
                </a:solidFill>
              </a:rPr>
              <a:t>من</a:t>
            </a:r>
            <a:r>
              <a:rPr lang="ar-EG" sz="3600" b="1" dirty="0" smtClean="0">
                <a:solidFill>
                  <a:srgbClr val="FF0000"/>
                </a:solidFill>
              </a:rPr>
              <a:t>ـ</a:t>
            </a:r>
            <a:r>
              <a:rPr lang="ar-SA" sz="3600" b="1" dirty="0" smtClean="0">
                <a:solidFill>
                  <a:srgbClr val="FF0000"/>
                </a:solidFill>
              </a:rPr>
              <a:t>ها </a:t>
            </a:r>
            <a:r>
              <a:rPr lang="ar-SA" sz="3600" b="1" dirty="0">
                <a:solidFill>
                  <a:srgbClr val="FF0000"/>
                </a:solidFill>
              </a:rPr>
              <a:t>عادة بتوصيــات </a:t>
            </a:r>
            <a:r>
              <a:rPr lang="ar-SA" sz="3600" b="1" dirty="0" smtClean="0">
                <a:solidFill>
                  <a:srgbClr val="FF0000"/>
                </a:solidFill>
              </a:rPr>
              <a:t>مف</a:t>
            </a:r>
            <a:r>
              <a:rPr lang="ar-EG" sz="3600" b="1" dirty="0" smtClean="0">
                <a:solidFill>
                  <a:srgbClr val="FF0000"/>
                </a:solidFill>
              </a:rPr>
              <a:t>ـ</a:t>
            </a:r>
            <a:r>
              <a:rPr lang="ar-SA" sz="3600" b="1" dirty="0" smtClean="0">
                <a:solidFill>
                  <a:srgbClr val="FF0000"/>
                </a:solidFill>
              </a:rPr>
              <a:t>يدة </a:t>
            </a:r>
            <a:r>
              <a:rPr lang="ar-SA" sz="3600" b="1" dirty="0">
                <a:solidFill>
                  <a:srgbClr val="FF0000"/>
                </a:solidFill>
              </a:rPr>
              <a:t>وآراء </a:t>
            </a:r>
            <a:r>
              <a:rPr lang="ar-SA" sz="3600" b="1" dirty="0" smtClean="0">
                <a:solidFill>
                  <a:srgbClr val="FF0000"/>
                </a:solidFill>
              </a:rPr>
              <a:t>ع</a:t>
            </a:r>
            <a:r>
              <a:rPr lang="ar-EG" sz="3600" b="1" dirty="0" smtClean="0">
                <a:solidFill>
                  <a:srgbClr val="FF0000"/>
                </a:solidFill>
              </a:rPr>
              <a:t>ـــ</a:t>
            </a:r>
            <a:r>
              <a:rPr lang="ar-SA" sz="3600" b="1" dirty="0" smtClean="0">
                <a:solidFill>
                  <a:srgbClr val="FF0000"/>
                </a:solidFill>
              </a:rPr>
              <a:t>امـة </a:t>
            </a:r>
            <a:r>
              <a:rPr lang="ar-SA" sz="3600" b="1" dirty="0">
                <a:solidFill>
                  <a:srgbClr val="FF0000"/>
                </a:solidFill>
              </a:rPr>
              <a:t>تلهم القادة والحكومات </a:t>
            </a:r>
            <a:r>
              <a:rPr lang="ar-SA" sz="3600" b="1" dirty="0" smtClean="0">
                <a:solidFill>
                  <a:srgbClr val="FF0000"/>
                </a:solidFill>
              </a:rPr>
              <a:t>للطريق </a:t>
            </a:r>
            <a:r>
              <a:rPr lang="ar-SA" sz="3600" b="1" dirty="0">
                <a:solidFill>
                  <a:srgbClr val="FF0000"/>
                </a:solidFill>
              </a:rPr>
              <a:t>الأمثـل لتحقيق آمال الشعب وأمانيـه وتطلعاته </a:t>
            </a:r>
            <a:r>
              <a:rPr lang="ar-SA" sz="3600" b="1" dirty="0" smtClean="0">
                <a:solidFill>
                  <a:srgbClr val="FF0000"/>
                </a:solidFill>
              </a:rPr>
              <a:t>إلى </a:t>
            </a:r>
            <a:r>
              <a:rPr lang="ar-SA" sz="3600" b="1" dirty="0">
                <a:solidFill>
                  <a:srgbClr val="FF0000"/>
                </a:solidFill>
              </a:rPr>
              <a:t>غد أفضل </a:t>
            </a:r>
            <a:r>
              <a:rPr lang="ar-SA" sz="3600" b="1" dirty="0" smtClean="0">
                <a:solidFill>
                  <a:srgbClr val="FF0000"/>
                </a:solidFill>
              </a:rPr>
              <a:t>‎</a:t>
            </a:r>
            <a:endParaRPr lang="ar-EG" sz="3600" b="1" dirty="0">
              <a:solidFill>
                <a:srgbClr val="FF0000"/>
              </a:solidFill>
            </a:endParaRPr>
          </a:p>
        </p:txBody>
      </p:sp>
      <p:pic>
        <p:nvPicPr>
          <p:cNvPr id="5122" name="Picture 2" descr="D:\علاقات عامة\خاص د.اسماء\كتاب الرأى العام\صور\notice.png"/>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52400" y="4676543"/>
            <a:ext cx="2199600" cy="21996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03460164"/>
      </p:ext>
    </p:extLst>
  </p:cSld>
  <p:clrMapOvr>
    <a:masterClrMapping/>
  </p:clrMapOvr>
  <mc:AlternateContent xmlns:mc="http://schemas.openxmlformats.org/markup-compatibility/2006">
    <mc:Choice xmlns:p14="http://schemas.microsoft.com/office/powerpoint/2010/main" Requires="p14">
      <p:transition spd="slow" p14:dur="1300" advTm="10341">
        <p14:pan dir="u"/>
      </p:transition>
    </mc:Choice>
    <mc:Fallback>
      <p:transition spd="slow" advTm="103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6" presetClass="entr" presetSubtype="21"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animEffect transition="in" filter="barn(inVertical)">
                                      <p:cBhvr>
                                        <p:cTn id="9" dur="75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610600" cy="5791200"/>
          </a:xfrm>
          <a:ln w="76200"/>
        </p:spPr>
        <p:style>
          <a:lnRef idx="2">
            <a:schemeClr val="accent4"/>
          </a:lnRef>
          <a:fillRef idx="1">
            <a:schemeClr val="lt1"/>
          </a:fillRef>
          <a:effectRef idx="0">
            <a:schemeClr val="accent4"/>
          </a:effectRef>
          <a:fontRef idx="minor">
            <a:schemeClr val="dk1"/>
          </a:fontRef>
        </p:style>
        <p:txBody>
          <a:bodyPr>
            <a:noAutofit/>
          </a:bodyPr>
          <a:lstStyle/>
          <a:p>
            <a:pPr algn="ctr" rtl="1">
              <a:buFont typeface="Wingdings" pitchFamily="2" charset="2"/>
              <a:buChar char="q"/>
            </a:pPr>
            <a:r>
              <a:rPr lang="ar-SA" sz="4000" b="1" u="sng" dirty="0">
                <a:solidFill>
                  <a:srgbClr val="FF0000"/>
                </a:solidFill>
                <a:effectLst>
                  <a:outerShdw blurRad="38100" dist="38100" dir="2700000" algn="tl">
                    <a:srgbClr val="000000">
                      <a:alpha val="43137"/>
                    </a:srgbClr>
                  </a:outerShdw>
                </a:effectLst>
              </a:rPr>
              <a:t>ولا شك أن هذه اللقاءات تمتاز </a:t>
            </a:r>
            <a:r>
              <a:rPr lang="ar-SA" sz="4000" b="1" u="sng" dirty="0" smtClean="0">
                <a:solidFill>
                  <a:srgbClr val="FF0000"/>
                </a:solidFill>
                <a:effectLst>
                  <a:outerShdw blurRad="38100" dist="38100" dir="2700000" algn="tl">
                    <a:srgbClr val="000000">
                      <a:alpha val="43137"/>
                    </a:srgbClr>
                  </a:outerShdw>
                </a:effectLst>
              </a:rPr>
              <a:t>عـادة</a:t>
            </a:r>
            <a:endParaRPr lang="ar-EG" sz="4000" b="1" u="sng" dirty="0" smtClean="0">
              <a:solidFill>
                <a:srgbClr val="FF0000"/>
              </a:solidFill>
              <a:effectLst>
                <a:outerShdw blurRad="38100" dist="38100" dir="2700000" algn="tl">
                  <a:srgbClr val="000000">
                    <a:alpha val="43137"/>
                  </a:srgbClr>
                </a:outerShdw>
              </a:effectLst>
            </a:endParaRPr>
          </a:p>
          <a:p>
            <a:pPr marL="0" indent="0" algn="ctr" rtl="1">
              <a:buNone/>
            </a:pPr>
            <a:r>
              <a:rPr lang="ar-SA" sz="1800" b="1" u="sng" dirty="0" smtClean="0">
                <a:solidFill>
                  <a:srgbClr val="FF0000"/>
                </a:solidFill>
                <a:effectLst>
                  <a:outerShdw blurRad="38100" dist="38100" dir="2700000" algn="tl">
                    <a:srgbClr val="000000">
                      <a:alpha val="43137"/>
                    </a:srgbClr>
                  </a:outerShdw>
                </a:effectLst>
              </a:rPr>
              <a:t> </a:t>
            </a:r>
            <a:endParaRPr lang="ar-EG" sz="1800" b="1" u="sng" dirty="0" smtClean="0">
              <a:solidFill>
                <a:srgbClr val="FF0000"/>
              </a:solidFill>
              <a:effectLst>
                <a:outerShdw blurRad="38100" dist="38100" dir="2700000" algn="tl">
                  <a:srgbClr val="000000">
                    <a:alpha val="43137"/>
                  </a:srgbClr>
                </a:outerShdw>
              </a:effectLst>
            </a:endParaRPr>
          </a:p>
          <a:p>
            <a:pPr algn="just" rtl="1">
              <a:buFont typeface="Wingdings" pitchFamily="2" charset="2"/>
              <a:buChar char="ü"/>
            </a:pPr>
            <a:r>
              <a:rPr lang="ar-SA" sz="3800" b="1" dirty="0" smtClean="0">
                <a:solidFill>
                  <a:srgbClr val="0000FF"/>
                </a:solidFill>
              </a:rPr>
              <a:t>بالتنظيم </a:t>
            </a:r>
            <a:r>
              <a:rPr lang="ar-SA" sz="3800" b="1" dirty="0">
                <a:solidFill>
                  <a:srgbClr val="0000FF"/>
                </a:solidFill>
              </a:rPr>
              <a:t>الجيــد </a:t>
            </a:r>
            <a:endParaRPr lang="ar-EG" sz="3800" b="1" dirty="0" smtClean="0">
              <a:solidFill>
                <a:srgbClr val="0000FF"/>
              </a:solidFill>
            </a:endParaRPr>
          </a:p>
          <a:p>
            <a:pPr algn="just" rtl="1">
              <a:buFont typeface="Wingdings" pitchFamily="2" charset="2"/>
              <a:buChar char="§"/>
            </a:pPr>
            <a:r>
              <a:rPr lang="ar-SA" sz="3800" b="1" dirty="0" smtClean="0">
                <a:solidFill>
                  <a:srgbClr val="CC0099"/>
                </a:solidFill>
              </a:rPr>
              <a:t>حســـن </a:t>
            </a:r>
            <a:r>
              <a:rPr lang="ar-SA" sz="3800" b="1" dirty="0">
                <a:solidFill>
                  <a:srgbClr val="CC0099"/>
                </a:solidFill>
              </a:rPr>
              <a:t>الاعـداد والترتيب </a:t>
            </a:r>
            <a:endParaRPr lang="ar-EG" sz="3800" b="1" dirty="0" smtClean="0">
              <a:solidFill>
                <a:srgbClr val="CC0099"/>
              </a:solidFill>
            </a:endParaRPr>
          </a:p>
          <a:p>
            <a:pPr algn="just" rtl="1">
              <a:buFont typeface="Wingdings" pitchFamily="2" charset="2"/>
              <a:buChar char="§"/>
            </a:pPr>
            <a:r>
              <a:rPr lang="ar-SA" sz="3800" b="1" dirty="0" smtClean="0">
                <a:solidFill>
                  <a:srgbClr val="0000FF"/>
                </a:solidFill>
              </a:rPr>
              <a:t>لذلك </a:t>
            </a:r>
            <a:r>
              <a:rPr lang="ar-SA" sz="3800" b="1" dirty="0">
                <a:solidFill>
                  <a:srgbClr val="0000FF"/>
                </a:solidFill>
              </a:rPr>
              <a:t>فهى تمثل وبحق ترمومترا دقيقا لنص الرأى العام  </a:t>
            </a:r>
            <a:endParaRPr lang="ar-EG" sz="3800" b="1" dirty="0" smtClean="0">
              <a:solidFill>
                <a:srgbClr val="0000FF"/>
              </a:solidFill>
            </a:endParaRPr>
          </a:p>
          <a:p>
            <a:pPr algn="just" rtl="1">
              <a:buFont typeface="Wingdings" pitchFamily="2" charset="2"/>
              <a:buChar char="§"/>
            </a:pPr>
            <a:r>
              <a:rPr lang="ar-SA" sz="3800" b="1" dirty="0" smtClean="0">
                <a:solidFill>
                  <a:srgbClr val="CC0099"/>
                </a:solidFill>
              </a:rPr>
              <a:t>يحرص </a:t>
            </a:r>
            <a:r>
              <a:rPr lang="ar-SA" sz="3800" b="1" dirty="0">
                <a:solidFill>
                  <a:srgbClr val="CC0099"/>
                </a:solidFill>
              </a:rPr>
              <a:t>على حضورها قادة الرأى والفكر فى البلد وكذلك المسئولين عن الحكم والمحللون السياسيون لاتجاهات الرأى العام </a:t>
            </a:r>
            <a:r>
              <a:rPr lang="ar-SA" sz="3800" b="1" dirty="0" smtClean="0">
                <a:solidFill>
                  <a:srgbClr val="CC0099"/>
                </a:solidFill>
              </a:rPr>
              <a:t>.</a:t>
            </a:r>
            <a:endParaRPr lang="en-US" sz="3800" b="1" dirty="0">
              <a:solidFill>
                <a:srgbClr val="CC0099"/>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96744314"/>
      </p:ext>
    </p:extLst>
  </p:cSld>
  <p:clrMapOvr>
    <a:masterClrMapping/>
  </p:clrMapOvr>
  <mc:AlternateContent xmlns:mc="http://schemas.openxmlformats.org/markup-compatibility/2006">
    <mc:Choice xmlns:p14="http://schemas.microsoft.com/office/powerpoint/2010/main" Requires="p14">
      <p:transition spd="slow" p14:dur="1300" advTm="26842">
        <p14:pan dir="u"/>
      </p:transition>
    </mc:Choice>
    <mc:Fallback>
      <p:transition spd="slow" advTm="268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25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750"/>
                                        <p:tgtEl>
                                          <p:spTgt spid="3">
                                            <p:txEl>
                                              <p:pRg st="2" end="2"/>
                                            </p:txEl>
                                          </p:spTgt>
                                        </p:tgtEl>
                                      </p:cBhvr>
                                    </p:animEffect>
                                    <p:anim calcmode="lin" valueType="num">
                                      <p:cBhvr>
                                        <p:cTn id="11" dur="7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2" dur="7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25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750"/>
                                        <p:tgtEl>
                                          <p:spTgt spid="3">
                                            <p:txEl>
                                              <p:pRg st="3" end="3"/>
                                            </p:txEl>
                                          </p:spTgt>
                                        </p:tgtEl>
                                      </p:cBhvr>
                                    </p:animEffect>
                                    <p:anim calcmode="lin" valueType="num">
                                      <p:cBhvr>
                                        <p:cTn id="17" dur="7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8" dur="75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25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750"/>
                                        <p:tgtEl>
                                          <p:spTgt spid="3">
                                            <p:txEl>
                                              <p:pRg st="4" end="4"/>
                                            </p:txEl>
                                          </p:spTgt>
                                        </p:tgtEl>
                                      </p:cBhvr>
                                    </p:animEffect>
                                    <p:anim calcmode="lin" valueType="num">
                                      <p:cBhvr>
                                        <p:cTn id="23" dur="7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75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25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750"/>
                                        <p:tgtEl>
                                          <p:spTgt spid="3">
                                            <p:txEl>
                                              <p:pRg st="5" end="5"/>
                                            </p:txEl>
                                          </p:spTgt>
                                        </p:tgtEl>
                                      </p:cBhvr>
                                    </p:animEffect>
                                    <p:anim calcmode="lin" valueType="num">
                                      <p:cBhvr>
                                        <p:cTn id="29" dur="75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75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ln>
            <a:solidFill>
              <a:srgbClr val="C00000"/>
            </a:solidFill>
          </a:ln>
        </p:spPr>
        <p:style>
          <a:lnRef idx="1">
            <a:schemeClr val="accent5"/>
          </a:lnRef>
          <a:fillRef idx="2">
            <a:schemeClr val="accent5"/>
          </a:fillRef>
          <a:effectRef idx="1">
            <a:schemeClr val="accent5"/>
          </a:effectRef>
          <a:fontRef idx="minor">
            <a:schemeClr val="dk1"/>
          </a:fontRef>
        </p:style>
        <p:txBody>
          <a:bodyPr>
            <a:normAutofit/>
          </a:bodyPr>
          <a:lstStyle/>
          <a:p>
            <a:r>
              <a:rPr lang="ar-SA" b="1" dirty="0"/>
              <a:t>3ـ استخدام أجهزة الاعلام </a:t>
            </a:r>
            <a:r>
              <a:rPr lang="ar-SA" b="1" dirty="0" smtClean="0"/>
              <a:t>والإنترنت</a:t>
            </a:r>
            <a:endParaRPr lang="ar-EG" dirty="0"/>
          </a:p>
        </p:txBody>
      </p:sp>
      <p:sp>
        <p:nvSpPr>
          <p:cNvPr id="3" name="Content Placeholder 2"/>
          <p:cNvSpPr>
            <a:spLocks noGrp="1"/>
          </p:cNvSpPr>
          <p:nvPr>
            <p:ph idx="1"/>
          </p:nvPr>
        </p:nvSpPr>
        <p:spPr>
          <a:xfrm>
            <a:off x="228600" y="1447800"/>
            <a:ext cx="8763000" cy="5181600"/>
          </a:xfrm>
          <a:ln w="57150">
            <a:solidFill>
              <a:srgbClr val="C00000"/>
            </a:solidFill>
          </a:ln>
        </p:spPr>
        <p:style>
          <a:lnRef idx="2">
            <a:schemeClr val="accent1"/>
          </a:lnRef>
          <a:fillRef idx="1">
            <a:schemeClr val="lt1"/>
          </a:fillRef>
          <a:effectRef idx="0">
            <a:schemeClr val="accent1"/>
          </a:effectRef>
          <a:fontRef idx="minor">
            <a:schemeClr val="dk1"/>
          </a:fontRef>
        </p:style>
        <p:txBody>
          <a:bodyPr>
            <a:normAutofit/>
          </a:bodyPr>
          <a:lstStyle/>
          <a:p>
            <a:pPr algn="just" rtl="1">
              <a:buFont typeface="Wingdings" pitchFamily="2" charset="2"/>
              <a:buChar char="Ø"/>
            </a:pPr>
            <a:r>
              <a:rPr lang="ar-SA" sz="3600" b="1" dirty="0" smtClean="0">
                <a:solidFill>
                  <a:srgbClr val="CC0099"/>
                </a:solidFill>
              </a:rPr>
              <a:t>إن </a:t>
            </a:r>
            <a:r>
              <a:rPr lang="ar-SA" sz="3600" b="1" dirty="0">
                <a:solidFill>
                  <a:srgbClr val="CC0099"/>
                </a:solidFill>
              </a:rPr>
              <a:t>العصر الذى نحيـاه الان يمكن أن نطلــق عليــه عصر الاعلام  والانتـرنت </a:t>
            </a:r>
            <a:endParaRPr lang="ar-EG" sz="3600" b="1" dirty="0" smtClean="0">
              <a:solidFill>
                <a:srgbClr val="CC0099"/>
              </a:solidFill>
            </a:endParaRPr>
          </a:p>
          <a:p>
            <a:pPr algn="just" rtl="1">
              <a:buFont typeface="Wingdings" pitchFamily="2" charset="2"/>
              <a:buChar char="Ø"/>
            </a:pPr>
            <a:r>
              <a:rPr lang="ar-SA" sz="3600" b="1" dirty="0" smtClean="0"/>
              <a:t>وإن </a:t>
            </a:r>
            <a:r>
              <a:rPr lang="ar-SA" sz="3600" b="1" dirty="0"/>
              <a:t>العالم اليوم أصبح قرية كونية صغيرة بفضل التكنولوجيا واستخد اماتها فتقدمت وسـائل الإتصال الجمـاهيرى تقدما مذهلا خلال القرن ‎العشرين </a:t>
            </a:r>
            <a:endParaRPr lang="en-US" sz="3600" b="1" dirty="0" smtClean="0"/>
          </a:p>
          <a:p>
            <a:pPr algn="just" rtl="1">
              <a:buFont typeface="Wingdings" pitchFamily="2" charset="2"/>
              <a:buChar char="Ø"/>
            </a:pPr>
            <a:r>
              <a:rPr lang="ar-SA" sz="3600" b="1" dirty="0" smtClean="0">
                <a:solidFill>
                  <a:srgbClr val="CC0099"/>
                </a:solidFill>
              </a:rPr>
              <a:t>واستطاعت </a:t>
            </a:r>
            <a:r>
              <a:rPr lang="ar-SA" sz="3600" b="1" dirty="0">
                <a:solidFill>
                  <a:srgbClr val="CC0099"/>
                </a:solidFill>
              </a:rPr>
              <a:t>هذه الأجهزة أن تلغى حاجز الزمـان والمكان الشعوب المختلفة و أصبحت الأنباء والآراء تنتقل فى جميع أنحاء الكرة الارضية </a:t>
            </a:r>
            <a:r>
              <a:rPr lang="ar-SA" sz="3600" b="1" dirty="0" smtClean="0">
                <a:solidFill>
                  <a:srgbClr val="CC0099"/>
                </a:solidFill>
              </a:rPr>
              <a:t> </a:t>
            </a:r>
            <a:endParaRPr lang="ar-EG" sz="3600" b="1" dirty="0" smtClean="0">
              <a:solidFill>
                <a:srgbClr val="CC0099"/>
              </a:solidFill>
            </a:endParaRPr>
          </a:p>
        </p:txBody>
      </p:sp>
      <p:pic>
        <p:nvPicPr>
          <p:cNvPr id="6146" name="Picture 2" descr="D:\علاقات عامة\خاص د.اسماء\الأنفوجرافيكس صحافة الزمن القادم\صور\[[.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525973"/>
            <a:ext cx="1318724" cy="1312863"/>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69785460"/>
      </p:ext>
    </p:extLst>
  </p:cSld>
  <p:clrMapOvr>
    <a:masterClrMapping/>
  </p:clrMapOvr>
  <mc:AlternateContent xmlns:mc="http://schemas.openxmlformats.org/markup-compatibility/2006">
    <mc:Choice xmlns:p14="http://schemas.microsoft.com/office/powerpoint/2010/main" Requires="p14">
      <p:transition spd="slow" p14:dur="900" advTm="12006">
        <p14:warp dir="in"/>
      </p:transition>
    </mc:Choice>
    <mc:Fallback>
      <p:transition spd="slow" advTm="120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 presetClass="entr" presetSubtype="4" fill="hold" nodeType="afterEffect">
                                  <p:stCondLst>
                                    <p:cond delay="75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1" dur="75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2" presetClass="entr" presetSubtype="4" fill="hold" nodeType="afterEffect">
                                  <p:stCondLst>
                                    <p:cond delay="75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75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75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4" fill="hold" nodeType="afterEffect">
                                  <p:stCondLst>
                                    <p:cond delay="75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75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750" fill="hold"/>
                                        <p:tgtEl>
                                          <p:spTgt spid="3">
                                            <p:txEl>
                                              <p:pRg st="2" end="2"/>
                                            </p:txEl>
                                          </p:spTgt>
                                        </p:tgtEl>
                                        <p:attrNameLst>
                                          <p:attrName>ppt_y</p:attrName>
                                        </p:attrNameLst>
                                      </p:cBhvr>
                                      <p:tavLst>
                                        <p:tav tm="0">
                                          <p:val>
                                            <p:strVal val="1+#ppt_h/2"/>
                                          </p:val>
                                        </p:tav>
                                        <p:tav tm="100000">
                                          <p:val>
                                            <p:strVal val="#ppt_y"/>
                                          </p:val>
                                        </p:tav>
                                      </p:tavLst>
                                    </p:anim>
                                  </p:childTnLst>
                                </p:cTn>
                              </p:par>
                              <p:par>
                                <p:cTn id="22" presetID="22" presetClass="entr" presetSubtype="4" fill="hold" nodeType="withEffect">
                                  <p:stCondLst>
                                    <p:cond delay="750"/>
                                  </p:stCondLst>
                                  <p:childTnLst>
                                    <p:set>
                                      <p:cBhvr>
                                        <p:cTn id="23" dur="1" fill="hold">
                                          <p:stCondLst>
                                            <p:cond delay="0"/>
                                          </p:stCondLst>
                                        </p:cTn>
                                        <p:tgtEl>
                                          <p:spTgt spid="6146"/>
                                        </p:tgtEl>
                                        <p:attrNameLst>
                                          <p:attrName>style.visibility</p:attrName>
                                        </p:attrNameLst>
                                      </p:cBhvr>
                                      <p:to>
                                        <p:strVal val="visible"/>
                                      </p:to>
                                    </p:set>
                                    <p:animEffect transition="in" filter="wipe(down)">
                                      <p:cBhvr>
                                        <p:cTn id="2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533400"/>
            <a:ext cx="8763000" cy="5638800"/>
          </a:xfrm>
          <a:ln w="57150"/>
        </p:spPr>
        <p:style>
          <a:lnRef idx="2">
            <a:schemeClr val="accent4"/>
          </a:lnRef>
          <a:fillRef idx="1">
            <a:schemeClr val="lt1"/>
          </a:fillRef>
          <a:effectRef idx="0">
            <a:schemeClr val="accent4"/>
          </a:effectRef>
          <a:fontRef idx="minor">
            <a:schemeClr val="dk1"/>
          </a:fontRef>
        </p:style>
        <p:txBody>
          <a:bodyPr>
            <a:noAutofit/>
          </a:bodyPr>
          <a:lstStyle/>
          <a:p>
            <a:pPr algn="just">
              <a:buFont typeface="Wingdings" pitchFamily="2" charset="2"/>
              <a:buChar char="q"/>
            </a:pPr>
            <a:r>
              <a:rPr lang="ar-SA" sz="3700" b="1" dirty="0"/>
              <a:t>وكان لتقــدم الاختراعــات الحديثة فى مجال وسائل الإتصال الجماهيرى أخطر الأثار بالنسبة للرأى </a:t>
            </a:r>
            <a:r>
              <a:rPr lang="ar-SA" sz="3700" b="1" dirty="0" smtClean="0"/>
              <a:t>العام</a:t>
            </a:r>
            <a:endParaRPr lang="ar-EG" sz="3700" b="1" dirty="0" smtClean="0">
              <a:solidFill>
                <a:srgbClr val="7030A0"/>
              </a:solidFill>
            </a:endParaRPr>
          </a:p>
          <a:p>
            <a:pPr algn="just" rtl="1">
              <a:buFont typeface="Wingdings" pitchFamily="2" charset="2"/>
              <a:buChar char="Ø"/>
            </a:pPr>
            <a:r>
              <a:rPr lang="ar-SA" sz="3700" b="1" dirty="0" smtClean="0">
                <a:solidFill>
                  <a:srgbClr val="CC0099"/>
                </a:solidFill>
              </a:rPr>
              <a:t>فكثيراً </a:t>
            </a:r>
            <a:r>
              <a:rPr lang="ar-SA" sz="3700" b="1" dirty="0">
                <a:solidFill>
                  <a:srgbClr val="CC0099"/>
                </a:solidFill>
              </a:rPr>
              <a:t>ما يستغل الرأى العام هذه الاجهزة المختلفة للتعبير عن أفكاره وآرائه واتجاهاته  </a:t>
            </a:r>
            <a:r>
              <a:rPr lang="ar-SA" sz="3700" b="1" dirty="0" smtClean="0">
                <a:solidFill>
                  <a:srgbClr val="CC0099"/>
                </a:solidFill>
              </a:rPr>
              <a:t> </a:t>
            </a:r>
            <a:endParaRPr lang="ar-EG" sz="3700" b="1" dirty="0" smtClean="0">
              <a:solidFill>
                <a:srgbClr val="CC0099"/>
              </a:solidFill>
            </a:endParaRPr>
          </a:p>
          <a:p>
            <a:pPr algn="just" rtl="1">
              <a:buFont typeface="Wingdings" pitchFamily="2" charset="2"/>
              <a:buChar char="Ø"/>
            </a:pPr>
            <a:r>
              <a:rPr lang="ar-SA" sz="3700" b="1" dirty="0" smtClean="0">
                <a:solidFill>
                  <a:srgbClr val="FF0000"/>
                </a:solidFill>
              </a:rPr>
              <a:t>ومن </a:t>
            </a:r>
            <a:r>
              <a:rPr lang="ar-SA" sz="3700" b="1" dirty="0">
                <a:solidFill>
                  <a:srgbClr val="FF0000"/>
                </a:solidFill>
              </a:rPr>
              <a:t>أمثلة وسائل الاعلام </a:t>
            </a:r>
            <a:r>
              <a:rPr lang="ar-SA" sz="3700" b="1" dirty="0" smtClean="0">
                <a:solidFill>
                  <a:srgbClr val="FF0000"/>
                </a:solidFill>
              </a:rPr>
              <a:t>الحديثة </a:t>
            </a:r>
            <a:r>
              <a:rPr lang="ar-SA" sz="3700" b="1" dirty="0" smtClean="0">
                <a:solidFill>
                  <a:srgbClr val="0070C0"/>
                </a:solidFill>
              </a:rPr>
              <a:t>(الإذاعة</a:t>
            </a:r>
            <a:r>
              <a:rPr lang="ar-EG" sz="3700" b="1" dirty="0" smtClean="0">
                <a:solidFill>
                  <a:srgbClr val="0070C0"/>
                </a:solidFill>
              </a:rPr>
              <a:t> </a:t>
            </a:r>
            <a:r>
              <a:rPr lang="ar-SA" sz="3700" b="1" dirty="0" smtClean="0">
                <a:solidFill>
                  <a:srgbClr val="0070C0"/>
                </a:solidFill>
              </a:rPr>
              <a:t>والتليفزيون </a:t>
            </a:r>
            <a:r>
              <a:rPr lang="ar-SA" sz="3700" b="1" dirty="0">
                <a:solidFill>
                  <a:srgbClr val="0070C0"/>
                </a:solidFill>
              </a:rPr>
              <a:t>والسينما والمسرح والموسيقى والصحافة والكتب والمصنفات الفنية والأدبية  والانترنت ومواقع التواصل الاجتماعي ) </a:t>
            </a:r>
            <a:endParaRPr lang="ar-EG" sz="3700" b="1" dirty="0" smtClean="0">
              <a:solidFill>
                <a:srgbClr val="0070C0"/>
              </a:solidFill>
            </a:endParaRPr>
          </a:p>
        </p:txBody>
      </p:sp>
      <p:pic>
        <p:nvPicPr>
          <p:cNvPr id="7170" name="Picture 2" descr="D:\علاقات عامة\خاص د.اسماء\الأنفوجرافيكس صحافة الزمن القادم\صور\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212002"/>
            <a:ext cx="2362200" cy="1671398"/>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51655685"/>
      </p:ext>
    </p:extLst>
  </p:cSld>
  <p:clrMapOvr>
    <a:masterClrMapping/>
  </p:clrMapOvr>
  <mc:AlternateContent xmlns:mc="http://schemas.openxmlformats.org/markup-compatibility/2006">
    <mc:Choice xmlns:p14="http://schemas.microsoft.com/office/powerpoint/2010/main" Requires="p14">
      <p:transition spd="slow" p14:dur="1300" advTm="7693">
        <p14:pan dir="u"/>
      </p:transition>
    </mc:Choice>
    <mc:Fallback>
      <p:transition spd="slow" advTm="76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6" presetClass="entr" presetSubtype="42" fill="hold" nodeType="afterEffect">
                                  <p:stCondLst>
                                    <p:cond delay="25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outHorizontal)">
                                      <p:cBhvr>
                                        <p:cTn id="10" dur="500"/>
                                        <p:tgtEl>
                                          <p:spTgt spid="3">
                                            <p:txEl>
                                              <p:pRg st="1" end="1"/>
                                            </p:txEl>
                                          </p:spTgt>
                                        </p:tgtEl>
                                      </p:cBhvr>
                                    </p:animEffect>
                                  </p:childTnLst>
                                </p:cTn>
                              </p:par>
                            </p:childTnLst>
                          </p:cTn>
                        </p:par>
                        <p:par>
                          <p:cTn id="11" fill="hold">
                            <p:stCondLst>
                              <p:cond delay="750"/>
                            </p:stCondLst>
                            <p:childTnLst>
                              <p:par>
                                <p:cTn id="12" presetID="16" presetClass="entr" presetSubtype="42" fill="hold" nodeType="afterEffect">
                                  <p:stCondLst>
                                    <p:cond delay="25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barn(outHorizontal)">
                                      <p:cBhvr>
                                        <p:cTn id="14" dur="500"/>
                                        <p:tgtEl>
                                          <p:spTgt spid="3">
                                            <p:txEl>
                                              <p:pRg st="2" end="2"/>
                                            </p:txEl>
                                          </p:spTgt>
                                        </p:tgtEl>
                                      </p:cBhvr>
                                    </p:animEffect>
                                  </p:childTnLst>
                                </p:cTn>
                              </p:par>
                              <p:par>
                                <p:cTn id="15" presetID="2" presetClass="entr" presetSubtype="12" fill="hold" nodeType="withEffect">
                                  <p:stCondLst>
                                    <p:cond delay="250"/>
                                  </p:stCondLst>
                                  <p:childTnLst>
                                    <p:set>
                                      <p:cBhvr>
                                        <p:cTn id="16" dur="1" fill="hold">
                                          <p:stCondLst>
                                            <p:cond delay="0"/>
                                          </p:stCondLst>
                                        </p:cTn>
                                        <p:tgtEl>
                                          <p:spTgt spid="7170"/>
                                        </p:tgtEl>
                                        <p:attrNameLst>
                                          <p:attrName>style.visibility</p:attrName>
                                        </p:attrNameLst>
                                      </p:cBhvr>
                                      <p:to>
                                        <p:strVal val="visible"/>
                                      </p:to>
                                    </p:set>
                                    <p:anim calcmode="lin" valueType="num">
                                      <p:cBhvr additive="base">
                                        <p:cTn id="17" dur="750" fill="hold"/>
                                        <p:tgtEl>
                                          <p:spTgt spid="7170"/>
                                        </p:tgtEl>
                                        <p:attrNameLst>
                                          <p:attrName>ppt_x</p:attrName>
                                        </p:attrNameLst>
                                      </p:cBhvr>
                                      <p:tavLst>
                                        <p:tav tm="0">
                                          <p:val>
                                            <p:strVal val="0-#ppt_w/2"/>
                                          </p:val>
                                        </p:tav>
                                        <p:tav tm="100000">
                                          <p:val>
                                            <p:strVal val="#ppt_x"/>
                                          </p:val>
                                        </p:tav>
                                      </p:tavLst>
                                    </p:anim>
                                    <p:anim calcmode="lin" valueType="num">
                                      <p:cBhvr additive="base">
                                        <p:cTn id="18" dur="75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447800"/>
            <a:ext cx="8686800" cy="4191000"/>
          </a:xfrm>
          <a:ln w="57150"/>
        </p:spPr>
        <p:style>
          <a:lnRef idx="2">
            <a:schemeClr val="accent4"/>
          </a:lnRef>
          <a:fillRef idx="1">
            <a:schemeClr val="lt1"/>
          </a:fillRef>
          <a:effectRef idx="0">
            <a:schemeClr val="accent4"/>
          </a:effectRef>
          <a:fontRef idx="minor">
            <a:schemeClr val="dk1"/>
          </a:fontRef>
        </p:style>
        <p:txBody>
          <a:bodyPr>
            <a:noAutofit/>
          </a:bodyPr>
          <a:lstStyle/>
          <a:p>
            <a:pPr algn="just" rtl="1"/>
            <a:r>
              <a:rPr lang="ar-SA" sz="3800" b="1" dirty="0">
                <a:solidFill>
                  <a:srgbClr val="FF0000"/>
                </a:solidFill>
              </a:rPr>
              <a:t>لكل ذلك أصبحت أجهزة الإعلام مظهراً حديثاً للتعبير عن الرأى العام وخاصة فى الدول الديمقراطية </a:t>
            </a:r>
            <a:r>
              <a:rPr lang="ar-SA" sz="3800" b="1" dirty="0" smtClean="0">
                <a:solidFill>
                  <a:srgbClr val="FF0000"/>
                </a:solidFill>
              </a:rPr>
              <a:t> </a:t>
            </a:r>
            <a:endParaRPr lang="ar-EG" sz="3800" b="1" dirty="0" smtClean="0">
              <a:solidFill>
                <a:srgbClr val="FF0000"/>
              </a:solidFill>
            </a:endParaRPr>
          </a:p>
          <a:p>
            <a:pPr algn="just" rtl="1"/>
            <a:r>
              <a:rPr lang="ar-SA" sz="3700" b="1" dirty="0" smtClean="0"/>
              <a:t>وغير </a:t>
            </a:r>
            <a:r>
              <a:rPr lang="ar-SA" sz="3700" b="1" dirty="0"/>
              <a:t>أن </a:t>
            </a:r>
            <a:r>
              <a:rPr lang="ar-SA" sz="3700" b="1" dirty="0">
                <a:solidFill>
                  <a:srgbClr val="0000FF"/>
                </a:solidFill>
                <a:effectLst>
                  <a:outerShdw blurRad="38100" dist="38100" dir="2700000" algn="tl">
                    <a:srgbClr val="000000">
                      <a:alpha val="43137"/>
                    </a:srgbClr>
                  </a:outerShdw>
                </a:effectLst>
              </a:rPr>
              <a:t>الدول التسلطية </a:t>
            </a:r>
            <a:r>
              <a:rPr lang="ar-SA" sz="3700" b="1" dirty="0"/>
              <a:t>تلجأ إلى وسائل الاعلام لمحأولة التأثير على الجماهير وتسخرها لدعم أهداف النظام واستقطاب الرأى العام لخدمة مصالح الفئة التى تحكم . </a:t>
            </a:r>
            <a:endParaRPr lang="en-US" sz="37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67471511"/>
      </p:ext>
    </p:extLst>
  </p:cSld>
  <p:clrMapOvr>
    <a:masterClrMapping/>
  </p:clrMapOvr>
  <mc:AlternateContent xmlns:mc="http://schemas.openxmlformats.org/markup-compatibility/2006">
    <mc:Choice xmlns:p14="http://schemas.microsoft.com/office/powerpoint/2010/main" Requires="p14">
      <p:transition spd="slow" p14:dur="1300" advTm="44641">
        <p14:pan dir="u"/>
      </p:transition>
    </mc:Choice>
    <mc:Fallback>
      <p:transition spd="slow" advTm="446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style>
          <a:lnRef idx="1">
            <a:schemeClr val="accent6"/>
          </a:lnRef>
          <a:fillRef idx="2">
            <a:schemeClr val="accent6"/>
          </a:fillRef>
          <a:effectRef idx="1">
            <a:schemeClr val="accent6"/>
          </a:effectRef>
          <a:fontRef idx="minor">
            <a:schemeClr val="dk1"/>
          </a:fontRef>
        </p:style>
        <p:txBody>
          <a:bodyPr>
            <a:normAutofit/>
          </a:bodyPr>
          <a:lstStyle/>
          <a:p>
            <a:r>
              <a:rPr lang="ar-SA" b="1" dirty="0"/>
              <a:t>4ـ </a:t>
            </a:r>
            <a:r>
              <a:rPr lang="ar-SA" b="1" dirty="0" smtClean="0"/>
              <a:t>المظاهرات</a:t>
            </a:r>
            <a:endParaRPr lang="ar-EG" dirty="0"/>
          </a:p>
        </p:txBody>
      </p:sp>
      <p:sp>
        <p:nvSpPr>
          <p:cNvPr id="3" name="Content Placeholder 2"/>
          <p:cNvSpPr>
            <a:spLocks noGrp="1"/>
          </p:cNvSpPr>
          <p:nvPr>
            <p:ph idx="1"/>
          </p:nvPr>
        </p:nvSpPr>
        <p:spPr>
          <a:xfrm>
            <a:off x="76200" y="1524000"/>
            <a:ext cx="8991600" cy="4343400"/>
          </a:xfrm>
          <a:ln w="57150"/>
        </p:spPr>
        <p:style>
          <a:lnRef idx="2">
            <a:schemeClr val="accent4"/>
          </a:lnRef>
          <a:fillRef idx="1">
            <a:schemeClr val="lt1"/>
          </a:fillRef>
          <a:effectRef idx="0">
            <a:schemeClr val="accent4"/>
          </a:effectRef>
          <a:fontRef idx="minor">
            <a:schemeClr val="dk1"/>
          </a:fontRef>
        </p:style>
        <p:txBody>
          <a:bodyPr>
            <a:normAutofit/>
          </a:bodyPr>
          <a:lstStyle/>
          <a:p>
            <a:pPr algn="just" rtl="1"/>
            <a:r>
              <a:rPr lang="ar-SA" sz="3400" b="1" dirty="0" smtClean="0"/>
              <a:t>يعمد </a:t>
            </a:r>
            <a:r>
              <a:rPr lang="ar-SA" sz="3400" b="1" dirty="0"/>
              <a:t>الرأى العام فى أحيان كثيرة إلى أسلوب المظاهرات للتعبير عـن أفكـاره واتجاهاتـه ووجهات نظـــره بالنسبة لبعــض القضايا والمشكلات التى تهم الأغلبية الساحقة من الشعب.. </a:t>
            </a:r>
            <a:endParaRPr lang="ar-EG" sz="3400" b="1" dirty="0" smtClean="0"/>
          </a:p>
          <a:p>
            <a:pPr algn="just" rtl="1"/>
            <a:r>
              <a:rPr lang="ar-SA" sz="3400" b="1" dirty="0" smtClean="0">
                <a:solidFill>
                  <a:srgbClr val="0000FF"/>
                </a:solidFill>
              </a:rPr>
              <a:t>ولا </a:t>
            </a:r>
            <a:r>
              <a:rPr lang="ar-SA" sz="3400" b="1" dirty="0">
                <a:solidFill>
                  <a:srgbClr val="0000FF"/>
                </a:solidFill>
              </a:rPr>
              <a:t>تحاول الـدول الديمقراطية أن تفرض قيود علــى القيام بمظــاهرات يعبر من خلالها الشعب عــن </a:t>
            </a:r>
            <a:r>
              <a:rPr lang="ar-SA" sz="3400" b="1" dirty="0" smtClean="0">
                <a:solidFill>
                  <a:srgbClr val="0000FF"/>
                </a:solidFill>
              </a:rPr>
              <a:t>رأيه </a:t>
            </a:r>
            <a:r>
              <a:rPr lang="ar-SA" sz="3400" b="1" dirty="0">
                <a:solidFill>
                  <a:srgbClr val="0000FF"/>
                </a:solidFill>
              </a:rPr>
              <a:t>طالما كـانت هذه المظاهرات ذات طابع سلمى خالص </a:t>
            </a:r>
            <a:endParaRPr lang="en-US" sz="3400" b="1" dirty="0" smtClean="0">
              <a:solidFill>
                <a:srgbClr val="0000FF"/>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28404618"/>
      </p:ext>
    </p:extLst>
  </p:cSld>
  <p:clrMapOvr>
    <a:masterClrMapping/>
  </p:clrMapOvr>
  <mc:AlternateContent xmlns:mc="http://schemas.openxmlformats.org/markup-compatibility/2006">
    <mc:Choice xmlns:p14="http://schemas.microsoft.com/office/powerpoint/2010/main" Requires="p14">
      <p:transition spd="slow" p14:dur="900" advTm="27665">
        <p14:warp dir="in"/>
      </p:transition>
    </mc:Choice>
    <mc:Fallback>
      <p:transition spd="slow" advTm="276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3" presetClass="entr" presetSubtype="16"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534400" cy="3962400"/>
          </a:xfrm>
          <a:ln w="57150"/>
        </p:spPr>
        <p:style>
          <a:lnRef idx="2">
            <a:schemeClr val="accent4"/>
          </a:lnRef>
          <a:fillRef idx="1">
            <a:schemeClr val="lt1"/>
          </a:fillRef>
          <a:effectRef idx="0">
            <a:schemeClr val="accent4"/>
          </a:effectRef>
          <a:fontRef idx="minor">
            <a:schemeClr val="dk1"/>
          </a:fontRef>
        </p:style>
        <p:txBody>
          <a:bodyPr>
            <a:normAutofit/>
          </a:bodyPr>
          <a:lstStyle/>
          <a:p>
            <a:pPr algn="just" rtl="1"/>
            <a:r>
              <a:rPr lang="ar-SA" sz="3600" b="1" dirty="0"/>
              <a:t>بل ويحاول القادة فى الدول الديمقراطية أن يتعرفوا  على نبض الجماهير الحقيقى من خلال تلك المظاهرات العامـة </a:t>
            </a:r>
            <a:endParaRPr lang="ar-EG" sz="3600" b="1" dirty="0" smtClean="0"/>
          </a:p>
          <a:p>
            <a:pPr algn="just" rtl="1"/>
            <a:r>
              <a:rPr lang="ar-SA" sz="3600" b="1" dirty="0" smtClean="0"/>
              <a:t>ويدرسون </a:t>
            </a:r>
            <a:r>
              <a:rPr lang="ar-SA" sz="3600" b="1" dirty="0"/>
              <a:t>الاتجاهات التى اتضحت فى تلك المظاهرات للعمل على الاستجابة لها وتحقيقها بقدر المستطاع طالما هى متفقـة مع الصالح العام </a:t>
            </a:r>
            <a:r>
              <a:rPr lang="ar-SA" sz="3600" b="1" dirty="0" smtClean="0"/>
              <a:t>.</a:t>
            </a:r>
            <a:endParaRPr lang="en-US" sz="3600" b="1" dirty="0"/>
          </a:p>
        </p:txBody>
      </p:sp>
      <p:pic>
        <p:nvPicPr>
          <p:cNvPr id="4" name="Picture 2" descr="D:\علاقات عامة\خاص د.اسماء\كتاب الرأى العام\صور\protesters_0.png"/>
          <p:cNvPicPr>
            <a:picLocks noChangeAspect="1" noChangeArrowheads="1"/>
          </p:cNvPicPr>
          <p:nvPr/>
        </p:nvPicPr>
        <p:blipFill rotWithShape="1">
          <a:blip r:embed="rId4">
            <a:extLst>
              <a:ext uri="{28A0092B-C50C-407E-A947-70E740481C1C}">
                <a14:useLocalDpi xmlns:a14="http://schemas.microsoft.com/office/drawing/2010/main" val="0"/>
              </a:ext>
            </a:extLst>
          </a:blip>
          <a:srcRect t="19593"/>
          <a:stretch/>
        </p:blipFill>
        <p:spPr bwMode="auto">
          <a:xfrm>
            <a:off x="1219200" y="4267200"/>
            <a:ext cx="6326188" cy="2277246"/>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67756510"/>
      </p:ext>
    </p:extLst>
  </p:cSld>
  <p:clrMapOvr>
    <a:masterClrMapping/>
  </p:clrMapOvr>
  <mc:AlternateContent xmlns:mc="http://schemas.openxmlformats.org/markup-compatibility/2006">
    <mc:Choice xmlns:p14="http://schemas.microsoft.com/office/powerpoint/2010/main" Requires="p14">
      <p:transition spd="slow" p14:dur="2000" advTm="20352">
        <p14:ferris dir="l"/>
      </p:transition>
    </mc:Choice>
    <mc:Fallback>
      <p:transition spd="slow" advTm="203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750"/>
                                        <p:tgtEl>
                                          <p:spTgt spid="4"/>
                                        </p:tgtEl>
                                      </p:cBhvr>
                                    </p:animEffect>
                                    <p:anim calcmode="lin" valueType="num">
                                      <p:cBhvr>
                                        <p:cTn id="10" dur="750" fill="hold"/>
                                        <p:tgtEl>
                                          <p:spTgt spid="4"/>
                                        </p:tgtEl>
                                        <p:attrNameLst>
                                          <p:attrName>ppt_x</p:attrName>
                                        </p:attrNameLst>
                                      </p:cBhvr>
                                      <p:tavLst>
                                        <p:tav tm="0">
                                          <p:val>
                                            <p:strVal val="#ppt_x"/>
                                          </p:val>
                                        </p:tav>
                                        <p:tav tm="100000">
                                          <p:val>
                                            <p:strVal val="#ppt_x"/>
                                          </p:val>
                                        </p:tav>
                                      </p:tavLst>
                                    </p:anim>
                                    <p:anim calcmode="lin" valueType="num">
                                      <p:cBhvr>
                                        <p:cTn id="11"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a:ln/>
        </p:spPr>
        <p:style>
          <a:lnRef idx="1">
            <a:schemeClr val="accent6"/>
          </a:lnRef>
          <a:fillRef idx="2">
            <a:schemeClr val="accent6"/>
          </a:fillRef>
          <a:effectRef idx="1">
            <a:schemeClr val="accent6"/>
          </a:effectRef>
          <a:fontRef idx="minor">
            <a:schemeClr val="dk1"/>
          </a:fontRef>
        </p:style>
        <p:txBody>
          <a:bodyPr>
            <a:normAutofit/>
          </a:bodyPr>
          <a:lstStyle/>
          <a:p>
            <a:r>
              <a:rPr lang="ar-SA" b="1" dirty="0"/>
              <a:t>مظاهر الرأى العام: </a:t>
            </a:r>
            <a:endParaRPr lang="ar-EG" dirty="0"/>
          </a:p>
        </p:txBody>
      </p:sp>
      <p:sp>
        <p:nvSpPr>
          <p:cNvPr id="3" name="Content Placeholder 2"/>
          <p:cNvSpPr>
            <a:spLocks noGrp="1"/>
          </p:cNvSpPr>
          <p:nvPr>
            <p:ph idx="1"/>
          </p:nvPr>
        </p:nvSpPr>
        <p:spPr>
          <a:xfrm>
            <a:off x="76200" y="1143000"/>
            <a:ext cx="8991600" cy="5486400"/>
          </a:xfrm>
          <a:ln w="57150"/>
        </p:spPr>
        <p:style>
          <a:lnRef idx="2">
            <a:schemeClr val="accent2"/>
          </a:lnRef>
          <a:fillRef idx="1">
            <a:schemeClr val="lt1"/>
          </a:fillRef>
          <a:effectRef idx="0">
            <a:schemeClr val="accent2"/>
          </a:effectRef>
          <a:fontRef idx="minor">
            <a:schemeClr val="dk1"/>
          </a:fontRef>
        </p:style>
        <p:txBody>
          <a:bodyPr>
            <a:normAutofit/>
          </a:bodyPr>
          <a:lstStyle/>
          <a:p>
            <a:pPr algn="just" rtl="1"/>
            <a:r>
              <a:rPr lang="ar-SA" b="1" dirty="0" smtClean="0"/>
              <a:t>تعنى </a:t>
            </a:r>
            <a:r>
              <a:rPr lang="ar-SA" b="1" dirty="0"/>
              <a:t>مظاهر الرأى العام </a:t>
            </a:r>
            <a:r>
              <a:rPr lang="ar-SA" b="1" dirty="0">
                <a:solidFill>
                  <a:srgbClr val="FF0000"/>
                </a:solidFill>
              </a:rPr>
              <a:t>أنماط السلوك </a:t>
            </a:r>
            <a:r>
              <a:rPr lang="ar-SA" b="1" dirty="0"/>
              <a:t>التى يستخدمها جمهور الرأى العام فى التعبير عن وجهات نظرهم واتجاهاتهم تجاه القضايا أوالمشكلات التى تمس مصالحهم وتتعلق باهتماماتهم .</a:t>
            </a:r>
            <a:endParaRPr lang="en-US" b="1" dirty="0"/>
          </a:p>
          <a:p>
            <a:pPr algn="just" rtl="1"/>
            <a:r>
              <a:rPr lang="ar-SA" b="1" dirty="0"/>
              <a:t>والسلوك هو تعبير كما يقول علماء النفـس يأخذ أشكالا متعددة فإما أن يكون باللفظ (بالكلام) أو بالحركة أو بالإشارة أو بالأىماءة.. </a:t>
            </a:r>
            <a:endParaRPr lang="ar-EG" b="1" dirty="0" smtClean="0"/>
          </a:p>
          <a:p>
            <a:pPr algn="just" rtl="1"/>
            <a:r>
              <a:rPr lang="ar-SA" b="1" dirty="0" smtClean="0"/>
              <a:t>أى </a:t>
            </a:r>
            <a:r>
              <a:rPr lang="ar-SA" b="1" dirty="0"/>
              <a:t>هو كافة الأشكال التى نعبر بـها عــن آرائـنـا واتجاهـاتنـا ســواء بالموافقة أو المـعارضـة أو المحـأىدة , أما حينـمـا لا ينعكس السلوك على الأفعال الخارجية للأفراد فتكون بصدد الرأى العام الكامن</a:t>
            </a:r>
            <a:r>
              <a:rPr lang="ar-SA" b="1" dirty="0" smtClean="0"/>
              <a:t>.</a:t>
            </a:r>
            <a:endParaRPr lang="en-US"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63178194"/>
      </p:ext>
    </p:extLst>
  </p:cSld>
  <p:clrMapOvr>
    <a:masterClrMapping/>
  </p:clrMapOvr>
  <mc:AlternateContent xmlns:mc="http://schemas.openxmlformats.org/markup-compatibility/2006">
    <mc:Choice xmlns:p14="http://schemas.microsoft.com/office/powerpoint/2010/main" Requires="p14">
      <p:transition spd="slow" p14:dur="900" advTm="202528">
        <p14:warp dir="in"/>
      </p:transition>
    </mc:Choice>
    <mc:Fallback>
      <p:transition spd="slow" advTm="2025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3" presetClass="entr" presetSubtype="16"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animEffect transition="in" filter="fade">
                                      <p:cBhvr>
                                        <p:cTn id="11" dur="500"/>
                                        <p:tgtEl>
                                          <p:spTgt spid="2"/>
                                        </p:tgtEl>
                                      </p:cBhvr>
                                    </p:animEffect>
                                  </p:childTnLst>
                                </p:cTn>
                              </p:par>
                            </p:childTnLst>
                          </p:cTn>
                        </p:par>
                        <p:par>
                          <p:cTn id="12" fill="hold">
                            <p:stCondLst>
                              <p:cond delay="500"/>
                            </p:stCondLst>
                            <p:childTnLst>
                              <p:par>
                                <p:cTn id="13" presetID="16" presetClass="entr" presetSubtype="21" fill="hold" nodeType="afterEffect">
                                  <p:stCondLst>
                                    <p:cond delay="75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750"/>
                                        <p:tgtEl>
                                          <p:spTgt spid="3">
                                            <p:txEl>
                                              <p:pRg st="0" end="0"/>
                                            </p:txEl>
                                          </p:spTgt>
                                        </p:tgtEl>
                                      </p:cBhvr>
                                    </p:animEffect>
                                  </p:childTnLst>
                                </p:cTn>
                              </p:par>
                            </p:childTnLst>
                          </p:cTn>
                        </p:par>
                        <p:par>
                          <p:cTn id="16" fill="hold">
                            <p:stCondLst>
                              <p:cond delay="2000"/>
                            </p:stCondLst>
                            <p:childTnLst>
                              <p:par>
                                <p:cTn id="17" presetID="16" presetClass="entr" presetSubtype="21" fill="hold" nodeType="afterEffect">
                                  <p:stCondLst>
                                    <p:cond delay="75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750"/>
                                        <p:tgtEl>
                                          <p:spTgt spid="3">
                                            <p:txEl>
                                              <p:pRg st="1" end="1"/>
                                            </p:txEl>
                                          </p:spTgt>
                                        </p:tgtEl>
                                      </p:cBhvr>
                                    </p:animEffect>
                                  </p:childTnLst>
                                </p:cTn>
                              </p:par>
                            </p:childTnLst>
                          </p:cTn>
                        </p:par>
                        <p:par>
                          <p:cTn id="20" fill="hold">
                            <p:stCondLst>
                              <p:cond delay="3500"/>
                            </p:stCondLst>
                            <p:childTnLst>
                              <p:par>
                                <p:cTn id="21" presetID="16" presetClass="entr" presetSubtype="21" fill="hold" nodeType="afterEffect">
                                  <p:stCondLst>
                                    <p:cond delay="75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7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14400"/>
            <a:ext cx="8839200" cy="4876800"/>
          </a:xfrm>
          <a:ln w="57150"/>
        </p:spPr>
        <p:style>
          <a:lnRef idx="2">
            <a:schemeClr val="accent4"/>
          </a:lnRef>
          <a:fillRef idx="1">
            <a:schemeClr val="lt1"/>
          </a:fillRef>
          <a:effectRef idx="0">
            <a:schemeClr val="accent4"/>
          </a:effectRef>
          <a:fontRef idx="minor">
            <a:schemeClr val="dk1"/>
          </a:fontRef>
        </p:style>
        <p:txBody>
          <a:bodyPr>
            <a:noAutofit/>
          </a:bodyPr>
          <a:lstStyle/>
          <a:p>
            <a:pPr algn="just" rtl="1">
              <a:buFont typeface="Wingdings" pitchFamily="2" charset="2"/>
              <a:buChar char="§"/>
            </a:pPr>
            <a:r>
              <a:rPr lang="ar-SA" sz="3600" b="1" dirty="0"/>
              <a:t> أما فى النظم </a:t>
            </a:r>
            <a:r>
              <a:rPr lang="ar-SA" sz="3600" b="1" dirty="0">
                <a:solidFill>
                  <a:srgbClr val="0000FF"/>
                </a:solidFill>
              </a:rPr>
              <a:t>التحكمية </a:t>
            </a:r>
            <a:r>
              <a:rPr lang="ar-SA" sz="3600" b="1" dirty="0" smtClean="0">
                <a:solidFill>
                  <a:srgbClr val="0000FF"/>
                </a:solidFill>
              </a:rPr>
              <a:t>التسلطية </a:t>
            </a:r>
            <a:r>
              <a:rPr lang="ar-SA" sz="3600" b="1" dirty="0"/>
              <a:t>فعادة مــا يفرض قادتها القيود على القيام بمظاهرات يعبر من خلالها الشعب عن آرائه نحو مشكلة عامة تهمه فى وقت </a:t>
            </a:r>
            <a:r>
              <a:rPr lang="ar-SA" sz="3600" b="1" dirty="0" smtClean="0"/>
              <a:t>معين </a:t>
            </a:r>
            <a:endParaRPr lang="ar-EG" sz="3600" b="1" dirty="0" smtClean="0"/>
          </a:p>
          <a:p>
            <a:pPr marL="0" indent="0" algn="just" rtl="1">
              <a:buNone/>
            </a:pPr>
            <a:endParaRPr lang="ar-EG" sz="2000" b="1" dirty="0" smtClean="0"/>
          </a:p>
          <a:p>
            <a:pPr algn="just" rtl="1">
              <a:buFont typeface="Wingdings" pitchFamily="2" charset="2"/>
              <a:buChar char="§"/>
            </a:pPr>
            <a:r>
              <a:rPr lang="ar-SA" sz="3600" b="1" dirty="0" smtClean="0"/>
              <a:t>بل </a:t>
            </a:r>
            <a:r>
              <a:rPr lang="ar-SA" sz="3600" b="1" dirty="0"/>
              <a:t>يصل الامـر فـى أغلـب الأحيـان إلى تفريق هذه المظاهرات بالقوة ومحاسبة القائمين على تنظيمها بحجـة الإخلال بالأمن العام وإشاعة البلبلة والفوضى بين الجماهير </a:t>
            </a:r>
            <a:r>
              <a:rPr lang="ar-EG" sz="3600" b="1" dirty="0"/>
              <a:t>.</a:t>
            </a:r>
            <a:endParaRPr lang="en-US" sz="36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84552339"/>
      </p:ext>
    </p:extLst>
  </p:cSld>
  <p:clrMapOvr>
    <a:masterClrMapping/>
  </p:clrMapOvr>
  <mc:AlternateContent xmlns:mc="http://schemas.openxmlformats.org/markup-compatibility/2006">
    <mc:Choice xmlns:p14="http://schemas.microsoft.com/office/powerpoint/2010/main" Requires="p14">
      <p:transition spd="slow" p14:dur="2000" advTm="5395">
        <p14:ferris dir="l"/>
      </p:transition>
    </mc:Choice>
    <mc:Fallback>
      <p:transition spd="slow" advTm="53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458200" cy="4419600"/>
          </a:xfrm>
          <a:ln w="57150"/>
        </p:spPr>
        <p:style>
          <a:lnRef idx="2">
            <a:schemeClr val="accent4"/>
          </a:lnRef>
          <a:fillRef idx="1">
            <a:schemeClr val="lt1"/>
          </a:fillRef>
          <a:effectRef idx="0">
            <a:schemeClr val="accent4"/>
          </a:effectRef>
          <a:fontRef idx="minor">
            <a:schemeClr val="dk1"/>
          </a:fontRef>
        </p:style>
        <p:txBody>
          <a:bodyPr>
            <a:normAutofit/>
          </a:bodyPr>
          <a:lstStyle/>
          <a:p>
            <a:pPr algn="just" rtl="1"/>
            <a:r>
              <a:rPr lang="ar-SA" sz="3600" b="1" dirty="0">
                <a:solidFill>
                  <a:srgbClr val="FF0000"/>
                </a:solidFill>
              </a:rPr>
              <a:t>فى بعض الاحيان </a:t>
            </a:r>
            <a:r>
              <a:rPr lang="ar-SA" sz="3600" b="1" dirty="0" smtClean="0"/>
              <a:t>يرفض </a:t>
            </a:r>
            <a:r>
              <a:rPr lang="ar-SA" sz="3600" b="1" dirty="0"/>
              <a:t>القادة الاستجابة لرأى الجماهير الذى أفصحت عنه المظاهرات لأسباب قومية لا يمكن الإعلان عنها فـى حينها حتى لا يتعرض أمن البلاد القومى </a:t>
            </a:r>
            <a:r>
              <a:rPr lang="ar-SA" sz="3600" b="1" dirty="0" smtClean="0"/>
              <a:t>للخطــر </a:t>
            </a:r>
            <a:endParaRPr lang="ar-EG" sz="3600" b="1" dirty="0" smtClean="0"/>
          </a:p>
          <a:p>
            <a:pPr algn="just" rtl="1"/>
            <a:r>
              <a:rPr lang="ar-SA" sz="3800" b="1" dirty="0" smtClean="0">
                <a:solidFill>
                  <a:srgbClr val="0000FF"/>
                </a:solidFill>
              </a:rPr>
              <a:t>ويلقى </a:t>
            </a:r>
            <a:r>
              <a:rPr lang="ar-SA" sz="3800" b="1" dirty="0">
                <a:solidFill>
                  <a:srgbClr val="0000FF"/>
                </a:solidFill>
              </a:rPr>
              <a:t>القادة فـى مثل هذه الأحـوال صعوبات ومتاعب عديدة وضغوطـا شديدة مـن جانب جماهير الرأى </a:t>
            </a:r>
            <a:r>
              <a:rPr lang="ar-SA" sz="3800" b="1" dirty="0" smtClean="0">
                <a:solidFill>
                  <a:srgbClr val="0000FF"/>
                </a:solidFill>
              </a:rPr>
              <a:t>العام</a:t>
            </a:r>
            <a:endParaRPr lang="ar-EG" sz="3800" b="1" dirty="0" smtClean="0">
              <a:solidFill>
                <a:srgbClr val="0000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19399888"/>
      </p:ext>
    </p:extLst>
  </p:cSld>
  <p:clrMapOvr>
    <a:masterClrMapping/>
  </p:clrMapOvr>
  <mc:AlternateContent xmlns:mc="http://schemas.openxmlformats.org/markup-compatibility/2006">
    <mc:Choice xmlns:p14="http://schemas.microsoft.com/office/powerpoint/2010/main" Requires="p14">
      <p:transition spd="slow" p14:dur="2000" advTm="20080">
        <p14:ferris dir="l"/>
      </p:transition>
    </mc:Choice>
    <mc:Fallback>
      <p:transition spd="slow" advTm="200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4343400"/>
          </a:xfrm>
          <a:ln w="57150"/>
        </p:spPr>
        <p:style>
          <a:lnRef idx="2">
            <a:schemeClr val="accent4"/>
          </a:lnRef>
          <a:fillRef idx="1">
            <a:schemeClr val="lt1"/>
          </a:fillRef>
          <a:effectRef idx="0">
            <a:schemeClr val="accent4"/>
          </a:effectRef>
          <a:fontRef idx="minor">
            <a:schemeClr val="dk1"/>
          </a:fontRef>
        </p:style>
        <p:txBody>
          <a:bodyPr>
            <a:normAutofit/>
          </a:bodyPr>
          <a:lstStyle/>
          <a:p>
            <a:pPr algn="just" rtl="1">
              <a:buFont typeface="Wingdings" pitchFamily="2" charset="2"/>
              <a:buChar char="§"/>
            </a:pPr>
            <a:r>
              <a:rPr lang="ar-SA" sz="3700" b="1" dirty="0">
                <a:solidFill>
                  <a:srgbClr val="FF0000"/>
                </a:solidFill>
              </a:rPr>
              <a:t>وعندما تتغير الظروف وتزول الأسباب التى أدت إلى رفض المسئولين للاتجاهــات التى أعربــت عنها المظاهرات  </a:t>
            </a:r>
            <a:endParaRPr lang="ar-EG" sz="3700" b="1" dirty="0" smtClean="0">
              <a:solidFill>
                <a:srgbClr val="FF0000"/>
              </a:solidFill>
            </a:endParaRPr>
          </a:p>
          <a:p>
            <a:pPr algn="just" rtl="1">
              <a:buFont typeface="Wingdings" pitchFamily="2" charset="2"/>
              <a:buChar char="§"/>
            </a:pPr>
            <a:r>
              <a:rPr lang="ar-SA" sz="3700" b="1" dirty="0" smtClean="0"/>
              <a:t>يعود الحكام </a:t>
            </a:r>
            <a:r>
              <a:rPr lang="ar-SA" sz="3700" b="1" dirty="0"/>
              <a:t>ويعلنون للشعب مبررات تأجيل مــا طالبوا به اثناء المظاهرات وعــادة مــا تكـون هـذه المبررات متعلقـة بالاستراتيجية العامة للدولة</a:t>
            </a:r>
            <a:r>
              <a:rPr lang="ar-SA" sz="3700" b="1" dirty="0" smtClean="0"/>
              <a:t>.</a:t>
            </a:r>
            <a:endParaRPr lang="en-US" sz="37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72931827"/>
      </p:ext>
    </p:extLst>
  </p:cSld>
  <p:clrMapOvr>
    <a:masterClrMapping/>
  </p:clrMapOvr>
  <mc:AlternateContent xmlns:mc="http://schemas.openxmlformats.org/markup-compatibility/2006">
    <mc:Choice xmlns:p14="http://schemas.microsoft.com/office/powerpoint/2010/main" Requires="p14">
      <p:transition spd="slow" p14:dur="1600" advTm="11624">
        <p14:conveyor dir="l"/>
      </p:transition>
    </mc:Choice>
    <mc:Fallback>
      <p:transition spd="slow" advTm="116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4038600"/>
          </a:xfrm>
          <a:ln w="57150"/>
        </p:spPr>
        <p:style>
          <a:lnRef idx="2">
            <a:schemeClr val="accent4"/>
          </a:lnRef>
          <a:fillRef idx="1">
            <a:schemeClr val="lt1"/>
          </a:fillRef>
          <a:effectRef idx="0">
            <a:schemeClr val="accent4"/>
          </a:effectRef>
          <a:fontRef idx="minor">
            <a:schemeClr val="dk1"/>
          </a:fontRef>
        </p:style>
        <p:txBody>
          <a:bodyPr/>
          <a:lstStyle/>
          <a:p>
            <a:pPr algn="ctr" rtl="1">
              <a:buFont typeface="Courier New" pitchFamily="49" charset="0"/>
              <a:buChar char="o"/>
            </a:pPr>
            <a:r>
              <a:rPr lang="ar-SA" sz="3600" b="1" dirty="0">
                <a:solidFill>
                  <a:srgbClr val="FF0000"/>
                </a:solidFill>
              </a:rPr>
              <a:t>والمثال الحى علـى ذلك </a:t>
            </a:r>
            <a:endParaRPr lang="ar-EG" sz="3600" b="1" dirty="0" smtClean="0">
              <a:solidFill>
                <a:srgbClr val="FF0000"/>
              </a:solidFill>
            </a:endParaRPr>
          </a:p>
          <a:p>
            <a:pPr algn="just" rtl="1">
              <a:buFont typeface="Wingdings" pitchFamily="2" charset="2"/>
              <a:buChar char="§"/>
            </a:pPr>
            <a:r>
              <a:rPr lang="ar-SA" sz="3800" b="1" dirty="0" smtClean="0"/>
              <a:t>هو </a:t>
            </a:r>
            <a:r>
              <a:rPr lang="ar-SA" sz="3800" b="1" dirty="0"/>
              <a:t>اندلاع المظاهرات فـى جمهورية مصر العربية عقب </a:t>
            </a:r>
            <a:r>
              <a:rPr lang="ar-SA" sz="3800" b="1" dirty="0">
                <a:solidFill>
                  <a:srgbClr val="FF0000"/>
                </a:solidFill>
              </a:rPr>
              <a:t>نكسـة 1967 </a:t>
            </a:r>
            <a:r>
              <a:rPr lang="ar-SA" sz="3800" b="1" dirty="0"/>
              <a:t>للمطالبة بسرعة تحرير الأرض بالقوة </a:t>
            </a:r>
            <a:endParaRPr lang="ar-EG" sz="3800" b="1" dirty="0" smtClean="0"/>
          </a:p>
          <a:p>
            <a:pPr algn="just" rtl="1">
              <a:buFont typeface="Wingdings" pitchFamily="2" charset="2"/>
              <a:buChar char="§"/>
            </a:pPr>
            <a:r>
              <a:rPr lang="ar-SA" sz="3800" b="1" dirty="0" smtClean="0"/>
              <a:t> </a:t>
            </a:r>
            <a:r>
              <a:rPr lang="ar-SA" sz="3800" b="1" dirty="0"/>
              <a:t>ولم يستجيب الرئيس وقتها لـرأى الجماهير الذى أوضحـت عنه المظاهرات لأسباب قومية </a:t>
            </a:r>
            <a:endParaRPr lang="ar-EG" sz="3800" b="1" dirty="0" smtClean="0"/>
          </a:p>
          <a:p>
            <a:pPr algn="just" rtl="1">
              <a:buFont typeface="Wingdings" pitchFamily="2" charset="2"/>
              <a:buChar char="§"/>
            </a:pPr>
            <a:endParaRPr lang="ar-EG"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6091690"/>
      </p:ext>
    </p:extLst>
  </p:cSld>
  <p:clrMapOvr>
    <a:masterClrMapping/>
  </p:clrMapOvr>
  <mc:AlternateContent xmlns:mc="http://schemas.openxmlformats.org/markup-compatibility/2006">
    <mc:Choice xmlns:p14="http://schemas.microsoft.com/office/powerpoint/2010/main" Requires="p14">
      <p:transition spd="slow" p14:dur="2000" advTm="24455">
        <p14:prism isContent="1"/>
      </p:transition>
    </mc:Choice>
    <mc:Fallback>
      <p:transition spd="slow" advTm="244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5612"/>
            <a:ext cx="8610600" cy="6315188"/>
          </a:xfrm>
          <a:ln w="57150">
            <a:solidFill>
              <a:srgbClr val="C00000"/>
            </a:solidFill>
          </a:ln>
        </p:spPr>
        <p:style>
          <a:lnRef idx="2">
            <a:schemeClr val="accent4"/>
          </a:lnRef>
          <a:fillRef idx="1">
            <a:schemeClr val="lt1"/>
          </a:fillRef>
          <a:effectRef idx="0">
            <a:schemeClr val="accent4"/>
          </a:effectRef>
          <a:fontRef idx="minor">
            <a:schemeClr val="dk1"/>
          </a:fontRef>
        </p:style>
        <p:txBody>
          <a:bodyPr/>
          <a:lstStyle/>
          <a:p>
            <a:pPr algn="just" rtl="1">
              <a:buFont typeface="Wingdings" pitchFamily="2" charset="2"/>
              <a:buChar char="§"/>
            </a:pPr>
            <a:r>
              <a:rPr lang="ar-SA" sz="3400" b="1" dirty="0"/>
              <a:t> بـل انـه </a:t>
            </a:r>
            <a:r>
              <a:rPr lang="ar-SA" sz="3400" b="1" u="sng" dirty="0">
                <a:solidFill>
                  <a:srgbClr val="FF0000"/>
                </a:solidFill>
              </a:rPr>
              <a:t>أحجم عن الافصاح </a:t>
            </a:r>
            <a:r>
              <a:rPr lang="ar-SA" sz="3400" b="1" dirty="0"/>
              <a:t>عن خطته للحرب من أجل تحريـر الأرض حتى استطاع أن يحقق مفاجأته للعالم أجمع بحرب </a:t>
            </a:r>
            <a:r>
              <a:rPr lang="ar-SA" sz="3400" b="1" dirty="0" smtClean="0"/>
              <a:t>أكتوبر1973</a:t>
            </a:r>
            <a:r>
              <a:rPr lang="ar-EG" sz="3400" b="1" dirty="0" smtClean="0"/>
              <a:t> </a:t>
            </a:r>
            <a:r>
              <a:rPr lang="ar-SA" sz="3400" b="1" dirty="0" smtClean="0"/>
              <a:t>وتحقيق </a:t>
            </a:r>
            <a:r>
              <a:rPr lang="ar-SA" sz="3400" b="1" dirty="0"/>
              <a:t>النصر علـى </a:t>
            </a:r>
            <a:r>
              <a:rPr lang="ar-SA" sz="3400" b="1" dirty="0" smtClean="0"/>
              <a:t>الع</a:t>
            </a:r>
            <a:r>
              <a:rPr lang="ar-EG" sz="3400" b="1" dirty="0" smtClean="0"/>
              <a:t>ـ</a:t>
            </a:r>
            <a:r>
              <a:rPr lang="ar-SA" sz="3400" b="1" dirty="0" smtClean="0"/>
              <a:t>دو </a:t>
            </a:r>
            <a:r>
              <a:rPr lang="ar-SA" sz="3400" b="1" dirty="0"/>
              <a:t>الإسـرائيلى. </a:t>
            </a:r>
            <a:endParaRPr lang="ar-EG" sz="3400" b="1" dirty="0" smtClean="0"/>
          </a:p>
          <a:p>
            <a:pPr algn="just" rtl="1">
              <a:buFont typeface="Wingdings" pitchFamily="2" charset="2"/>
              <a:buChar char="§"/>
            </a:pPr>
            <a:r>
              <a:rPr lang="ar-SA" sz="3600" b="1" dirty="0" smtClean="0"/>
              <a:t>ولم </a:t>
            </a:r>
            <a:r>
              <a:rPr lang="ar-SA" sz="3600" b="1" dirty="0"/>
              <a:t>يكن فـى استطاعة الرئيــس السادات قبل أن يستعد للمعركة داخليــا وخارجيا </a:t>
            </a:r>
            <a:r>
              <a:rPr lang="ar-SA" sz="3600" b="1" dirty="0" smtClean="0"/>
              <a:t>عسكريا </a:t>
            </a:r>
            <a:r>
              <a:rPr lang="ar-SA" sz="3600" b="1" dirty="0"/>
              <a:t>وشـعبيا ان يحقق مطالب الجماهير بـالتعجيل بالحرب لرد الكرامة العربيـة واسترداد الأرض المغتصبة </a:t>
            </a:r>
            <a:r>
              <a:rPr lang="ar-SA" sz="3600" b="1" dirty="0" smtClean="0"/>
              <a:t>.</a:t>
            </a:r>
            <a:endParaRPr lang="en-US" sz="3600" b="1" dirty="0"/>
          </a:p>
        </p:txBody>
      </p:sp>
      <p:pic>
        <p:nvPicPr>
          <p:cNvPr id="9218" name="Picture 2" descr="D:\علاقات عامة\خاص د.اسماء\كتاب الرأى العام\صور\2015_12_25_13_25_15_8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1" y="4723655"/>
            <a:ext cx="2286000" cy="1600945"/>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19" name="Picture 3" descr="D:\علاقات عامة\خاص د.اسماء\كتاب الرأى العام\صور\1415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5075" y="4572000"/>
            <a:ext cx="2524125" cy="1781735"/>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85199163"/>
      </p:ext>
    </p:extLst>
  </p:cSld>
  <p:clrMapOvr>
    <a:masterClrMapping/>
  </p:clrMapOvr>
  <mc:AlternateContent xmlns:mc="http://schemas.openxmlformats.org/markup-compatibility/2006">
    <mc:Choice xmlns:p14="http://schemas.microsoft.com/office/powerpoint/2010/main" Requires="p14">
      <p:transition spd="slow" p14:dur="2000" advTm="9481">
        <p14:prism isContent="1"/>
      </p:transition>
    </mc:Choice>
    <mc:Fallback>
      <p:transition spd="slow" advTm="94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4" fill="hold" nodeType="withEffect">
                                  <p:stCondLst>
                                    <p:cond delay="0"/>
                                  </p:stCondLst>
                                  <p:childTnLst>
                                    <p:set>
                                      <p:cBhvr>
                                        <p:cTn id="8" dur="1" fill="hold">
                                          <p:stCondLst>
                                            <p:cond delay="0"/>
                                          </p:stCondLst>
                                        </p:cTn>
                                        <p:tgtEl>
                                          <p:spTgt spid="9219"/>
                                        </p:tgtEl>
                                        <p:attrNameLst>
                                          <p:attrName>style.visibility</p:attrName>
                                        </p:attrNameLst>
                                      </p:cBhvr>
                                      <p:to>
                                        <p:strVal val="visible"/>
                                      </p:to>
                                    </p:set>
                                    <p:anim calcmode="lin" valueType="num">
                                      <p:cBhvr additive="base">
                                        <p:cTn id="9" dur="500" fill="hold"/>
                                        <p:tgtEl>
                                          <p:spTgt spid="9219"/>
                                        </p:tgtEl>
                                        <p:attrNameLst>
                                          <p:attrName>ppt_x</p:attrName>
                                        </p:attrNameLst>
                                      </p:cBhvr>
                                      <p:tavLst>
                                        <p:tav tm="0">
                                          <p:val>
                                            <p:strVal val="#ppt_x"/>
                                          </p:val>
                                        </p:tav>
                                        <p:tav tm="100000">
                                          <p:val>
                                            <p:strVal val="#ppt_x"/>
                                          </p:val>
                                        </p:tav>
                                      </p:tavLst>
                                    </p:anim>
                                    <p:anim calcmode="lin" valueType="num">
                                      <p:cBhvr additive="base">
                                        <p:cTn id="10" dur="500" fill="hold"/>
                                        <p:tgtEl>
                                          <p:spTgt spid="9219"/>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9218"/>
                                        </p:tgtEl>
                                        <p:attrNameLst>
                                          <p:attrName>style.visibility</p:attrName>
                                        </p:attrNameLst>
                                      </p:cBhvr>
                                      <p:to>
                                        <p:strVal val="visible"/>
                                      </p:to>
                                    </p:set>
                                    <p:anim calcmode="lin" valueType="num">
                                      <p:cBhvr additive="base">
                                        <p:cTn id="13" dur="500" fill="hold"/>
                                        <p:tgtEl>
                                          <p:spTgt spid="9218"/>
                                        </p:tgtEl>
                                        <p:attrNameLst>
                                          <p:attrName>ppt_x</p:attrName>
                                        </p:attrNameLst>
                                      </p:cBhvr>
                                      <p:tavLst>
                                        <p:tav tm="0">
                                          <p:val>
                                            <p:strVal val="#ppt_x"/>
                                          </p:val>
                                        </p:tav>
                                        <p:tav tm="100000">
                                          <p:val>
                                            <p:strVal val="#ppt_x"/>
                                          </p:val>
                                        </p:tav>
                                      </p:tavLst>
                                    </p:anim>
                                    <p:anim calcmode="lin" valueType="num">
                                      <p:cBhvr additive="base">
                                        <p:cTn id="14"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90600"/>
          </a:xfrm>
          <a:ln w="57150">
            <a:solidFill>
              <a:srgbClr val="7030A0"/>
            </a:solidFill>
          </a:ln>
        </p:spPr>
        <p:style>
          <a:lnRef idx="2">
            <a:schemeClr val="accent2"/>
          </a:lnRef>
          <a:fillRef idx="1">
            <a:schemeClr val="lt1"/>
          </a:fillRef>
          <a:effectRef idx="0">
            <a:schemeClr val="accent2"/>
          </a:effectRef>
          <a:fontRef idx="minor">
            <a:schemeClr val="dk1"/>
          </a:fontRef>
        </p:style>
        <p:txBody>
          <a:bodyPr>
            <a:normAutofit/>
          </a:bodyPr>
          <a:lstStyle/>
          <a:p>
            <a:pPr algn="ctr"/>
            <a:r>
              <a:rPr lang="ar-SA" sz="4000" b="1" dirty="0">
                <a:solidFill>
                  <a:schemeClr val="tx1"/>
                </a:solidFill>
              </a:rPr>
              <a:t>ه - برقيات ورسائل التأىيد والمعارضة</a:t>
            </a:r>
            <a:r>
              <a:rPr lang="ar-SA" sz="4000" b="1" dirty="0" smtClean="0">
                <a:solidFill>
                  <a:schemeClr val="tx1"/>
                </a:solidFill>
              </a:rPr>
              <a:t>:</a:t>
            </a:r>
            <a:endParaRPr lang="ar-EG" sz="4000" dirty="0">
              <a:solidFill>
                <a:schemeClr val="tx1"/>
              </a:solidFill>
            </a:endParaRPr>
          </a:p>
        </p:txBody>
      </p:sp>
      <p:sp>
        <p:nvSpPr>
          <p:cNvPr id="3" name="Content Placeholder 2"/>
          <p:cNvSpPr>
            <a:spLocks noGrp="1"/>
          </p:cNvSpPr>
          <p:nvPr>
            <p:ph idx="1"/>
          </p:nvPr>
        </p:nvSpPr>
        <p:spPr>
          <a:xfrm>
            <a:off x="457200" y="2057400"/>
            <a:ext cx="8229600" cy="3200400"/>
          </a:xfrm>
          <a:ln w="57150">
            <a:solidFill>
              <a:srgbClr val="00B0F0"/>
            </a:solidFill>
          </a:ln>
        </p:spPr>
        <p:style>
          <a:lnRef idx="2">
            <a:schemeClr val="accent4"/>
          </a:lnRef>
          <a:fillRef idx="1">
            <a:schemeClr val="lt1"/>
          </a:fillRef>
          <a:effectRef idx="0">
            <a:schemeClr val="accent4"/>
          </a:effectRef>
          <a:fontRef idx="minor">
            <a:schemeClr val="dk1"/>
          </a:fontRef>
        </p:style>
        <p:txBody>
          <a:bodyPr>
            <a:normAutofit/>
          </a:bodyPr>
          <a:lstStyle/>
          <a:p>
            <a:pPr algn="just" rtl="1"/>
            <a:r>
              <a:rPr lang="ar-SA" sz="3600" b="1" dirty="0" smtClean="0"/>
              <a:t>يلجا </a:t>
            </a:r>
            <a:r>
              <a:rPr lang="ar-SA" sz="3600" b="1" dirty="0"/>
              <a:t>الشعب إلى هذه الوسيلة لكــى يعبر عـن </a:t>
            </a:r>
            <a:r>
              <a:rPr lang="ar-SA" sz="3600" b="1" dirty="0" smtClean="0"/>
              <a:t>رأيه </a:t>
            </a:r>
            <a:r>
              <a:rPr lang="ar-SA" sz="3600" b="1" dirty="0"/>
              <a:t>وهى وسيلة مفيدة فى أغلب الأحيان لأنها تكشف للقادة حقيقة الاتجاهات عند الشعب وتمكنهم من معرفة أمـانى الجمـاهير وتطلعاتها للاسترشاد بها فى علاج المشكلات وقبل اتخاذ القرارات الفورية</a:t>
            </a:r>
            <a:r>
              <a:rPr lang="ar-SA" sz="3600" b="1" dirty="0" smtClean="0"/>
              <a:t>.</a:t>
            </a:r>
            <a:endParaRPr lang="en-US" sz="3600" dirty="0"/>
          </a:p>
          <a:p>
            <a:pPr marL="0" indent="0" algn="r" rtl="1">
              <a:buNone/>
            </a:pPr>
            <a:endParaRPr lang="ar-EG" dirty="0"/>
          </a:p>
        </p:txBody>
      </p:sp>
      <p:pic>
        <p:nvPicPr>
          <p:cNvPr id="10242" name="Picture 2" descr="D:\علاقات عامة\خاص د.اسماء\كتاب الرأى العام\صور\Mail.pn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15141" b="14789"/>
          <a:stretch/>
        </p:blipFill>
        <p:spPr bwMode="auto">
          <a:xfrm>
            <a:off x="3429000" y="5384800"/>
            <a:ext cx="2061029" cy="144417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76881884"/>
      </p:ext>
    </p:extLst>
  </p:cSld>
  <p:clrMapOvr>
    <a:masterClrMapping/>
  </p:clrMapOvr>
  <mc:AlternateContent xmlns:mc="http://schemas.openxmlformats.org/markup-compatibility/2006">
    <mc:Choice xmlns:p14="http://schemas.microsoft.com/office/powerpoint/2010/main" Requires="p14">
      <p:transition spd="slow" p14:dur="900" advTm="48427">
        <p14:warp dir="in"/>
      </p:transition>
    </mc:Choice>
    <mc:Fallback>
      <p:transition spd="slow" advTm="484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6"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290">
                                          <p:stCondLst>
                                            <p:cond delay="0"/>
                                          </p:stCondLst>
                                        </p:cTn>
                                        <p:tgtEl>
                                          <p:spTgt spid="2"/>
                                        </p:tgtEl>
                                      </p:cBhvr>
                                    </p:animEffect>
                                    <p:anim calcmode="lin" valueType="num">
                                      <p:cBhvr>
                                        <p:cTn id="10"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3"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4"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5" dur="13">
                                          <p:stCondLst>
                                            <p:cond delay="325"/>
                                          </p:stCondLst>
                                        </p:cTn>
                                        <p:tgtEl>
                                          <p:spTgt spid="2"/>
                                        </p:tgtEl>
                                      </p:cBhvr>
                                      <p:to x="100000" y="60000"/>
                                    </p:animScale>
                                    <p:animScale>
                                      <p:cBhvr>
                                        <p:cTn id="16" dur="83" decel="50000">
                                          <p:stCondLst>
                                            <p:cond delay="338"/>
                                          </p:stCondLst>
                                        </p:cTn>
                                        <p:tgtEl>
                                          <p:spTgt spid="2"/>
                                        </p:tgtEl>
                                      </p:cBhvr>
                                      <p:to x="100000" y="100000"/>
                                    </p:animScale>
                                    <p:animScale>
                                      <p:cBhvr>
                                        <p:cTn id="17" dur="13">
                                          <p:stCondLst>
                                            <p:cond delay="656"/>
                                          </p:stCondLst>
                                        </p:cTn>
                                        <p:tgtEl>
                                          <p:spTgt spid="2"/>
                                        </p:tgtEl>
                                      </p:cBhvr>
                                      <p:to x="100000" y="80000"/>
                                    </p:animScale>
                                    <p:animScale>
                                      <p:cBhvr>
                                        <p:cTn id="18" dur="83" decel="50000">
                                          <p:stCondLst>
                                            <p:cond delay="669"/>
                                          </p:stCondLst>
                                        </p:cTn>
                                        <p:tgtEl>
                                          <p:spTgt spid="2"/>
                                        </p:tgtEl>
                                      </p:cBhvr>
                                      <p:to x="100000" y="100000"/>
                                    </p:animScale>
                                    <p:animScale>
                                      <p:cBhvr>
                                        <p:cTn id="19" dur="13">
                                          <p:stCondLst>
                                            <p:cond delay="821"/>
                                          </p:stCondLst>
                                        </p:cTn>
                                        <p:tgtEl>
                                          <p:spTgt spid="2"/>
                                        </p:tgtEl>
                                      </p:cBhvr>
                                      <p:to x="100000" y="90000"/>
                                    </p:animScale>
                                    <p:animScale>
                                      <p:cBhvr>
                                        <p:cTn id="20" dur="83" decel="50000">
                                          <p:stCondLst>
                                            <p:cond delay="834"/>
                                          </p:stCondLst>
                                        </p:cTn>
                                        <p:tgtEl>
                                          <p:spTgt spid="2"/>
                                        </p:tgtEl>
                                      </p:cBhvr>
                                      <p:to x="100000" y="100000"/>
                                    </p:animScale>
                                    <p:animScale>
                                      <p:cBhvr>
                                        <p:cTn id="21" dur="13">
                                          <p:stCondLst>
                                            <p:cond delay="904"/>
                                          </p:stCondLst>
                                        </p:cTn>
                                        <p:tgtEl>
                                          <p:spTgt spid="2"/>
                                        </p:tgtEl>
                                      </p:cBhvr>
                                      <p:to x="100000" y="95000"/>
                                    </p:animScale>
                                    <p:animScale>
                                      <p:cBhvr>
                                        <p:cTn id="22" dur="83" decel="50000">
                                          <p:stCondLst>
                                            <p:cond delay="917"/>
                                          </p:stCondLst>
                                        </p:cTn>
                                        <p:tgtEl>
                                          <p:spTgt spid="2"/>
                                        </p:tgtEl>
                                      </p:cBhvr>
                                      <p:to x="100000" y="100000"/>
                                    </p:animScale>
                                  </p:childTnLst>
                                </p:cTn>
                              </p:par>
                              <p:par>
                                <p:cTn id="23" presetID="16" presetClass="entr" presetSubtype="21" fill="hold" nodeType="withEffect">
                                  <p:stCondLst>
                                    <p:cond delay="0"/>
                                  </p:stCondLst>
                                  <p:childTnLst>
                                    <p:set>
                                      <p:cBhvr>
                                        <p:cTn id="24" dur="1" fill="hold">
                                          <p:stCondLst>
                                            <p:cond delay="0"/>
                                          </p:stCondLst>
                                        </p:cTn>
                                        <p:tgtEl>
                                          <p:spTgt spid="10242"/>
                                        </p:tgtEl>
                                        <p:attrNameLst>
                                          <p:attrName>style.visibility</p:attrName>
                                        </p:attrNameLst>
                                      </p:cBhvr>
                                      <p:to>
                                        <p:strVal val="visible"/>
                                      </p:to>
                                    </p:set>
                                    <p:animEffect transition="in" filter="barn(inVertical)">
                                      <p:cBhvr>
                                        <p:cTn id="25"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a:ln w="76200">
            <a:solidFill>
              <a:srgbClr val="7030A0"/>
            </a:solidFill>
          </a:ln>
        </p:spPr>
        <p:style>
          <a:lnRef idx="2">
            <a:schemeClr val="accent4"/>
          </a:lnRef>
          <a:fillRef idx="1">
            <a:schemeClr val="lt1"/>
          </a:fillRef>
          <a:effectRef idx="0">
            <a:schemeClr val="accent4"/>
          </a:effectRef>
          <a:fontRef idx="minor">
            <a:schemeClr val="dk1"/>
          </a:fontRef>
        </p:style>
        <p:txBody>
          <a:bodyPr>
            <a:normAutofit/>
          </a:bodyPr>
          <a:lstStyle/>
          <a:p>
            <a:pPr algn="ctr"/>
            <a:r>
              <a:rPr lang="ar-SA" sz="4000" b="1" dirty="0"/>
              <a:t>6- إطلاق </a:t>
            </a:r>
            <a:r>
              <a:rPr lang="ar-SA" sz="4000" b="1" dirty="0" smtClean="0"/>
              <a:t>الشائعات</a:t>
            </a:r>
            <a:endParaRPr lang="ar-EG" sz="4000" dirty="0"/>
          </a:p>
        </p:txBody>
      </p:sp>
      <p:sp>
        <p:nvSpPr>
          <p:cNvPr id="3" name="Content Placeholder 2"/>
          <p:cNvSpPr>
            <a:spLocks noGrp="1"/>
          </p:cNvSpPr>
          <p:nvPr>
            <p:ph idx="1"/>
          </p:nvPr>
        </p:nvSpPr>
        <p:spPr>
          <a:xfrm>
            <a:off x="457200" y="1524000"/>
            <a:ext cx="8229600" cy="3962400"/>
          </a:xfrm>
          <a:ln w="57150">
            <a:solidFill>
              <a:srgbClr val="00B0F0"/>
            </a:solidFill>
          </a:ln>
        </p:spPr>
        <p:style>
          <a:lnRef idx="2">
            <a:schemeClr val="accent4"/>
          </a:lnRef>
          <a:fillRef idx="1">
            <a:schemeClr val="lt1"/>
          </a:fillRef>
          <a:effectRef idx="0">
            <a:schemeClr val="accent4"/>
          </a:effectRef>
          <a:fontRef idx="minor">
            <a:schemeClr val="dk1"/>
          </a:fontRef>
        </p:style>
        <p:txBody>
          <a:bodyPr>
            <a:normAutofit/>
          </a:bodyPr>
          <a:lstStyle/>
          <a:p>
            <a:pPr algn="just" rtl="1"/>
            <a:r>
              <a:rPr lang="ar-SA" sz="3600" b="1" dirty="0" smtClean="0"/>
              <a:t>هى </a:t>
            </a:r>
            <a:r>
              <a:rPr lang="ar-SA" sz="3600" b="1" dirty="0"/>
              <a:t>وسيلة كثيرا ما تستخدمها الشعوب والحكومـــات للتأثير على معنويات شعوب أخرى </a:t>
            </a:r>
            <a:endParaRPr lang="ar-EG" sz="3600" b="1" dirty="0" smtClean="0"/>
          </a:p>
          <a:p>
            <a:pPr algn="just" rtl="1"/>
            <a:r>
              <a:rPr lang="ar-SA" sz="3600" b="1" dirty="0" smtClean="0"/>
              <a:t>كما </a:t>
            </a:r>
            <a:r>
              <a:rPr lang="ar-SA" sz="3600" b="1" dirty="0"/>
              <a:t>أنه فـى ظـل النظم التسلطية قد يلجأ بعض أفراد الشعب لنشر الشائعات كمظهر من مظاهر التعبير عن  اتجاهاتهم وذلك لازعاج الحكومات التسلطية وزعزعة الثقة فيها  </a:t>
            </a:r>
            <a:r>
              <a:rPr lang="ar-SA" sz="3600" b="1" dirty="0" smtClean="0"/>
              <a:t> </a:t>
            </a:r>
            <a:endParaRPr lang="ar-EG" sz="3600" b="1" dirty="0"/>
          </a:p>
        </p:txBody>
      </p:sp>
      <p:pic>
        <p:nvPicPr>
          <p:cNvPr id="11266" name="Picture 2" descr="D:\علاقات عامة\خاص د.اسماء\كتاب الرأى العام\صور\1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641055"/>
            <a:ext cx="2514600" cy="2169763"/>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24042366"/>
      </p:ext>
    </p:extLst>
  </p:cSld>
  <p:clrMapOvr>
    <a:masterClrMapping/>
  </p:clrMapOvr>
  <mc:AlternateContent xmlns:mc="http://schemas.openxmlformats.org/markup-compatibility/2006">
    <mc:Choice xmlns:p14="http://schemas.microsoft.com/office/powerpoint/2010/main" Requires="p14">
      <p:transition spd="slow" p14:dur="900" advTm="106709">
        <p14:warp dir="in"/>
      </p:transition>
    </mc:Choice>
    <mc:Fallback>
      <p:transition spd="slow" advTm="1067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3" presetClass="entr" presetSubtype="16"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animEffect transition="in" filter="fade">
                                      <p:cBhvr>
                                        <p:cTn id="11" dur="500"/>
                                        <p:tgtEl>
                                          <p:spTgt spid="2"/>
                                        </p:tgtEl>
                                      </p:cBhvr>
                                    </p:animEffect>
                                  </p:childTnLst>
                                </p:cTn>
                              </p:par>
                              <p:par>
                                <p:cTn id="12" presetID="2" presetClass="entr" presetSubtype="4" fill="hold" nodeType="with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additive="base">
                                        <p:cTn id="14" dur="500" fill="hold"/>
                                        <p:tgtEl>
                                          <p:spTgt spid="11266"/>
                                        </p:tgtEl>
                                        <p:attrNameLst>
                                          <p:attrName>ppt_x</p:attrName>
                                        </p:attrNameLst>
                                      </p:cBhvr>
                                      <p:tavLst>
                                        <p:tav tm="0">
                                          <p:val>
                                            <p:strVal val="#ppt_x"/>
                                          </p:val>
                                        </p:tav>
                                        <p:tav tm="100000">
                                          <p:val>
                                            <p:strVal val="#ppt_x"/>
                                          </p:val>
                                        </p:tav>
                                      </p:tavLst>
                                    </p:anim>
                                    <p:anim calcmode="lin" valueType="num">
                                      <p:cBhvr additive="base">
                                        <p:cTn id="15"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19200"/>
            <a:ext cx="8458200" cy="3657600"/>
          </a:xfrm>
          <a:ln w="57150">
            <a:solidFill>
              <a:srgbClr val="FF0000"/>
            </a:solidFill>
          </a:ln>
        </p:spPr>
        <p:style>
          <a:lnRef idx="2">
            <a:schemeClr val="accent4"/>
          </a:lnRef>
          <a:fillRef idx="1">
            <a:schemeClr val="lt1"/>
          </a:fillRef>
          <a:effectRef idx="0">
            <a:schemeClr val="accent4"/>
          </a:effectRef>
          <a:fontRef idx="minor">
            <a:schemeClr val="dk1"/>
          </a:fontRef>
        </p:style>
        <p:txBody>
          <a:bodyPr/>
          <a:lstStyle/>
          <a:p>
            <a:pPr algn="just" rtl="1">
              <a:buFont typeface="Wingdings" pitchFamily="2" charset="2"/>
              <a:buChar char="§"/>
            </a:pPr>
            <a:r>
              <a:rPr lang="ar-SA" sz="3600" b="1" dirty="0"/>
              <a:t>وهو أسلوب نفسى يأتـى كثيـرا بنتائــج أىجــابية فالشائعـات تجد فرص النمو و الانتشار فى ظل الظروف المتغيرة وعدم الاستقرار السياســى </a:t>
            </a:r>
            <a:endParaRPr lang="ar-EG" sz="3600" b="1" dirty="0" smtClean="0"/>
          </a:p>
          <a:p>
            <a:pPr algn="just" rtl="1">
              <a:buFont typeface="Wingdings" pitchFamily="2" charset="2"/>
              <a:buChar char="§"/>
            </a:pPr>
            <a:r>
              <a:rPr lang="ar-SA" sz="3600" b="1" dirty="0" smtClean="0">
                <a:solidFill>
                  <a:srgbClr val="0000FF"/>
                </a:solidFill>
              </a:rPr>
              <a:t>وفى </a:t>
            </a:r>
            <a:r>
              <a:rPr lang="ar-SA" sz="3600" b="1" dirty="0">
                <a:solidFill>
                  <a:srgbClr val="0000FF"/>
                </a:solidFill>
              </a:rPr>
              <a:t>ظل الأحكام الاستثنائية والحكم المطلق ويكــون لـها تأثير كبيــرفى تكــوين الرأى العام.</a:t>
            </a:r>
            <a:endParaRPr lang="ar-EG" sz="3600" b="1" dirty="0">
              <a:solidFill>
                <a:srgbClr val="0000FF"/>
              </a:solidFill>
            </a:endParaRPr>
          </a:p>
          <a:p>
            <a:pPr algn="just" rtl="1">
              <a:buFont typeface="Wingdings" pitchFamily="2" charset="2"/>
              <a:buChar char="§"/>
            </a:pPr>
            <a:endParaRPr lang="ar-EG"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11718257"/>
      </p:ext>
    </p:extLst>
  </p:cSld>
  <p:clrMapOvr>
    <a:masterClrMapping/>
  </p:clrMapOvr>
  <mc:AlternateContent xmlns:mc="http://schemas.openxmlformats.org/markup-compatibility/2006">
    <mc:Choice xmlns:p14="http://schemas.microsoft.com/office/powerpoint/2010/main" Requires="p14">
      <p:transition spd="slow" p14:dur="1300" advTm="7195">
        <p14:pan dir="u"/>
      </p:transition>
    </mc:Choice>
    <mc:Fallback>
      <p:transition spd="slow" advTm="71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2590800"/>
          </a:xfrm>
          <a:ln w="57150">
            <a:solidFill>
              <a:srgbClr val="0000FF"/>
            </a:solidFill>
          </a:ln>
        </p:spPr>
        <p:style>
          <a:lnRef idx="2">
            <a:schemeClr val="accent4"/>
          </a:lnRef>
          <a:fillRef idx="1">
            <a:schemeClr val="lt1"/>
          </a:fillRef>
          <a:effectRef idx="0">
            <a:schemeClr val="accent4"/>
          </a:effectRef>
          <a:fontRef idx="minor">
            <a:schemeClr val="dk1"/>
          </a:fontRef>
        </p:style>
        <p:txBody>
          <a:bodyPr>
            <a:normAutofit/>
          </a:bodyPr>
          <a:lstStyle/>
          <a:p>
            <a:pPr algn="just" rtl="1">
              <a:buFont typeface="Wingdings" pitchFamily="2" charset="2"/>
              <a:buChar char="§"/>
            </a:pPr>
            <a:r>
              <a:rPr lang="ar-SA" sz="4000" b="1" dirty="0"/>
              <a:t>ويذهب </a:t>
            </a:r>
            <a:r>
              <a:rPr lang="ar-SA" sz="4000" b="1" dirty="0">
                <a:solidFill>
                  <a:srgbClr val="FF0000"/>
                </a:solidFill>
              </a:rPr>
              <a:t>"تشارلز انـاندال" </a:t>
            </a:r>
            <a:r>
              <a:rPr lang="ar-SA" sz="4000" b="1" dirty="0"/>
              <a:t>إلى أن الشائعة عبارة عــن روأىـة تتناقلها الأفواه دون أن ترتكز على مصدر موثوق به يؤكد صحتها</a:t>
            </a:r>
            <a:r>
              <a:rPr lang="ar-SA" sz="4000" b="1" dirty="0" smtClean="0"/>
              <a:t>.</a:t>
            </a:r>
            <a:endParaRPr lang="en-US" sz="40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39332764"/>
      </p:ext>
    </p:extLst>
  </p:cSld>
  <p:clrMapOvr>
    <a:masterClrMapping/>
  </p:clrMapOvr>
  <mc:AlternateContent xmlns:mc="http://schemas.openxmlformats.org/markup-compatibility/2006">
    <mc:Choice xmlns:p14="http://schemas.microsoft.com/office/powerpoint/2010/main" Requires="p14">
      <p:transition spd="slow" p14:dur="1300" advTm="1852">
        <p14:pan dir="u"/>
      </p:transition>
    </mc:Choice>
    <mc:Fallback>
      <p:transition spd="slow" advTm="18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534400" cy="6248400"/>
          </a:xfrm>
          <a:ln w="57150">
            <a:solidFill>
              <a:srgbClr val="0000FF"/>
            </a:solidFill>
          </a:ln>
        </p:spPr>
        <p:style>
          <a:lnRef idx="2">
            <a:schemeClr val="accent5"/>
          </a:lnRef>
          <a:fillRef idx="1">
            <a:schemeClr val="lt1"/>
          </a:fillRef>
          <a:effectRef idx="0">
            <a:schemeClr val="accent5"/>
          </a:effectRef>
          <a:fontRef idx="minor">
            <a:schemeClr val="dk1"/>
          </a:fontRef>
        </p:style>
        <p:txBody>
          <a:bodyPr>
            <a:normAutofit/>
          </a:bodyPr>
          <a:lstStyle/>
          <a:p>
            <a:pPr algn="just" rtl="1">
              <a:buFont typeface="Wingdings" pitchFamily="2" charset="2"/>
              <a:buChar char="Ø"/>
            </a:pPr>
            <a:r>
              <a:rPr lang="ar-SA" sz="3200" b="1" dirty="0" smtClean="0">
                <a:solidFill>
                  <a:srgbClr val="FF0000"/>
                </a:solidFill>
              </a:rPr>
              <a:t>وتعتبر </a:t>
            </a:r>
            <a:r>
              <a:rPr lang="ar-SA" sz="3200" b="1" dirty="0">
                <a:solidFill>
                  <a:srgbClr val="FF0000"/>
                </a:solidFill>
              </a:rPr>
              <a:t>الشائعات من أهم الأسلحة فى أوقات الحــروب والأزمـات لأنها تثير عواطف </a:t>
            </a:r>
            <a:r>
              <a:rPr lang="ar-SA" sz="3200" b="1" dirty="0" smtClean="0">
                <a:solidFill>
                  <a:srgbClr val="FF0000"/>
                </a:solidFill>
              </a:rPr>
              <a:t>الجماهير </a:t>
            </a:r>
            <a:endParaRPr lang="ar-EG" sz="3200" b="1" dirty="0" smtClean="0">
              <a:solidFill>
                <a:srgbClr val="FF0000"/>
              </a:solidFill>
            </a:endParaRPr>
          </a:p>
          <a:p>
            <a:pPr algn="just" rtl="1">
              <a:buFont typeface="Wingdings" pitchFamily="2" charset="2"/>
              <a:buChar char="Ø"/>
            </a:pPr>
            <a:r>
              <a:rPr lang="ar-SA" sz="3200" b="1" dirty="0" smtClean="0">
                <a:solidFill>
                  <a:srgbClr val="002060"/>
                </a:solidFill>
              </a:rPr>
              <a:t>لذلك </a:t>
            </a:r>
            <a:r>
              <a:rPr lang="ar-SA" sz="3200" b="1" dirty="0">
                <a:solidFill>
                  <a:srgbClr val="002060"/>
                </a:solidFill>
              </a:rPr>
              <a:t>يلجـا القادة كنتيجـة وكــرد فعل لانتشارها إلى عرض الحقائق بوضوح على جماهير الشعب للوقوف على حقيقة الموقف والأحداث </a:t>
            </a:r>
            <a:endParaRPr lang="ar-EG" sz="3200" b="1" dirty="0" smtClean="0">
              <a:solidFill>
                <a:srgbClr val="002060"/>
              </a:solidFill>
            </a:endParaRPr>
          </a:p>
          <a:p>
            <a:pPr algn="just" rtl="1">
              <a:buFont typeface="Wingdings" pitchFamily="2" charset="2"/>
              <a:buChar char="Ø"/>
            </a:pPr>
            <a:r>
              <a:rPr lang="ar-SA" sz="3200" b="1" dirty="0" smtClean="0"/>
              <a:t>وذلك </a:t>
            </a:r>
            <a:r>
              <a:rPr lang="ar-SA" sz="3200" b="1" dirty="0"/>
              <a:t>تفاديـا لمـا يسببه حجب هذه الحقائق عــن الشعب مـن إعطاء الفرصـة للعدو كــى يبـث شـائعـاته المسمومة بين جمــوع الجماهير </a:t>
            </a:r>
            <a:endParaRPr lang="ar-EG" sz="3200" b="1" dirty="0" smtClean="0"/>
          </a:p>
          <a:p>
            <a:pPr algn="just" rtl="1">
              <a:buFont typeface="Wingdings" pitchFamily="2" charset="2"/>
              <a:buChar char="Ø"/>
            </a:pPr>
            <a:r>
              <a:rPr lang="ar-SA" sz="3200" b="1" dirty="0" smtClean="0">
                <a:solidFill>
                  <a:srgbClr val="0000FF"/>
                </a:solidFill>
              </a:rPr>
              <a:t>والتـى </a:t>
            </a:r>
            <a:r>
              <a:rPr lang="ar-SA" sz="3200" b="1" dirty="0">
                <a:solidFill>
                  <a:srgbClr val="0000FF"/>
                </a:solidFill>
              </a:rPr>
              <a:t>تحدث آثاراً خطيرة فـى الروح المعنوية وتخلق الذعر بين المواطنين على النحو الــذى يحـدث بلبلـة فـى الــرأى العام مما يمكن العدو من تحقيق أغراضه الدنيئة</a:t>
            </a:r>
            <a:r>
              <a:rPr lang="ar-SA" sz="3200" b="1" dirty="0" smtClean="0">
                <a:solidFill>
                  <a:srgbClr val="0000FF"/>
                </a:solidFill>
              </a:rPr>
              <a:t>.</a:t>
            </a:r>
            <a:endParaRPr lang="en-US" sz="3200" b="1" dirty="0">
              <a:solidFill>
                <a:srgbClr val="0000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58198613"/>
      </p:ext>
    </p:extLst>
  </p:cSld>
  <p:clrMapOvr>
    <a:masterClrMapping/>
  </p:clrMapOvr>
  <mc:AlternateContent xmlns:mc="http://schemas.openxmlformats.org/markup-compatibility/2006">
    <mc:Choice xmlns:p14="http://schemas.microsoft.com/office/powerpoint/2010/main" Requires="p14">
      <p:transition spd="slow" p14:dur="1300" advTm="49701">
        <p14:pan dir="u"/>
      </p:transition>
    </mc:Choice>
    <mc:Fallback>
      <p:transition spd="slow" advTm="497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 presetClass="entr" presetSubtype="4" fill="hold" nodeType="afterEffect">
                                  <p:stCondLst>
                                    <p:cond delay="75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2" fill="hold">
                            <p:stCondLst>
                              <p:cond delay="1250"/>
                            </p:stCondLst>
                            <p:childTnLst>
                              <p:par>
                                <p:cTn id="13" presetID="2" presetClass="entr" presetSubtype="4" fill="hold" nodeType="afterEffect">
                                  <p:stCondLst>
                                    <p:cond delay="75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7" fill="hold">
                            <p:stCondLst>
                              <p:cond delay="2500"/>
                            </p:stCondLst>
                            <p:childTnLst>
                              <p:par>
                                <p:cTn id="18" presetID="2" presetClass="entr" presetSubtype="4" fill="hold" nodeType="afterEffect">
                                  <p:stCondLst>
                                    <p:cond delay="75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2" fill="hold">
                            <p:stCondLst>
                              <p:cond delay="3750"/>
                            </p:stCondLst>
                            <p:childTnLst>
                              <p:par>
                                <p:cTn id="23" presetID="2" presetClass="entr" presetSubtype="4" fill="hold" nodeType="afterEffect">
                                  <p:stCondLst>
                                    <p:cond delay="75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90600"/>
            <a:ext cx="8534400" cy="4419600"/>
          </a:xfrm>
          <a:ln w="57150"/>
        </p:spPr>
        <p:style>
          <a:lnRef idx="2">
            <a:schemeClr val="accent4"/>
          </a:lnRef>
          <a:fillRef idx="1">
            <a:schemeClr val="lt1"/>
          </a:fillRef>
          <a:effectRef idx="0">
            <a:schemeClr val="accent4"/>
          </a:effectRef>
          <a:fontRef idx="minor">
            <a:schemeClr val="dk1"/>
          </a:fontRef>
        </p:style>
        <p:txBody>
          <a:bodyPr/>
          <a:lstStyle/>
          <a:p>
            <a:pPr algn="just" rtl="1">
              <a:buFont typeface="Wingdings" pitchFamily="2" charset="2"/>
              <a:buChar char="§"/>
            </a:pPr>
            <a:r>
              <a:rPr lang="ar-SA" sz="3600" b="1" dirty="0"/>
              <a:t>ويختلف أسلوب التعبير عن الرأى العـام أو السلوك تبعـا لدرجة تقدم المجتمع وطبيعته. </a:t>
            </a:r>
            <a:endParaRPr lang="ar-EG" sz="3600" b="1" dirty="0" smtClean="0"/>
          </a:p>
          <a:p>
            <a:pPr algn="just" rtl="1">
              <a:buFont typeface="Wingdings" pitchFamily="2" charset="2"/>
              <a:buChar char="§"/>
            </a:pPr>
            <a:r>
              <a:rPr lang="ar-SA" sz="3600" b="1" dirty="0" smtClean="0">
                <a:solidFill>
                  <a:srgbClr val="0000FF"/>
                </a:solidFill>
              </a:rPr>
              <a:t>ففى </a:t>
            </a:r>
            <a:r>
              <a:rPr lang="ar-SA" sz="3600" b="1" dirty="0">
                <a:solidFill>
                  <a:srgbClr val="0000FF"/>
                </a:solidFill>
              </a:rPr>
              <a:t>المجتمعــات التقليدية يستند الفرد فــى حكمه على الأمور إلى قوانينه الخاصة وعاداته الشعبية وخبراته الذاتية , وإلى تراثه الذي ورثه عن آبائه.. </a:t>
            </a:r>
            <a:endParaRPr lang="ar-EG" sz="3600" b="1" dirty="0" smtClean="0">
              <a:solidFill>
                <a:srgbClr val="0000FF"/>
              </a:solidFill>
            </a:endParaRPr>
          </a:p>
          <a:p>
            <a:pPr algn="just" rtl="1">
              <a:buFont typeface="Wingdings" pitchFamily="2" charset="2"/>
              <a:buChar char="§"/>
            </a:pPr>
            <a:r>
              <a:rPr lang="ar-SA" sz="3600" b="1" dirty="0" smtClean="0">
                <a:solidFill>
                  <a:srgbClr val="FF0000"/>
                </a:solidFill>
              </a:rPr>
              <a:t>وهنا </a:t>
            </a:r>
            <a:r>
              <a:rPr lang="ar-SA" sz="3600" b="1" dirty="0">
                <a:solidFill>
                  <a:srgbClr val="FF0000"/>
                </a:solidFill>
              </a:rPr>
              <a:t>تتأثر آراؤه بهذه العوامل فتنطلق من إطار التفكير فى نطاق ضيق أو محدود</a:t>
            </a:r>
            <a:r>
              <a:rPr lang="ar-SA" sz="3600" b="1" dirty="0" smtClean="0">
                <a:solidFill>
                  <a:srgbClr val="FF0000"/>
                </a:solidFill>
              </a:rPr>
              <a:t>.</a:t>
            </a:r>
            <a:endParaRPr lang="en-US" sz="3600" b="1" dirty="0">
              <a:solidFill>
                <a:srgbClr val="FF0000"/>
              </a:solidFill>
            </a:endParaRPr>
          </a:p>
        </p:txBody>
      </p:sp>
      <p:pic>
        <p:nvPicPr>
          <p:cNvPr id="2050" name="Picture 2" descr="D:\علاقات عامة\خاص د.اسماء\الأنفوجرافيكس صحافة الزمن القادم\صور\12-Facts-About-the-Human-Brain-That-Will-Make-Your-Internet-Marketing-More-Successful-Infographi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4648200"/>
            <a:ext cx="3215508" cy="1905000"/>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56589670"/>
      </p:ext>
    </p:extLst>
  </p:cSld>
  <p:clrMapOvr>
    <a:masterClrMapping/>
  </p:clrMapOvr>
  <mc:AlternateContent xmlns:mc="http://schemas.openxmlformats.org/markup-compatibility/2006">
    <mc:Choice xmlns:p14="http://schemas.microsoft.com/office/powerpoint/2010/main" Requires="p14">
      <p:transition spd="slow" p14:dur="1600" advTm="49326">
        <p14:prism isContent="1" isInverted="1"/>
      </p:transition>
    </mc:Choice>
    <mc:Fallback>
      <p:transition spd="slow" advTm="493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4"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 calcmode="lin" valueType="num">
                                      <p:cBhvr additive="base">
                                        <p:cTn id="9" dur="500" fill="hold"/>
                                        <p:tgtEl>
                                          <p:spTgt spid="2050"/>
                                        </p:tgtEl>
                                        <p:attrNameLst>
                                          <p:attrName>ppt_x</p:attrName>
                                        </p:attrNameLst>
                                      </p:cBhvr>
                                      <p:tavLst>
                                        <p:tav tm="0">
                                          <p:val>
                                            <p:strVal val="#ppt_x"/>
                                          </p:val>
                                        </p:tav>
                                        <p:tav tm="100000">
                                          <p:val>
                                            <p:strVal val="#ppt_x"/>
                                          </p:val>
                                        </p:tav>
                                      </p:tavLst>
                                    </p:anim>
                                    <p:anim calcmode="lin" valueType="num">
                                      <p:cBhvr additive="base">
                                        <p:cTn id="10"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8"/>
            <a:ext cx="8229600" cy="868362"/>
          </a:xfrm>
          <a:ln w="57150"/>
        </p:spPr>
        <p:style>
          <a:lnRef idx="2">
            <a:schemeClr val="accent2"/>
          </a:lnRef>
          <a:fillRef idx="1">
            <a:schemeClr val="lt1"/>
          </a:fillRef>
          <a:effectRef idx="0">
            <a:schemeClr val="accent2"/>
          </a:effectRef>
          <a:fontRef idx="minor">
            <a:schemeClr val="dk1"/>
          </a:fontRef>
        </p:style>
        <p:txBody>
          <a:bodyPr>
            <a:normAutofit/>
          </a:bodyPr>
          <a:lstStyle/>
          <a:p>
            <a:r>
              <a:rPr lang="ar-SA" b="1" dirty="0"/>
              <a:t>7- </a:t>
            </a:r>
            <a:r>
              <a:rPr lang="ar-SA" b="1" dirty="0" smtClean="0"/>
              <a:t>الانتخابــات</a:t>
            </a:r>
            <a:endParaRPr lang="ar-EG" dirty="0"/>
          </a:p>
        </p:txBody>
      </p:sp>
      <p:sp>
        <p:nvSpPr>
          <p:cNvPr id="3" name="Content Placeholder 2"/>
          <p:cNvSpPr>
            <a:spLocks noGrp="1"/>
          </p:cNvSpPr>
          <p:nvPr>
            <p:ph idx="1"/>
          </p:nvPr>
        </p:nvSpPr>
        <p:spPr>
          <a:xfrm>
            <a:off x="457200" y="1600201"/>
            <a:ext cx="8229600" cy="4038600"/>
          </a:xfrm>
          <a:ln w="57150">
            <a:solidFill>
              <a:srgbClr val="FF0000"/>
            </a:solidFill>
          </a:ln>
        </p:spPr>
        <p:style>
          <a:lnRef idx="2">
            <a:schemeClr val="accent1"/>
          </a:lnRef>
          <a:fillRef idx="1">
            <a:schemeClr val="lt1"/>
          </a:fillRef>
          <a:effectRef idx="0">
            <a:schemeClr val="accent1"/>
          </a:effectRef>
          <a:fontRef idx="minor">
            <a:schemeClr val="dk1"/>
          </a:fontRef>
        </p:style>
        <p:txBody>
          <a:bodyPr>
            <a:normAutofit/>
          </a:bodyPr>
          <a:lstStyle/>
          <a:p>
            <a:pPr algn="just" rtl="1"/>
            <a:r>
              <a:rPr lang="ar-SA" sz="3600" b="1" dirty="0" smtClean="0"/>
              <a:t>تعتبر </a:t>
            </a:r>
            <a:r>
              <a:rPr lang="ar-SA" sz="3600" b="1" dirty="0"/>
              <a:t>الانتخابات من الوســائل الديمقراطية الناجحه التى تسمح للشعب أن يحكم نفسـه بنفسه  وأن يصبح  كما تقرر الدسـاتيـر مصدرا لكل السلطات </a:t>
            </a:r>
            <a:endParaRPr lang="ar-EG" sz="3600" b="1" dirty="0" smtClean="0"/>
          </a:p>
          <a:p>
            <a:pPr algn="just" rtl="1"/>
            <a:r>
              <a:rPr lang="ar-SA" sz="3600" b="1" dirty="0" smtClean="0">
                <a:solidFill>
                  <a:srgbClr val="0000FF"/>
                </a:solidFill>
              </a:rPr>
              <a:t>فهى </a:t>
            </a:r>
            <a:r>
              <a:rPr lang="ar-SA" sz="3600" b="1" dirty="0">
                <a:solidFill>
                  <a:srgbClr val="0000FF"/>
                </a:solidFill>
              </a:rPr>
              <a:t>تهيـئ للشعــب أن يبدى </a:t>
            </a:r>
            <a:r>
              <a:rPr lang="ar-SA" sz="3600" b="1" dirty="0" smtClean="0">
                <a:solidFill>
                  <a:srgbClr val="0000FF"/>
                </a:solidFill>
              </a:rPr>
              <a:t>رأيه </a:t>
            </a:r>
            <a:r>
              <a:rPr lang="ar-SA" sz="3600" b="1" dirty="0">
                <a:solidFill>
                  <a:srgbClr val="0000FF"/>
                </a:solidFill>
              </a:rPr>
              <a:t>فيمن يصلح لتولى مسئولية الحكم , كما تتيح لـه أن يختار ممثليه فى المجالس النيابية والشعبية </a:t>
            </a:r>
            <a:r>
              <a:rPr lang="ar-SA" sz="3600" b="1" dirty="0" smtClean="0">
                <a:solidFill>
                  <a:srgbClr val="0000FF"/>
                </a:solidFill>
              </a:rPr>
              <a:t>المختلفـة</a:t>
            </a:r>
            <a:endParaRPr lang="ar-EG" sz="3600" b="1" dirty="0">
              <a:solidFill>
                <a:srgbClr val="0000FF"/>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43251790"/>
      </p:ext>
    </p:extLst>
  </p:cSld>
  <p:clrMapOvr>
    <a:masterClrMapping/>
  </p:clrMapOvr>
  <mc:AlternateContent xmlns:mc="http://schemas.openxmlformats.org/markup-compatibility/2006">
    <mc:Choice xmlns:p14="http://schemas.microsoft.com/office/powerpoint/2010/main" Requires="p14">
      <p:transition spd="slow" p14:dur="900" advTm="20806">
        <p14:warp dir="in"/>
      </p:transition>
    </mc:Choice>
    <mc:Fallback>
      <p:transition spd="slow" advTm="208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3" presetClass="entr" presetSubtype="16"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animEffect transition="in" filter="fade">
                                      <p:cBhvr>
                                        <p:cTn id="11" dur="500"/>
                                        <p:tgtEl>
                                          <p:spTgt spid="2"/>
                                        </p:tgtEl>
                                      </p:cBhvr>
                                    </p:animEffect>
                                  </p:childTnLst>
                                </p:cTn>
                              </p:par>
                              <p:par>
                                <p:cTn id="12" presetID="53" presetClass="entr" presetSubtype="16" fill="hold"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686800" cy="4343400"/>
          </a:xfrm>
          <a:ln w="57150"/>
        </p:spPr>
        <p:style>
          <a:lnRef idx="2">
            <a:schemeClr val="accent4"/>
          </a:lnRef>
          <a:fillRef idx="1">
            <a:schemeClr val="lt1"/>
          </a:fillRef>
          <a:effectRef idx="0">
            <a:schemeClr val="accent4"/>
          </a:effectRef>
          <a:fontRef idx="minor">
            <a:schemeClr val="dk1"/>
          </a:fontRef>
        </p:style>
        <p:txBody>
          <a:bodyPr>
            <a:normAutofit/>
          </a:bodyPr>
          <a:lstStyle/>
          <a:p>
            <a:pPr algn="just" rtl="1"/>
            <a:r>
              <a:rPr lang="ar-SA" sz="3800" b="1" dirty="0" smtClean="0">
                <a:solidFill>
                  <a:srgbClr val="CC0099"/>
                </a:solidFill>
              </a:rPr>
              <a:t>وهـى </a:t>
            </a:r>
            <a:r>
              <a:rPr lang="ar-SA" sz="3800" b="1" dirty="0">
                <a:solidFill>
                  <a:srgbClr val="CC0099"/>
                </a:solidFill>
              </a:rPr>
              <a:t>وسيلة تعكس قوة الرأى العــام وفاعليته وتأثيره وعن طريقها يمكن للرأى العـام أن يسقط الحاكم الذى يتنكر لآمال الجماهير وتطلعاتها </a:t>
            </a:r>
            <a:endParaRPr lang="ar-EG" sz="3800" b="1" dirty="0" smtClean="0">
              <a:solidFill>
                <a:srgbClr val="CC0099"/>
              </a:solidFill>
            </a:endParaRPr>
          </a:p>
          <a:p>
            <a:pPr algn="just" rtl="1"/>
            <a:r>
              <a:rPr lang="ar-SA" sz="3800" b="1" dirty="0" smtClean="0"/>
              <a:t>وعن </a:t>
            </a:r>
            <a:r>
              <a:rPr lang="ar-SA" sz="3800" b="1" dirty="0"/>
              <a:t>طريقها أيضاً يمكـن للرأى العـام استصدار القوانين التى تخدم صـالح الشعب وإلغاء القوانين التى تتعارض أو تعطل هذا الصالح</a:t>
            </a:r>
            <a:r>
              <a:rPr lang="ar-SA" sz="3800" b="1" dirty="0" smtClean="0"/>
              <a:t>.</a:t>
            </a:r>
            <a:endParaRPr lang="en-US" sz="3800" b="1" dirty="0"/>
          </a:p>
        </p:txBody>
      </p:sp>
      <p:pic>
        <p:nvPicPr>
          <p:cNvPr id="4" name="Picture 2" descr="D:\علاقات عامة\خاص د.اسماء\كتاب الرأى العام\صور\8283208-ballot-box-doodle-illustra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76800"/>
            <a:ext cx="3518315" cy="198120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78927419"/>
      </p:ext>
    </p:extLst>
  </p:cSld>
  <p:clrMapOvr>
    <a:masterClrMapping/>
  </p:clrMapOvr>
  <mc:AlternateContent xmlns:mc="http://schemas.openxmlformats.org/markup-compatibility/2006">
    <mc:Choice xmlns:p14="http://schemas.microsoft.com/office/powerpoint/2010/main" Requires="p14">
      <p:transition spd="slow" p14:dur="1300" advTm="11171">
        <p14:pan dir="u"/>
      </p:transition>
    </mc:Choice>
    <mc:Fallback>
      <p:transition spd="slow" advTm="111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6" presetClass="entr" presetSubtype="2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828800"/>
            <a:ext cx="8686800" cy="3276600"/>
          </a:xfrm>
          <a:ln w="57150"/>
        </p:spPr>
        <p:style>
          <a:lnRef idx="2">
            <a:schemeClr val="accent4"/>
          </a:lnRef>
          <a:fillRef idx="1">
            <a:schemeClr val="lt1"/>
          </a:fillRef>
          <a:effectRef idx="0">
            <a:schemeClr val="accent4"/>
          </a:effectRef>
          <a:fontRef idx="minor">
            <a:schemeClr val="dk1"/>
          </a:fontRef>
        </p:style>
        <p:txBody>
          <a:bodyPr/>
          <a:lstStyle/>
          <a:p>
            <a:pPr algn="just" rtl="1">
              <a:buFont typeface="Wingdings" pitchFamily="2" charset="2"/>
              <a:buChar char="§"/>
            </a:pPr>
            <a:r>
              <a:rPr lang="ar-SA" sz="3900" b="1" dirty="0">
                <a:solidFill>
                  <a:srgbClr val="C00000"/>
                </a:solidFill>
              </a:rPr>
              <a:t>وتجدر الإشارة إلى أن اختيار الرأى العــام للقادة ولممثليـه فى المجالس الشعبية والنقابــات المختلفة يكــون عـادة بعـد دراسة دقيقة لشخصياتهم ومعتقداتهم السياسية وبرامجهم المحددة للعمل </a:t>
            </a:r>
            <a:r>
              <a:rPr lang="ar-SA" sz="3900" b="1" dirty="0" smtClean="0">
                <a:solidFill>
                  <a:srgbClr val="C00000"/>
                </a:solidFill>
              </a:rPr>
              <a:t>.</a:t>
            </a:r>
            <a:endParaRPr lang="en-US" sz="3900" b="1" dirty="0">
              <a:solidFill>
                <a:srgbClr val="C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74285575"/>
      </p:ext>
    </p:extLst>
  </p:cSld>
  <p:clrMapOvr>
    <a:masterClrMapping/>
  </p:clrMapOvr>
  <mc:AlternateContent xmlns:mc="http://schemas.openxmlformats.org/markup-compatibility/2006">
    <mc:Choice xmlns:p14="http://schemas.microsoft.com/office/powerpoint/2010/main" Requires="p14">
      <p:transition spd="slow" p14:dur="1300" advTm="47158">
        <p14:pan dir="u"/>
      </p:transition>
    </mc:Choice>
    <mc:Fallback>
      <p:transition spd="slow" advTm="471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a:blipFill>
            <a:blip r:embed="rId4"/>
            <a:tile tx="0" ty="0" sx="100000" sy="100000" flip="none" algn="tl"/>
          </a:blipFill>
        </p:spPr>
        <p:style>
          <a:lnRef idx="1">
            <a:schemeClr val="accent6"/>
          </a:lnRef>
          <a:fillRef idx="2">
            <a:schemeClr val="accent6"/>
          </a:fillRef>
          <a:effectRef idx="1">
            <a:schemeClr val="accent6"/>
          </a:effectRef>
          <a:fontRef idx="minor">
            <a:schemeClr val="dk1"/>
          </a:fontRef>
        </p:style>
        <p:txBody>
          <a:bodyPr>
            <a:normAutofit/>
          </a:bodyPr>
          <a:lstStyle/>
          <a:p>
            <a:r>
              <a:rPr lang="ar-SA" b="1" dirty="0"/>
              <a:t>ثانيا: المظاهر السلبية للتعبير عن الرأى العام </a:t>
            </a:r>
            <a:endParaRPr lang="ar-EG" dirty="0"/>
          </a:p>
        </p:txBody>
      </p:sp>
      <p:sp>
        <p:nvSpPr>
          <p:cNvPr id="3" name="Content Placeholder 2"/>
          <p:cNvSpPr>
            <a:spLocks noGrp="1"/>
          </p:cNvSpPr>
          <p:nvPr>
            <p:ph idx="1"/>
          </p:nvPr>
        </p:nvSpPr>
        <p:spPr>
          <a:xfrm>
            <a:off x="457200" y="1828800"/>
            <a:ext cx="8229600" cy="3886200"/>
          </a:xfrm>
          <a:ln w="57150">
            <a:solidFill>
              <a:srgbClr val="0000FF"/>
            </a:solidFill>
          </a:ln>
        </p:spPr>
        <p:style>
          <a:lnRef idx="2">
            <a:schemeClr val="accent1"/>
          </a:lnRef>
          <a:fillRef idx="1">
            <a:schemeClr val="lt1"/>
          </a:fillRef>
          <a:effectRef idx="0">
            <a:schemeClr val="accent1"/>
          </a:effectRef>
          <a:fontRef idx="minor">
            <a:schemeClr val="dk1"/>
          </a:fontRef>
        </p:style>
        <p:txBody>
          <a:bodyPr>
            <a:normAutofit/>
          </a:bodyPr>
          <a:lstStyle/>
          <a:p>
            <a:pPr algn="just" rtl="1"/>
            <a:r>
              <a:rPr lang="ar-SA" sz="3600" b="1" dirty="0" smtClean="0"/>
              <a:t>عرضنا </a:t>
            </a:r>
            <a:r>
              <a:rPr lang="ar-SA" sz="3600" b="1" dirty="0"/>
              <a:t>فيما سبق لبعض مظاهر الرأى العام </a:t>
            </a:r>
            <a:r>
              <a:rPr lang="ar-SA" sz="3600" b="1" dirty="0" smtClean="0"/>
              <a:t>ال</a:t>
            </a:r>
            <a:r>
              <a:rPr lang="ar-EG" sz="3600" b="1" dirty="0" smtClean="0"/>
              <a:t>إي</a:t>
            </a:r>
            <a:r>
              <a:rPr lang="ar-SA" sz="3600" b="1" dirty="0" smtClean="0"/>
              <a:t>جابية </a:t>
            </a:r>
            <a:r>
              <a:rPr lang="ar-SA" sz="3600" b="1" dirty="0"/>
              <a:t>التى نرى أنها تشكل اتجاهات أىجابية للتعبير عن الرأى العام إزاء ما يهمه من قضايا </a:t>
            </a:r>
            <a:endParaRPr lang="ar-EG" sz="3600" b="1" dirty="0"/>
          </a:p>
          <a:p>
            <a:pPr algn="just" rtl="1"/>
            <a:endParaRPr lang="ar-EG" sz="1800" b="1" dirty="0" smtClean="0"/>
          </a:p>
          <a:p>
            <a:pPr algn="just" rtl="1"/>
            <a:r>
              <a:rPr lang="ar-SA" sz="3600" b="1" dirty="0" smtClean="0">
                <a:solidFill>
                  <a:srgbClr val="FF0000"/>
                </a:solidFill>
              </a:rPr>
              <a:t>واستكمال</a:t>
            </a:r>
            <a:r>
              <a:rPr lang="ar-EG" sz="3600" b="1" dirty="0" smtClean="0">
                <a:solidFill>
                  <a:srgbClr val="FF0000"/>
                </a:solidFill>
              </a:rPr>
              <a:t>اً</a:t>
            </a:r>
            <a:r>
              <a:rPr lang="ar-SA" sz="3600" b="1" dirty="0" smtClean="0">
                <a:solidFill>
                  <a:srgbClr val="FF0000"/>
                </a:solidFill>
              </a:rPr>
              <a:t> </a:t>
            </a:r>
            <a:r>
              <a:rPr lang="ar-SA" sz="3600" b="1" dirty="0">
                <a:solidFill>
                  <a:srgbClr val="FF0000"/>
                </a:solidFill>
              </a:rPr>
              <a:t>لهذا الحديث </a:t>
            </a:r>
            <a:r>
              <a:rPr lang="ar-SA" sz="3600" b="1" dirty="0" smtClean="0">
                <a:solidFill>
                  <a:srgbClr val="FF0000"/>
                </a:solidFill>
              </a:rPr>
              <a:t>نتن</a:t>
            </a:r>
            <a:r>
              <a:rPr lang="ar-EG" sz="3600" b="1" dirty="0" smtClean="0">
                <a:solidFill>
                  <a:srgbClr val="FF0000"/>
                </a:solidFill>
              </a:rPr>
              <a:t>ا</a:t>
            </a:r>
            <a:r>
              <a:rPr lang="ar-SA" sz="3600" b="1" dirty="0" smtClean="0">
                <a:solidFill>
                  <a:srgbClr val="FF0000"/>
                </a:solidFill>
              </a:rPr>
              <a:t>ول </a:t>
            </a:r>
            <a:r>
              <a:rPr lang="ar-SA" sz="3600" b="1" dirty="0">
                <a:solidFill>
                  <a:srgbClr val="FF0000"/>
                </a:solidFill>
              </a:rPr>
              <a:t>فيمـا </a:t>
            </a:r>
            <a:r>
              <a:rPr lang="ar-SA" sz="3600" b="1" dirty="0" smtClean="0">
                <a:solidFill>
                  <a:srgbClr val="FF0000"/>
                </a:solidFill>
              </a:rPr>
              <a:t>يلى </a:t>
            </a:r>
            <a:r>
              <a:rPr lang="ar-SA" sz="3600" b="1" dirty="0">
                <a:solidFill>
                  <a:srgbClr val="FF0000"/>
                </a:solidFill>
              </a:rPr>
              <a:t>بعض المظـاهر السلبية </a:t>
            </a:r>
            <a:r>
              <a:rPr lang="ar-EG" sz="3600" b="1" dirty="0" smtClean="0">
                <a:solidFill>
                  <a:srgbClr val="FF0000"/>
                </a:solidFill>
              </a:rPr>
              <a:t> </a:t>
            </a:r>
            <a:r>
              <a:rPr lang="ar-SA" sz="3600" b="1" dirty="0" smtClean="0">
                <a:solidFill>
                  <a:srgbClr val="FF0000"/>
                </a:solidFill>
              </a:rPr>
              <a:t>والتى </a:t>
            </a:r>
            <a:r>
              <a:rPr lang="ar-SA" sz="3600" b="1" dirty="0">
                <a:solidFill>
                  <a:srgbClr val="FF0000"/>
                </a:solidFill>
              </a:rPr>
              <a:t>يتمثل أهمها فى</a:t>
            </a:r>
            <a:r>
              <a:rPr lang="ar-SA" sz="3600" b="1" dirty="0" smtClean="0">
                <a:solidFill>
                  <a:srgbClr val="FF0000"/>
                </a:solidFill>
              </a:rPr>
              <a:t>:</a:t>
            </a:r>
            <a:endParaRPr lang="en-US" sz="3600" dirty="0">
              <a:solidFill>
                <a:srgbClr val="FF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89143545"/>
      </p:ext>
    </p:extLst>
  </p:cSld>
  <p:clrMapOvr>
    <a:masterClrMapping/>
  </p:clrMapOvr>
  <mc:AlternateContent xmlns:mc="http://schemas.openxmlformats.org/markup-compatibility/2006">
    <mc:Choice xmlns:p14="http://schemas.microsoft.com/office/powerpoint/2010/main" Requires="p14">
      <p:transition spd="slow" p14:dur="3000" advTm="519">
        <p14:shred/>
      </p:transition>
    </mc:Choice>
    <mc:Fallback>
      <p:transition spd="slow" advTm="5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38200"/>
            <a:ext cx="5181600" cy="990600"/>
          </a:xfrm>
          <a:ln w="57150">
            <a:solidFill>
              <a:srgbClr val="00B050"/>
            </a:solidFill>
          </a:ln>
        </p:spPr>
        <p:style>
          <a:lnRef idx="2">
            <a:schemeClr val="accent6"/>
          </a:lnRef>
          <a:fillRef idx="1">
            <a:schemeClr val="lt1"/>
          </a:fillRef>
          <a:effectRef idx="0">
            <a:schemeClr val="accent6"/>
          </a:effectRef>
          <a:fontRef idx="minor">
            <a:schemeClr val="dk1"/>
          </a:fontRef>
        </p:style>
        <p:txBody>
          <a:bodyPr>
            <a:normAutofit/>
          </a:bodyPr>
          <a:lstStyle/>
          <a:p>
            <a:r>
              <a:rPr lang="ar-SA" b="1" dirty="0"/>
              <a:t>1- المقاطعة : </a:t>
            </a:r>
            <a:endParaRPr lang="ar-EG" dirty="0"/>
          </a:p>
        </p:txBody>
      </p:sp>
      <p:sp>
        <p:nvSpPr>
          <p:cNvPr id="3" name="Content Placeholder 2"/>
          <p:cNvSpPr>
            <a:spLocks noGrp="1"/>
          </p:cNvSpPr>
          <p:nvPr>
            <p:ph idx="1"/>
          </p:nvPr>
        </p:nvSpPr>
        <p:spPr>
          <a:xfrm>
            <a:off x="152400" y="2133600"/>
            <a:ext cx="8763000" cy="3962400"/>
          </a:xfrm>
          <a:ln w="57150"/>
        </p:spPr>
        <p:style>
          <a:lnRef idx="2">
            <a:schemeClr val="accent4"/>
          </a:lnRef>
          <a:fillRef idx="1">
            <a:schemeClr val="lt1"/>
          </a:fillRef>
          <a:effectRef idx="0">
            <a:schemeClr val="accent4"/>
          </a:effectRef>
          <a:fontRef idx="minor">
            <a:schemeClr val="dk1"/>
          </a:fontRef>
        </p:style>
        <p:txBody>
          <a:bodyPr>
            <a:normAutofit/>
          </a:bodyPr>
          <a:lstStyle/>
          <a:p>
            <a:pPr algn="just" rtl="1">
              <a:buFont typeface="Wingdings" pitchFamily="2" charset="2"/>
              <a:buChar char="Ø"/>
            </a:pPr>
            <a:r>
              <a:rPr lang="ar-SA" sz="3600" b="1" dirty="0" smtClean="0">
                <a:solidFill>
                  <a:srgbClr val="0000FF"/>
                </a:solidFill>
              </a:rPr>
              <a:t>يعتبر </a:t>
            </a:r>
            <a:r>
              <a:rPr lang="ar-SA" sz="3600" b="1" dirty="0">
                <a:solidFill>
                  <a:srgbClr val="0000FF"/>
                </a:solidFill>
              </a:rPr>
              <a:t>اسلوب المقاطعة مــن أبـرز المظاهر السلبية للتعبير عن الرأى العام بالنسبة لمشكلة أو قضية ما </a:t>
            </a:r>
            <a:endParaRPr lang="en-US" sz="3600" b="1" dirty="0" smtClean="0">
              <a:solidFill>
                <a:srgbClr val="0000FF"/>
              </a:solidFill>
            </a:endParaRPr>
          </a:p>
          <a:p>
            <a:pPr algn="just" rtl="1">
              <a:buFont typeface="Wingdings" pitchFamily="2" charset="2"/>
              <a:buChar char="Ø"/>
            </a:pPr>
            <a:r>
              <a:rPr lang="ar-SA" sz="3600" b="1" dirty="0" smtClean="0"/>
              <a:t> </a:t>
            </a:r>
            <a:r>
              <a:rPr lang="ar-SA" sz="3600" b="1" dirty="0"/>
              <a:t>ومــن أمثلة ذلـك أن تقـاطع الجماهير خطابا يلقيه القائد أو الزعيم احتجاجا على سياسته المضادة لاتجاهات الرأى </a:t>
            </a:r>
            <a:r>
              <a:rPr lang="ar-SA" sz="3600" b="1" dirty="0" smtClean="0"/>
              <a:t>العام </a:t>
            </a:r>
            <a:endParaRPr lang="ar-EG" sz="3600" b="1" dirty="0" smtClean="0"/>
          </a:p>
          <a:p>
            <a:pPr algn="ctr">
              <a:buFont typeface="Wingdings" pitchFamily="2" charset="2"/>
              <a:buChar char="Ø"/>
            </a:pPr>
            <a:r>
              <a:rPr lang="ar-SA" sz="3600" b="1" dirty="0">
                <a:solidFill>
                  <a:srgbClr val="FF0000"/>
                </a:solidFill>
              </a:rPr>
              <a:t>ومـن أمثلـة ذلـك </a:t>
            </a:r>
            <a:endParaRPr lang="ar-EG" sz="3600" b="1" dirty="0" smtClean="0"/>
          </a:p>
          <a:p>
            <a:pPr algn="just" rtl="1">
              <a:buFont typeface="Wingdings" pitchFamily="2" charset="2"/>
              <a:buChar char="Ø"/>
            </a:pPr>
            <a:endParaRPr lang="en-US" sz="3600" b="1" dirty="0" smtClean="0"/>
          </a:p>
        </p:txBody>
      </p:sp>
      <p:pic>
        <p:nvPicPr>
          <p:cNvPr id="13314" name="Picture 2" descr="D:\علاقات عامة\خاص د.اسماء\كتاب الرأى العام\صور\stop-sign-clipart-Stop-sign-clip-art-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25" y="381000"/>
            <a:ext cx="1643075" cy="158531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2" descr="D:\علاقات عامة\خاص د.اسماء\كتاب الرأى العام\صور\stop-sign-clipart-Stop-sign-clip-art-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393512"/>
            <a:ext cx="1643075" cy="158531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79909612"/>
      </p:ext>
    </p:extLst>
  </p:cSld>
  <p:clrMapOvr>
    <a:masterClrMapping/>
  </p:clrMapOvr>
  <mc:AlternateContent xmlns:mc="http://schemas.openxmlformats.org/markup-compatibility/2006">
    <mc:Choice xmlns:p14="http://schemas.microsoft.com/office/powerpoint/2010/main" Requires="p14">
      <p:transition spd="slow" p14:dur="900" advTm="4135">
        <p14:warp dir="in"/>
      </p:transition>
    </mc:Choice>
    <mc:Fallback>
      <p:transition spd="slow" advTm="41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5"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1000" fill="hold"/>
                                        <p:tgtEl>
                                          <p:spTgt spid="2"/>
                                        </p:tgtEl>
                                        <p:attrNameLst>
                                          <p:attrName>ppt_w</p:attrName>
                                        </p:attrNameLst>
                                      </p:cBhvr>
                                      <p:tavLst>
                                        <p:tav tm="0">
                                          <p:val>
                                            <p:fltVal val="0"/>
                                          </p:val>
                                        </p:tav>
                                        <p:tav tm="100000">
                                          <p:val>
                                            <p:strVal val="#ppt_w"/>
                                          </p:val>
                                        </p:tav>
                                      </p:tavLst>
                                    </p:anim>
                                    <p:anim calcmode="lin" valueType="num">
                                      <p:cBhvr>
                                        <p:cTn id="10" dur="1000" fill="hold"/>
                                        <p:tgtEl>
                                          <p:spTgt spid="2"/>
                                        </p:tgtEl>
                                        <p:attrNameLst>
                                          <p:attrName>ppt_h</p:attrName>
                                        </p:attrNameLst>
                                      </p:cBhvr>
                                      <p:tavLst>
                                        <p:tav tm="0">
                                          <p:val>
                                            <p:fltVal val="0"/>
                                          </p:val>
                                        </p:tav>
                                        <p:tav tm="100000">
                                          <p:val>
                                            <p:strVal val="#ppt_h"/>
                                          </p:val>
                                        </p:tav>
                                      </p:tavLst>
                                    </p:anim>
                                    <p:anim calcmode="lin" valueType="num">
                                      <p:cBhvr>
                                        <p:cTn id="11"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2" dur="1000" fill="hold"/>
                                        <p:tgtEl>
                                          <p:spTgt spid="2"/>
                                        </p:tgtEl>
                                        <p:attrNameLst>
                                          <p:attrName>ppt_y</p:attrName>
                                        </p:attrNameLst>
                                      </p:cBhvr>
                                      <p:tavLst>
                                        <p:tav tm="0" fmla="#ppt_y+(sin(-2*pi*(1-$))*-#ppt_x+cos(-2*pi*(1-$))*(1-#ppt_y))*(1-$)">
                                          <p:val>
                                            <p:fltVal val="0"/>
                                          </p:val>
                                        </p:tav>
                                        <p:tav tm="100000">
                                          <p:val>
                                            <p:fltVal val="1"/>
                                          </p:val>
                                        </p:tav>
                                      </p:tavLst>
                                    </p:anim>
                                  </p:childTnLst>
                                </p:cTn>
                              </p:par>
                              <p:par>
                                <p:cTn id="13" presetID="2" presetClass="entr" presetSubtype="1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3314"/>
                                        </p:tgtEl>
                                        <p:attrNameLst>
                                          <p:attrName>style.visibility</p:attrName>
                                        </p:attrNameLst>
                                      </p:cBhvr>
                                      <p:to>
                                        <p:strVal val="visible"/>
                                      </p:to>
                                    </p:set>
                                    <p:anim calcmode="lin" valueType="num">
                                      <p:cBhvr additive="base">
                                        <p:cTn id="19" dur="500" fill="hold"/>
                                        <p:tgtEl>
                                          <p:spTgt spid="13314"/>
                                        </p:tgtEl>
                                        <p:attrNameLst>
                                          <p:attrName>ppt_x</p:attrName>
                                        </p:attrNameLst>
                                      </p:cBhvr>
                                      <p:tavLst>
                                        <p:tav tm="0">
                                          <p:val>
                                            <p:strVal val="0-#ppt_w/2"/>
                                          </p:val>
                                        </p:tav>
                                        <p:tav tm="100000">
                                          <p:val>
                                            <p:strVal val="#ppt_x"/>
                                          </p:val>
                                        </p:tav>
                                      </p:tavLst>
                                    </p:anim>
                                    <p:anim calcmode="lin" valueType="num">
                                      <p:cBhvr additive="base">
                                        <p:cTn id="20"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477000"/>
          </a:xfrm>
          <a:ln w="57150"/>
        </p:spPr>
        <p:style>
          <a:lnRef idx="2">
            <a:schemeClr val="accent4"/>
          </a:lnRef>
          <a:fillRef idx="1">
            <a:schemeClr val="lt1"/>
          </a:fillRef>
          <a:effectRef idx="0">
            <a:schemeClr val="accent4"/>
          </a:effectRef>
          <a:fontRef idx="minor">
            <a:schemeClr val="dk1"/>
          </a:fontRef>
        </p:style>
        <p:txBody>
          <a:bodyPr>
            <a:normAutofit/>
          </a:bodyPr>
          <a:lstStyle/>
          <a:p>
            <a:pPr algn="just" rtl="1"/>
            <a:r>
              <a:rPr lang="ar-SA" b="1" dirty="0" smtClean="0"/>
              <a:t>ق</a:t>
            </a:r>
            <a:r>
              <a:rPr lang="ar-EG" b="1" dirty="0" smtClean="0"/>
              <a:t>ي</a:t>
            </a:r>
            <a:r>
              <a:rPr lang="ar-SA" b="1" dirty="0" smtClean="0"/>
              <a:t>ام </a:t>
            </a:r>
            <a:r>
              <a:rPr lang="ar-SA" b="1" dirty="0"/>
              <a:t>الشباب في أمريكا </a:t>
            </a:r>
            <a:r>
              <a:rPr lang="ar-SA" b="1" dirty="0" smtClean="0"/>
              <a:t>أثناء </a:t>
            </a:r>
            <a:r>
              <a:rPr lang="ar-SA" b="1" dirty="0"/>
              <a:t>حرب أمريكا ضد فيتنام بمقاطعة وعدم تنفيذ الأوامــر بشأن تسليم أنفسـهم للتجنيد العســكرى للمشاركة فـى حـرب فيتنام </a:t>
            </a:r>
            <a:endParaRPr lang="ar-EG" b="1" dirty="0" smtClean="0"/>
          </a:p>
          <a:p>
            <a:pPr algn="just" rtl="1"/>
            <a:r>
              <a:rPr lang="ar-SA" sz="3500" b="1" dirty="0" smtClean="0">
                <a:solidFill>
                  <a:srgbClr val="CC0099"/>
                </a:solidFill>
              </a:rPr>
              <a:t>وهذه </a:t>
            </a:r>
            <a:r>
              <a:rPr lang="ar-SA" sz="3500" b="1" dirty="0">
                <a:solidFill>
                  <a:srgbClr val="CC0099"/>
                </a:solidFill>
              </a:rPr>
              <a:t>المقاطعة مـن جـانب الشباب الأمريكـى كـانت بمثابة تعبيرا عـن عـدم </a:t>
            </a:r>
            <a:r>
              <a:rPr lang="ar-SA" sz="3500" b="1" dirty="0" smtClean="0">
                <a:solidFill>
                  <a:srgbClr val="CC0099"/>
                </a:solidFill>
              </a:rPr>
              <a:t>تـأ</a:t>
            </a:r>
            <a:r>
              <a:rPr lang="ar-EG" sz="3500" b="1" dirty="0" smtClean="0">
                <a:solidFill>
                  <a:srgbClr val="CC0099"/>
                </a:solidFill>
              </a:rPr>
              <a:t>ي</a:t>
            </a:r>
            <a:r>
              <a:rPr lang="ar-SA" sz="3500" b="1" dirty="0" smtClean="0">
                <a:solidFill>
                  <a:srgbClr val="CC0099"/>
                </a:solidFill>
              </a:rPr>
              <a:t>يدهم </a:t>
            </a:r>
            <a:r>
              <a:rPr lang="ar-SA" sz="3500" b="1" dirty="0">
                <a:solidFill>
                  <a:srgbClr val="CC0099"/>
                </a:solidFill>
              </a:rPr>
              <a:t>للتدخل الأمريكى فى شئون فيتنام واعتراضهم على تلك الحرب التى أرهقت الاقتصاد الأمريكـى </a:t>
            </a:r>
            <a:r>
              <a:rPr lang="ar-SA" sz="3500" b="1" dirty="0" smtClean="0">
                <a:solidFill>
                  <a:srgbClr val="CC0099"/>
                </a:solidFill>
              </a:rPr>
              <a:t> </a:t>
            </a:r>
            <a:endParaRPr lang="ar-EG" sz="3500" b="1" dirty="0" smtClean="0">
              <a:solidFill>
                <a:srgbClr val="CC0099"/>
              </a:solidFill>
            </a:endParaRPr>
          </a:p>
          <a:p>
            <a:pPr algn="just" rtl="1"/>
            <a:r>
              <a:rPr lang="ar-SA" b="1" dirty="0" smtClean="0">
                <a:solidFill>
                  <a:srgbClr val="0000FF"/>
                </a:solidFill>
              </a:rPr>
              <a:t>وأدت </a:t>
            </a:r>
            <a:r>
              <a:rPr lang="ar-SA" b="1" dirty="0">
                <a:solidFill>
                  <a:srgbClr val="0000FF"/>
                </a:solidFill>
              </a:rPr>
              <a:t>إلى إزهاق أرواح عشرات الآلاف مـن أبناء الولأىات المتحدة الأمريكية هذا فضلا عن تعارض هذه الحرب مع القوانين الدولية ومبادئ الأخلاق العامة , أو مقاطعة الجمهور الانتخابات سواء </a:t>
            </a:r>
            <a:r>
              <a:rPr lang="ar-SA" b="1" dirty="0" smtClean="0">
                <a:solidFill>
                  <a:srgbClr val="0000FF"/>
                </a:solidFill>
              </a:rPr>
              <a:t>انتخابات</a:t>
            </a:r>
            <a:r>
              <a:rPr lang="ar-EG" b="1" dirty="0" smtClean="0">
                <a:solidFill>
                  <a:srgbClr val="0000FF"/>
                </a:solidFill>
              </a:rPr>
              <a:t> </a:t>
            </a:r>
            <a:r>
              <a:rPr lang="ar-SA" b="1" dirty="0" smtClean="0">
                <a:solidFill>
                  <a:srgbClr val="0000FF"/>
                </a:solidFill>
              </a:rPr>
              <a:t>مجلس </a:t>
            </a:r>
            <a:r>
              <a:rPr lang="ar-SA" b="1" dirty="0">
                <a:solidFill>
                  <a:srgbClr val="0000FF"/>
                </a:solidFill>
              </a:rPr>
              <a:t>الشعب أو الرئاسية </a:t>
            </a:r>
            <a:r>
              <a:rPr lang="ar-SA" b="1" dirty="0" smtClean="0">
                <a:solidFill>
                  <a:srgbClr val="0000FF"/>
                </a:solidFill>
              </a:rPr>
              <a:t>.</a:t>
            </a:r>
            <a:endParaRPr lang="ar-EG" b="1" dirty="0">
              <a:solidFill>
                <a:srgbClr val="0000FF"/>
              </a:solidFill>
            </a:endParaRPr>
          </a:p>
        </p:txBody>
      </p:sp>
    </p:spTree>
    <p:extLst>
      <p:ext uri="{BB962C8B-B14F-4D97-AF65-F5344CB8AC3E}">
        <p14:creationId xmlns:p14="http://schemas.microsoft.com/office/powerpoint/2010/main" val="11762180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8"/>
            <a:ext cx="8229600" cy="868362"/>
          </a:xfrm>
          <a:ln w="76200"/>
        </p:spPr>
        <p:style>
          <a:lnRef idx="2">
            <a:schemeClr val="accent2"/>
          </a:lnRef>
          <a:fillRef idx="1">
            <a:schemeClr val="lt1"/>
          </a:fillRef>
          <a:effectRef idx="0">
            <a:schemeClr val="accent2"/>
          </a:effectRef>
          <a:fontRef idx="minor">
            <a:schemeClr val="dk1"/>
          </a:fontRef>
        </p:style>
        <p:txBody>
          <a:bodyPr>
            <a:normAutofit/>
          </a:bodyPr>
          <a:lstStyle/>
          <a:p>
            <a:r>
              <a:rPr lang="ar-SA" b="1" dirty="0"/>
              <a:t>2ـ السلبية والاستهتار </a:t>
            </a:r>
            <a:endParaRPr lang="ar-EG" dirty="0"/>
          </a:p>
        </p:txBody>
      </p:sp>
      <p:sp>
        <p:nvSpPr>
          <p:cNvPr id="3" name="Content Placeholder 2"/>
          <p:cNvSpPr>
            <a:spLocks noGrp="1"/>
          </p:cNvSpPr>
          <p:nvPr>
            <p:ph idx="1"/>
          </p:nvPr>
        </p:nvSpPr>
        <p:spPr>
          <a:xfrm>
            <a:off x="152400" y="1600200"/>
            <a:ext cx="8763000" cy="4800600"/>
          </a:xfrm>
          <a:ln w="57150">
            <a:solidFill>
              <a:srgbClr val="FF0000"/>
            </a:solidFill>
          </a:ln>
        </p:spPr>
        <p:style>
          <a:lnRef idx="2">
            <a:schemeClr val="accent1"/>
          </a:lnRef>
          <a:fillRef idx="1">
            <a:schemeClr val="lt1"/>
          </a:fillRef>
          <a:effectRef idx="0">
            <a:schemeClr val="accent1"/>
          </a:effectRef>
          <a:fontRef idx="minor">
            <a:schemeClr val="dk1"/>
          </a:fontRef>
        </p:style>
        <p:txBody>
          <a:bodyPr>
            <a:noAutofit/>
          </a:bodyPr>
          <a:lstStyle/>
          <a:p>
            <a:pPr algn="just" rtl="1">
              <a:buFont typeface="Wingdings" pitchFamily="2" charset="2"/>
              <a:buChar char="Ø"/>
            </a:pPr>
            <a:r>
              <a:rPr lang="ar-SA" sz="3700" b="1" dirty="0" smtClean="0"/>
              <a:t>عندما </a:t>
            </a:r>
            <a:r>
              <a:rPr lang="ar-SA" sz="3700" b="1" dirty="0"/>
              <a:t>يحس الشعب أنه </a:t>
            </a:r>
            <a:r>
              <a:rPr lang="ar-SA" sz="3700" b="1" u="sng" dirty="0">
                <a:solidFill>
                  <a:srgbClr val="CC0099"/>
                </a:solidFill>
              </a:rPr>
              <a:t>يختنـق</a:t>
            </a:r>
            <a:r>
              <a:rPr lang="ar-SA" sz="3700" b="1" dirty="0"/>
              <a:t> فى ظـل نظـام سياسـى تسلطى ويحرم من ممارسة مختلف ألوان الحريات </a:t>
            </a:r>
            <a:endParaRPr lang="ar-EG" sz="3700" b="1" dirty="0" smtClean="0"/>
          </a:p>
          <a:p>
            <a:pPr marL="0" indent="0" algn="just" rtl="1">
              <a:buNone/>
            </a:pPr>
            <a:r>
              <a:rPr lang="ar-SA" sz="2000" b="1" dirty="0" smtClean="0"/>
              <a:t> </a:t>
            </a:r>
            <a:endParaRPr lang="ar-EG" sz="2000" b="1" dirty="0" smtClean="0"/>
          </a:p>
          <a:p>
            <a:pPr algn="just" rtl="1">
              <a:buFont typeface="Wingdings" pitchFamily="2" charset="2"/>
              <a:buChar char="Ø"/>
            </a:pPr>
            <a:r>
              <a:rPr lang="ar-SA" sz="3700" b="1" dirty="0" smtClean="0"/>
              <a:t>ويفتقد </a:t>
            </a:r>
            <a:r>
              <a:rPr lang="ar-SA" sz="3700" b="1" dirty="0"/>
              <a:t>التعبير عن وجهة نظره فإن الرأى العام فى هذه الحالة يتخذ مظهر الكمون ويعمد إلى عدم </a:t>
            </a:r>
            <a:r>
              <a:rPr lang="ar-SA" sz="3700" b="1" dirty="0" smtClean="0"/>
              <a:t>الظهور</a:t>
            </a:r>
            <a:endParaRPr lang="ar-EG" sz="3700" b="1" dirty="0" smtClean="0"/>
          </a:p>
          <a:p>
            <a:pPr marL="0" indent="0" algn="just" rtl="1">
              <a:buNone/>
            </a:pPr>
            <a:endParaRPr lang="ar-EG" sz="2000" b="1" dirty="0" smtClean="0"/>
          </a:p>
          <a:p>
            <a:pPr algn="ctr" rtl="1">
              <a:buFont typeface="Wingdings" pitchFamily="2" charset="2"/>
              <a:buChar char="Ø"/>
            </a:pPr>
            <a:r>
              <a:rPr lang="ar-SA" sz="4000" b="1" dirty="0">
                <a:solidFill>
                  <a:srgbClr val="CC0099"/>
                </a:solidFill>
              </a:rPr>
              <a:t>وتنقطع قنوات الإتصال بين الشعب والقـادة </a:t>
            </a:r>
            <a:r>
              <a:rPr lang="ar-SA" sz="4000" b="1" dirty="0" smtClean="0">
                <a:solidFill>
                  <a:srgbClr val="CC0099"/>
                </a:solidFill>
              </a:rPr>
              <a:t>  </a:t>
            </a:r>
            <a:endParaRPr lang="ar-EG" sz="4000" b="1" dirty="0">
              <a:solidFill>
                <a:srgbClr val="CC0099"/>
              </a:solidFill>
            </a:endParaRPr>
          </a:p>
        </p:txBody>
      </p:sp>
    </p:spTree>
    <p:extLst>
      <p:ext uri="{BB962C8B-B14F-4D97-AF65-F5344CB8AC3E}">
        <p14:creationId xmlns:p14="http://schemas.microsoft.com/office/powerpoint/2010/main" val="5636006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1825566735"/>
              </p:ext>
            </p:extLst>
          </p:nvPr>
        </p:nvGraphicFramePr>
        <p:xfrm>
          <a:off x="228600" y="457200"/>
          <a:ext cx="8686800"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45159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31838"/>
            <a:ext cx="7277100" cy="1477962"/>
          </a:xfrm>
          <a:ln w="57150"/>
        </p:spPr>
        <p:style>
          <a:lnRef idx="2">
            <a:schemeClr val="accent2"/>
          </a:lnRef>
          <a:fillRef idx="1">
            <a:schemeClr val="lt1"/>
          </a:fillRef>
          <a:effectRef idx="0">
            <a:schemeClr val="accent2"/>
          </a:effectRef>
          <a:fontRef idx="minor">
            <a:schemeClr val="dk1"/>
          </a:fontRef>
        </p:style>
        <p:txBody>
          <a:bodyPr>
            <a:noAutofit/>
          </a:bodyPr>
          <a:lstStyle/>
          <a:p>
            <a:r>
              <a:rPr lang="ar-SA" sz="3600" b="1" dirty="0"/>
              <a:t>3- التوقـف عــن العمل والاضـراب </a:t>
            </a:r>
            <a:r>
              <a:rPr lang="ar-EG" sz="3600" b="1" dirty="0" smtClean="0"/>
              <a:t/>
            </a:r>
            <a:br>
              <a:rPr lang="ar-EG" sz="3600" b="1" dirty="0" smtClean="0"/>
            </a:br>
            <a:r>
              <a:rPr lang="ar-SA" sz="3600" b="1" dirty="0" smtClean="0"/>
              <a:t>والإقلال </a:t>
            </a:r>
            <a:r>
              <a:rPr lang="ar-SA" sz="3600" b="1" dirty="0"/>
              <a:t>مــن الانتــاج والاعتصام </a:t>
            </a:r>
            <a:endParaRPr lang="ar-EG" sz="3600" dirty="0"/>
          </a:p>
        </p:txBody>
      </p:sp>
      <p:sp>
        <p:nvSpPr>
          <p:cNvPr id="3" name="Content Placeholder 2"/>
          <p:cNvSpPr>
            <a:spLocks noGrp="1"/>
          </p:cNvSpPr>
          <p:nvPr>
            <p:ph idx="1"/>
          </p:nvPr>
        </p:nvSpPr>
        <p:spPr>
          <a:xfrm>
            <a:off x="457200" y="2789237"/>
            <a:ext cx="8382000" cy="3306763"/>
          </a:xfrm>
          <a:ln w="57150">
            <a:solidFill>
              <a:srgbClr val="FF0000"/>
            </a:solidFill>
          </a:ln>
        </p:spPr>
        <p:style>
          <a:lnRef idx="2">
            <a:schemeClr val="accent1"/>
          </a:lnRef>
          <a:fillRef idx="1">
            <a:schemeClr val="lt1"/>
          </a:fillRef>
          <a:effectRef idx="0">
            <a:schemeClr val="accent1"/>
          </a:effectRef>
          <a:fontRef idx="minor">
            <a:schemeClr val="dk1"/>
          </a:fontRef>
        </p:style>
        <p:txBody>
          <a:bodyPr>
            <a:normAutofit/>
          </a:bodyPr>
          <a:lstStyle/>
          <a:p>
            <a:pPr algn="just" rtl="1"/>
            <a:r>
              <a:rPr lang="ar-SA" sz="3600" b="1" dirty="0" smtClean="0"/>
              <a:t>أن </a:t>
            </a:r>
            <a:r>
              <a:rPr lang="ar-SA" sz="3600" b="1" dirty="0"/>
              <a:t>الهدف من هذه الأساليب هو إشعار السلطة الحاكمة بمطـالب الرأى العام وعلى المستوى الوطنى والأخلاقى فإن هذه الأسـاليب تعتبر أساليب خاطئة وبالغـة الضـرر بمصالح الأوطـان حيث أنها تتسم بالتهور وعـدم تقديـر </a:t>
            </a:r>
            <a:r>
              <a:rPr lang="ar-SA" sz="3600" b="1" dirty="0" smtClean="0"/>
              <a:t>المسئولـيـة</a:t>
            </a:r>
            <a:endParaRPr lang="ar-EG" sz="3600" b="1" dirty="0"/>
          </a:p>
        </p:txBody>
      </p:sp>
      <p:pic>
        <p:nvPicPr>
          <p:cNvPr id="14338" name="Picture 2" descr="D:\علاقات عامة\خاص د.اسماء\كتاب الرأى العام\صور\noun_17943_78A22F.png"/>
          <p:cNvPicPr>
            <a:picLocks noChangeAspect="1" noChangeArrowheads="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6200" y="304800"/>
            <a:ext cx="1752600" cy="1752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4901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p:cTn id="13" dur="250" fill="hold"/>
                                        <p:tgtEl>
                                          <p:spTgt spid="3">
                                            <p:bg/>
                                          </p:spTgt>
                                        </p:tgtEl>
                                        <p:attrNameLst>
                                          <p:attrName>ppt_w</p:attrName>
                                        </p:attrNameLst>
                                      </p:cBhvr>
                                      <p:tavLst>
                                        <p:tav tm="0">
                                          <p:val>
                                            <p:fltVal val="0"/>
                                          </p:val>
                                        </p:tav>
                                        <p:tav tm="100000">
                                          <p:val>
                                            <p:strVal val="#ppt_w"/>
                                          </p:val>
                                        </p:tav>
                                      </p:tavLst>
                                    </p:anim>
                                    <p:anim calcmode="lin" valueType="num">
                                      <p:cBhvr>
                                        <p:cTn id="14" dur="250" fill="hold"/>
                                        <p:tgtEl>
                                          <p:spTgt spid="3">
                                            <p:bg/>
                                          </p:spTgt>
                                        </p:tgtEl>
                                        <p:attrNameLst>
                                          <p:attrName>ppt_h</p:attrName>
                                        </p:attrNameLst>
                                      </p:cBhvr>
                                      <p:tavLst>
                                        <p:tav tm="0">
                                          <p:val>
                                            <p:fltVal val="0"/>
                                          </p:val>
                                        </p:tav>
                                        <p:tav tm="100000">
                                          <p:val>
                                            <p:strVal val="#ppt_h"/>
                                          </p:val>
                                        </p:tav>
                                      </p:tavLst>
                                    </p:anim>
                                    <p:animEffect transition="in" filter="fade">
                                      <p:cBhvr>
                                        <p:cTn id="15" dur="250"/>
                                        <p:tgtEl>
                                          <p:spTgt spid="3">
                                            <p:bg/>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25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25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1" dur="250"/>
                                        <p:tgtEl>
                                          <p:spTgt spid="3">
                                            <p:txEl>
                                              <p:pRg st="0" end="0"/>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14338"/>
                                        </p:tgtEl>
                                        <p:attrNameLst>
                                          <p:attrName>style.visibility</p:attrName>
                                        </p:attrNameLst>
                                      </p:cBhvr>
                                      <p:to>
                                        <p:strVal val="visible"/>
                                      </p:to>
                                    </p:set>
                                    <p:anim calcmode="lin" valueType="num">
                                      <p:cBhvr>
                                        <p:cTn id="24" dur="500" fill="hold"/>
                                        <p:tgtEl>
                                          <p:spTgt spid="14338"/>
                                        </p:tgtEl>
                                        <p:attrNameLst>
                                          <p:attrName>ppt_w</p:attrName>
                                        </p:attrNameLst>
                                      </p:cBhvr>
                                      <p:tavLst>
                                        <p:tav tm="0">
                                          <p:val>
                                            <p:fltVal val="0"/>
                                          </p:val>
                                        </p:tav>
                                        <p:tav tm="100000">
                                          <p:val>
                                            <p:strVal val="#ppt_w"/>
                                          </p:val>
                                        </p:tav>
                                      </p:tavLst>
                                    </p:anim>
                                    <p:anim calcmode="lin" valueType="num">
                                      <p:cBhvr>
                                        <p:cTn id="25" dur="500" fill="hold"/>
                                        <p:tgtEl>
                                          <p:spTgt spid="14338"/>
                                        </p:tgtEl>
                                        <p:attrNameLst>
                                          <p:attrName>ppt_h</p:attrName>
                                        </p:attrNameLst>
                                      </p:cBhvr>
                                      <p:tavLst>
                                        <p:tav tm="0">
                                          <p:val>
                                            <p:fltVal val="0"/>
                                          </p:val>
                                        </p:tav>
                                        <p:tav tm="100000">
                                          <p:val>
                                            <p:strVal val="#ppt_h"/>
                                          </p:val>
                                        </p:tav>
                                      </p:tavLst>
                                    </p:anim>
                                    <p:animEffect transition="in" filter="fade">
                                      <p:cBhvr>
                                        <p:cTn id="26"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686800" cy="4267200"/>
          </a:xfrm>
          <a:ln w="57150"/>
        </p:spPr>
        <p:style>
          <a:lnRef idx="2">
            <a:schemeClr val="accent4"/>
          </a:lnRef>
          <a:fillRef idx="1">
            <a:schemeClr val="lt1"/>
          </a:fillRef>
          <a:effectRef idx="0">
            <a:schemeClr val="accent4"/>
          </a:effectRef>
          <a:fontRef idx="minor">
            <a:schemeClr val="dk1"/>
          </a:fontRef>
        </p:style>
        <p:txBody>
          <a:bodyPr>
            <a:normAutofit/>
          </a:bodyPr>
          <a:lstStyle/>
          <a:p>
            <a:pPr algn="just" rtl="1"/>
            <a:r>
              <a:rPr lang="ar-SA" sz="3600" b="1" dirty="0">
                <a:solidFill>
                  <a:srgbClr val="0000FF"/>
                </a:solidFill>
              </a:rPr>
              <a:t>خاصـة وأن أول أضـرار هـذه الأساليب تقع على الشعب نفسه لأنها تؤدى فـى </a:t>
            </a:r>
            <a:r>
              <a:rPr lang="ar-SA" sz="3600" b="1" dirty="0" smtClean="0">
                <a:solidFill>
                  <a:srgbClr val="0000FF"/>
                </a:solidFill>
              </a:rPr>
              <a:t>النه</a:t>
            </a:r>
            <a:r>
              <a:rPr lang="ar-EG" sz="3600" b="1" dirty="0" smtClean="0">
                <a:solidFill>
                  <a:srgbClr val="0000FF"/>
                </a:solidFill>
              </a:rPr>
              <a:t>اي</a:t>
            </a:r>
            <a:r>
              <a:rPr lang="ar-SA" sz="3600" b="1" dirty="0" smtClean="0">
                <a:solidFill>
                  <a:srgbClr val="0000FF"/>
                </a:solidFill>
              </a:rPr>
              <a:t>ة </a:t>
            </a:r>
            <a:r>
              <a:rPr lang="ar-SA" sz="3600" b="1" dirty="0">
                <a:solidFill>
                  <a:srgbClr val="0000FF"/>
                </a:solidFill>
              </a:rPr>
              <a:t>إلى حدوث أزمات اقتصادية تزيد مــن متاعب الجماهير ومعاناتـها </a:t>
            </a:r>
            <a:endParaRPr lang="ar-EG" sz="3600" b="1" dirty="0" smtClean="0">
              <a:solidFill>
                <a:srgbClr val="0000FF"/>
              </a:solidFill>
            </a:endParaRPr>
          </a:p>
          <a:p>
            <a:pPr marL="0" indent="0" algn="just" rtl="1">
              <a:buNone/>
            </a:pPr>
            <a:endParaRPr lang="ar-EG" sz="2000" b="1" dirty="0" smtClean="0">
              <a:solidFill>
                <a:srgbClr val="0000FF"/>
              </a:solidFill>
            </a:endParaRPr>
          </a:p>
          <a:p>
            <a:pPr algn="just" rtl="1"/>
            <a:r>
              <a:rPr lang="ar-SA" sz="3600" b="1" dirty="0" smtClean="0">
                <a:solidFill>
                  <a:srgbClr val="CC0099"/>
                </a:solidFill>
              </a:rPr>
              <a:t>وبالتالى </a:t>
            </a:r>
            <a:r>
              <a:rPr lang="ar-SA" sz="3600" b="1" dirty="0">
                <a:solidFill>
                  <a:srgbClr val="CC0099"/>
                </a:solidFill>
              </a:rPr>
              <a:t>لا يمكن اعتبارها من الأساليب الديمقراطية للتعبير عـن الرأى العام تجاه القضايا والمشكلات العامة التى تمس صالحـهم وصالح المجتمع فى آن واحد</a:t>
            </a:r>
            <a:r>
              <a:rPr lang="ar-SA" sz="3600" b="1" dirty="0" smtClean="0">
                <a:solidFill>
                  <a:srgbClr val="CC0099"/>
                </a:solidFill>
              </a:rPr>
              <a:t>.</a:t>
            </a:r>
            <a:endParaRPr lang="en-US" sz="3600" b="1" dirty="0">
              <a:solidFill>
                <a:srgbClr val="CC0099"/>
              </a:solidFill>
            </a:endParaRPr>
          </a:p>
        </p:txBody>
      </p:sp>
      <p:pic>
        <p:nvPicPr>
          <p:cNvPr id="15362" name="Picture 2" descr="D:\علاقات عامة\خاص د.اسماء\protest_transpar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489449"/>
            <a:ext cx="4856162" cy="2597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7657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p:cTn id="7" dur="1000" fill="hold"/>
                                        <p:tgtEl>
                                          <p:spTgt spid="15362"/>
                                        </p:tgtEl>
                                        <p:attrNameLst>
                                          <p:attrName>ppt_w</p:attrName>
                                        </p:attrNameLst>
                                      </p:cBhvr>
                                      <p:tavLst>
                                        <p:tav tm="0">
                                          <p:val>
                                            <p:fltVal val="0"/>
                                          </p:val>
                                        </p:tav>
                                        <p:tav tm="100000">
                                          <p:val>
                                            <p:strVal val="#ppt_w"/>
                                          </p:val>
                                        </p:tav>
                                      </p:tavLst>
                                    </p:anim>
                                    <p:anim calcmode="lin" valueType="num">
                                      <p:cBhvr>
                                        <p:cTn id="8" dur="1000" fill="hold"/>
                                        <p:tgtEl>
                                          <p:spTgt spid="15362"/>
                                        </p:tgtEl>
                                        <p:attrNameLst>
                                          <p:attrName>ppt_h</p:attrName>
                                        </p:attrNameLst>
                                      </p:cBhvr>
                                      <p:tavLst>
                                        <p:tav tm="0">
                                          <p:val>
                                            <p:fltVal val="0"/>
                                          </p:val>
                                        </p:tav>
                                        <p:tav tm="100000">
                                          <p:val>
                                            <p:strVal val="#ppt_h"/>
                                          </p:val>
                                        </p:tav>
                                      </p:tavLst>
                                    </p:anim>
                                    <p:anim calcmode="lin" valueType="num">
                                      <p:cBhvr>
                                        <p:cTn id="9" dur="1000" fill="hold"/>
                                        <p:tgtEl>
                                          <p:spTgt spid="1536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36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86800" cy="4343400"/>
          </a:xfrm>
          <a:ln w="57150"/>
        </p:spPr>
        <p:style>
          <a:lnRef idx="2">
            <a:schemeClr val="dk1"/>
          </a:lnRef>
          <a:fillRef idx="1">
            <a:schemeClr val="lt1"/>
          </a:fillRef>
          <a:effectRef idx="0">
            <a:schemeClr val="dk1"/>
          </a:effectRef>
          <a:fontRef idx="minor">
            <a:schemeClr val="dk1"/>
          </a:fontRef>
        </p:style>
        <p:txBody>
          <a:bodyPr>
            <a:normAutofit/>
          </a:bodyPr>
          <a:lstStyle/>
          <a:p>
            <a:pPr algn="just" rtl="1">
              <a:buFont typeface="Wingdings" pitchFamily="2" charset="2"/>
              <a:buChar char="§"/>
            </a:pPr>
            <a:r>
              <a:rPr lang="ar-SA" sz="3600" b="1" dirty="0">
                <a:solidFill>
                  <a:srgbClr val="0000FF"/>
                </a:solidFill>
              </a:rPr>
              <a:t>وأما فى المجتعات المتقدمة فلا يستند الفــرد فـى مرحلـة تكوين الرأى إلى هـذه العوامل فقط </a:t>
            </a:r>
            <a:endParaRPr lang="ar-EG" sz="3600" b="1" dirty="0" smtClean="0">
              <a:solidFill>
                <a:srgbClr val="0000FF"/>
              </a:solidFill>
            </a:endParaRPr>
          </a:p>
          <a:p>
            <a:pPr algn="just" rtl="1">
              <a:buFont typeface="Wingdings" pitchFamily="2" charset="2"/>
              <a:buChar char="§"/>
            </a:pPr>
            <a:r>
              <a:rPr lang="ar-SA" sz="3600" b="1" dirty="0" smtClean="0">
                <a:solidFill>
                  <a:srgbClr val="FF0000"/>
                </a:solidFill>
              </a:rPr>
              <a:t>وإنما </a:t>
            </a:r>
            <a:r>
              <a:rPr lang="ar-SA" sz="3600" b="1" dirty="0">
                <a:solidFill>
                  <a:srgbClr val="FF0000"/>
                </a:solidFill>
              </a:rPr>
              <a:t>يتوافر له من خلال شبكات الإتصال المتقدمة مثل وسائل الإتصال الجماهيرية والانترنت وشبكات المعلومات بيانات ومعلومات هائلة تتيح له امكانيات ضخمة للحكم على الأمور وإبداء </a:t>
            </a:r>
            <a:r>
              <a:rPr lang="ar-SA" sz="3600" b="1" dirty="0" smtClean="0">
                <a:solidFill>
                  <a:srgbClr val="FF0000"/>
                </a:solidFill>
              </a:rPr>
              <a:t>رأيه </a:t>
            </a:r>
            <a:r>
              <a:rPr lang="ar-SA" sz="3600" b="1" dirty="0">
                <a:solidFill>
                  <a:srgbClr val="FF0000"/>
                </a:solidFill>
              </a:rPr>
              <a:t>فيها فى الوقت المناسب</a:t>
            </a:r>
            <a:r>
              <a:rPr lang="ar-SA" sz="3600" b="1" dirty="0" smtClean="0">
                <a:solidFill>
                  <a:srgbClr val="FF0000"/>
                </a:solidFill>
              </a:rPr>
              <a:t>.</a:t>
            </a:r>
            <a:endParaRPr lang="en-US" sz="3600" b="1" dirty="0">
              <a:solidFill>
                <a:srgbClr val="FF0000"/>
              </a:solidFill>
            </a:endParaRPr>
          </a:p>
        </p:txBody>
      </p:sp>
      <p:pic>
        <p:nvPicPr>
          <p:cNvPr id="1026" name="Picture 2" descr="D:\علاقات عامة\خاص د.اسماء\الأنفوجرافيكس صحافة الزمن القادم\صور\444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714875"/>
            <a:ext cx="2143125" cy="2143125"/>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2761263"/>
      </p:ext>
    </p:extLst>
  </p:cSld>
  <p:clrMapOvr>
    <a:masterClrMapping/>
  </p:clrMapOvr>
  <mc:AlternateContent xmlns:mc="http://schemas.openxmlformats.org/markup-compatibility/2006">
    <mc:Choice xmlns:p14="http://schemas.microsoft.com/office/powerpoint/2010/main" Requires="p14">
      <p:transition spd="slow" p14:dur="1600" advTm="33668">
        <p14:prism isContent="1" isInverted="1"/>
      </p:transition>
    </mc:Choice>
    <mc:Fallback>
      <p:transition spd="slow" advTm="336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750"/>
                                        <p:tgtEl>
                                          <p:spTgt spid="1026"/>
                                        </p:tgtEl>
                                      </p:cBhvr>
                                    </p:animEffect>
                                    <p:anim calcmode="lin" valueType="num">
                                      <p:cBhvr>
                                        <p:cTn id="10" dur="750" fill="hold"/>
                                        <p:tgtEl>
                                          <p:spTgt spid="1026"/>
                                        </p:tgtEl>
                                        <p:attrNameLst>
                                          <p:attrName>ppt_x</p:attrName>
                                        </p:attrNameLst>
                                      </p:cBhvr>
                                      <p:tavLst>
                                        <p:tav tm="0">
                                          <p:val>
                                            <p:strVal val="#ppt_x"/>
                                          </p:val>
                                        </p:tav>
                                        <p:tav tm="100000">
                                          <p:val>
                                            <p:strVal val="#ppt_x"/>
                                          </p:val>
                                        </p:tav>
                                      </p:tavLst>
                                    </p:anim>
                                    <p:anim calcmode="lin" valueType="num">
                                      <p:cBhvr>
                                        <p:cTn id="11" dur="75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295400" y="1295400"/>
            <a:ext cx="6400800" cy="4343400"/>
          </a:xfrm>
          <a:prstGeom prst="rect">
            <a:avLst/>
          </a:prstGeom>
        </p:spPr>
        <p:txBody>
          <a:bodyPr vert="horz" lIns="91440" tIns="45720" rIns="91440" bIns="45720" rtlCol="0">
            <a:normAutofit/>
          </a:bodyPr>
          <a:lstStyle>
            <a:lvl1pPr marL="342900" indent="-342900" algn="r" defTabSz="914400" rtl="1" eaLnBrk="1" latinLnBrk="0" hangingPunct="1">
              <a:spcBef>
                <a:spcPct val="20000"/>
              </a:spcBef>
              <a:buFont typeface="Arial" pitchFamily="34" charset="0"/>
              <a:buChar char="•"/>
              <a:defRPr sz="2800" kern="1200">
                <a:solidFill>
                  <a:schemeClr val="accent3">
                    <a:lumMod val="75000"/>
                  </a:schemeClr>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accent3">
                    <a:lumMod val="75000"/>
                  </a:schemeClr>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accent3">
                    <a:lumMod val="75000"/>
                  </a:schemeClr>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accent3">
                    <a:lumMod val="75000"/>
                  </a:schemeClr>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accent3">
                    <a:lumMod val="75000"/>
                  </a:schemeClr>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ar-SA" sz="5400" b="1" cap="small" dirty="0" smtClean="0">
                <a:solidFill>
                  <a:schemeClr val="accent6">
                    <a:lumMod val="50000"/>
                  </a:schemeClr>
                </a:solidFill>
              </a:rPr>
              <a:t>أشكركم</a:t>
            </a:r>
            <a:endParaRPr lang="ar-EG" sz="5400" b="1" cap="small" dirty="0" smtClean="0">
              <a:solidFill>
                <a:schemeClr val="accent6">
                  <a:lumMod val="50000"/>
                </a:schemeClr>
              </a:solidFill>
            </a:endParaRPr>
          </a:p>
          <a:p>
            <a:pPr marL="0" indent="0" algn="ctr">
              <a:buNone/>
            </a:pPr>
            <a:endParaRPr lang="en-US" sz="5400" dirty="0" smtClean="0">
              <a:solidFill>
                <a:schemeClr val="accent6">
                  <a:lumMod val="50000"/>
                </a:schemeClr>
              </a:solidFill>
            </a:endParaRPr>
          </a:p>
          <a:p>
            <a:pPr algn="ctr"/>
            <a:r>
              <a:rPr lang="ar-SA" sz="4000" b="1" cap="small" dirty="0" smtClean="0">
                <a:solidFill>
                  <a:schemeClr val="tx2"/>
                </a:solidFill>
              </a:rPr>
              <a:t>مع تحياتي</a:t>
            </a:r>
            <a:endParaRPr lang="en-US" sz="4000" dirty="0" smtClean="0">
              <a:solidFill>
                <a:schemeClr val="tx2"/>
              </a:solidFill>
            </a:endParaRPr>
          </a:p>
          <a:p>
            <a:pPr algn="ctr"/>
            <a:r>
              <a:rPr lang="ar-SA" sz="5400" b="1" cap="small" dirty="0" smtClean="0">
                <a:solidFill>
                  <a:schemeClr val="accent2"/>
                </a:solidFill>
              </a:rPr>
              <a:t>د / أسماء عرام</a:t>
            </a:r>
            <a:endParaRPr lang="en-US" sz="5400" dirty="0" smtClean="0">
              <a:solidFill>
                <a:schemeClr val="accent2"/>
              </a:solidFill>
            </a:endParaRPr>
          </a:p>
          <a:p>
            <a:pPr algn="ctr"/>
            <a:endParaRPr lang="ar-EG" sz="5400" dirty="0"/>
          </a:p>
        </p:txBody>
      </p:sp>
      <p:pic>
        <p:nvPicPr>
          <p:cNvPr id="1026" name="Picture 2" descr="E:\ى كلية\د.اسماء.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5281" y="1"/>
            <a:ext cx="2595281" cy="281939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ى كلية\د.اسماء.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9519" y="0"/>
            <a:ext cx="2595281" cy="2819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1477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435">
                                          <p:stCondLst>
                                            <p:cond delay="0"/>
                                          </p:stCondLst>
                                        </p:cTn>
                                        <p:tgtEl>
                                          <p:spTgt spid="4">
                                            <p:txEl>
                                              <p:pRg st="0" end="0"/>
                                            </p:txEl>
                                          </p:spTgt>
                                        </p:tgtEl>
                                      </p:cBhvr>
                                    </p:animEffect>
                                    <p:anim calcmode="lin" valueType="num">
                                      <p:cBhvr>
                                        <p:cTn id="8" dur="1367"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0">
                                          <p:stCondLst>
                                            <p:cond delay="487"/>
                                          </p:stCondLst>
                                        </p:cTn>
                                        <p:tgtEl>
                                          <p:spTgt spid="4">
                                            <p:txEl>
                                              <p:pRg st="0" end="0"/>
                                            </p:txEl>
                                          </p:spTgt>
                                        </p:tgtEl>
                                      </p:cBhvr>
                                      <p:to x="100000" y="60000"/>
                                    </p:animScale>
                                    <p:animScale>
                                      <p:cBhvr>
                                        <p:cTn id="14" dur="124" decel="50000">
                                          <p:stCondLst>
                                            <p:cond delay="507"/>
                                          </p:stCondLst>
                                        </p:cTn>
                                        <p:tgtEl>
                                          <p:spTgt spid="4">
                                            <p:txEl>
                                              <p:pRg st="0" end="0"/>
                                            </p:txEl>
                                          </p:spTgt>
                                        </p:tgtEl>
                                      </p:cBhvr>
                                      <p:to x="100000" y="100000"/>
                                    </p:animScale>
                                    <p:animScale>
                                      <p:cBhvr>
                                        <p:cTn id="15" dur="20">
                                          <p:stCondLst>
                                            <p:cond delay="984"/>
                                          </p:stCondLst>
                                        </p:cTn>
                                        <p:tgtEl>
                                          <p:spTgt spid="4">
                                            <p:txEl>
                                              <p:pRg st="0" end="0"/>
                                            </p:txEl>
                                          </p:spTgt>
                                        </p:tgtEl>
                                      </p:cBhvr>
                                      <p:to x="100000" y="80000"/>
                                    </p:animScale>
                                    <p:animScale>
                                      <p:cBhvr>
                                        <p:cTn id="16" dur="124" decel="50000">
                                          <p:stCondLst>
                                            <p:cond delay="1004"/>
                                          </p:stCondLst>
                                        </p:cTn>
                                        <p:tgtEl>
                                          <p:spTgt spid="4">
                                            <p:txEl>
                                              <p:pRg st="0" end="0"/>
                                            </p:txEl>
                                          </p:spTgt>
                                        </p:tgtEl>
                                      </p:cBhvr>
                                      <p:to x="100000" y="100000"/>
                                    </p:animScale>
                                    <p:animScale>
                                      <p:cBhvr>
                                        <p:cTn id="17" dur="20">
                                          <p:stCondLst>
                                            <p:cond delay="1231"/>
                                          </p:stCondLst>
                                        </p:cTn>
                                        <p:tgtEl>
                                          <p:spTgt spid="4">
                                            <p:txEl>
                                              <p:pRg st="0" end="0"/>
                                            </p:txEl>
                                          </p:spTgt>
                                        </p:tgtEl>
                                      </p:cBhvr>
                                      <p:to x="100000" y="90000"/>
                                    </p:animScale>
                                    <p:animScale>
                                      <p:cBhvr>
                                        <p:cTn id="18" dur="124" decel="50000">
                                          <p:stCondLst>
                                            <p:cond delay="1251"/>
                                          </p:stCondLst>
                                        </p:cTn>
                                        <p:tgtEl>
                                          <p:spTgt spid="4">
                                            <p:txEl>
                                              <p:pRg st="0" end="0"/>
                                            </p:txEl>
                                          </p:spTgt>
                                        </p:tgtEl>
                                      </p:cBhvr>
                                      <p:to x="100000" y="100000"/>
                                    </p:animScale>
                                    <p:animScale>
                                      <p:cBhvr>
                                        <p:cTn id="19" dur="20">
                                          <p:stCondLst>
                                            <p:cond delay="1356"/>
                                          </p:stCondLst>
                                        </p:cTn>
                                        <p:tgtEl>
                                          <p:spTgt spid="4">
                                            <p:txEl>
                                              <p:pRg st="0" end="0"/>
                                            </p:txEl>
                                          </p:spTgt>
                                        </p:tgtEl>
                                      </p:cBhvr>
                                      <p:to x="100000" y="95000"/>
                                    </p:animScale>
                                    <p:animScale>
                                      <p:cBhvr>
                                        <p:cTn id="20" dur="124" decel="50000">
                                          <p:stCondLst>
                                            <p:cond delay="1376"/>
                                          </p:stCondLst>
                                        </p:cTn>
                                        <p:tgtEl>
                                          <p:spTgt spid="4">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wipe(down)">
                                      <p:cBhvr>
                                        <p:cTn id="23" dur="435">
                                          <p:stCondLst>
                                            <p:cond delay="0"/>
                                          </p:stCondLst>
                                        </p:cTn>
                                        <p:tgtEl>
                                          <p:spTgt spid="4">
                                            <p:txEl>
                                              <p:pRg st="2" end="2"/>
                                            </p:txEl>
                                          </p:spTgt>
                                        </p:tgtEl>
                                      </p:cBhvr>
                                    </p:animEffect>
                                    <p:anim calcmode="lin" valueType="num">
                                      <p:cBhvr>
                                        <p:cTn id="24" dur="1367"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4">
                                            <p:txEl>
                                              <p:pRg st="2" end="2"/>
                                            </p:txEl>
                                          </p:spTgt>
                                        </p:tgtEl>
                                        <p:attrNameLst>
                                          <p:attrName>ppt_y</p:attrName>
                                        </p:attrNameLst>
                                      </p:cBhvr>
                                      <p:tavLst>
                                        <p:tav tm="0" fmla="#ppt_y-sin(pi*$)/81">
                                          <p:val>
                                            <p:fltVal val="0"/>
                                          </p:val>
                                        </p:tav>
                                        <p:tav tm="100000">
                                          <p:val>
                                            <p:fltVal val="1"/>
                                          </p:val>
                                        </p:tav>
                                      </p:tavLst>
                                    </p:anim>
                                    <p:animScale>
                                      <p:cBhvr>
                                        <p:cTn id="29" dur="20">
                                          <p:stCondLst>
                                            <p:cond delay="487"/>
                                          </p:stCondLst>
                                        </p:cTn>
                                        <p:tgtEl>
                                          <p:spTgt spid="4">
                                            <p:txEl>
                                              <p:pRg st="2" end="2"/>
                                            </p:txEl>
                                          </p:spTgt>
                                        </p:tgtEl>
                                      </p:cBhvr>
                                      <p:to x="100000" y="60000"/>
                                    </p:animScale>
                                    <p:animScale>
                                      <p:cBhvr>
                                        <p:cTn id="30" dur="124" decel="50000">
                                          <p:stCondLst>
                                            <p:cond delay="507"/>
                                          </p:stCondLst>
                                        </p:cTn>
                                        <p:tgtEl>
                                          <p:spTgt spid="4">
                                            <p:txEl>
                                              <p:pRg st="2" end="2"/>
                                            </p:txEl>
                                          </p:spTgt>
                                        </p:tgtEl>
                                      </p:cBhvr>
                                      <p:to x="100000" y="100000"/>
                                    </p:animScale>
                                    <p:animScale>
                                      <p:cBhvr>
                                        <p:cTn id="31" dur="20">
                                          <p:stCondLst>
                                            <p:cond delay="984"/>
                                          </p:stCondLst>
                                        </p:cTn>
                                        <p:tgtEl>
                                          <p:spTgt spid="4">
                                            <p:txEl>
                                              <p:pRg st="2" end="2"/>
                                            </p:txEl>
                                          </p:spTgt>
                                        </p:tgtEl>
                                      </p:cBhvr>
                                      <p:to x="100000" y="80000"/>
                                    </p:animScale>
                                    <p:animScale>
                                      <p:cBhvr>
                                        <p:cTn id="32" dur="124" decel="50000">
                                          <p:stCondLst>
                                            <p:cond delay="1004"/>
                                          </p:stCondLst>
                                        </p:cTn>
                                        <p:tgtEl>
                                          <p:spTgt spid="4">
                                            <p:txEl>
                                              <p:pRg st="2" end="2"/>
                                            </p:txEl>
                                          </p:spTgt>
                                        </p:tgtEl>
                                      </p:cBhvr>
                                      <p:to x="100000" y="100000"/>
                                    </p:animScale>
                                    <p:animScale>
                                      <p:cBhvr>
                                        <p:cTn id="33" dur="20">
                                          <p:stCondLst>
                                            <p:cond delay="1231"/>
                                          </p:stCondLst>
                                        </p:cTn>
                                        <p:tgtEl>
                                          <p:spTgt spid="4">
                                            <p:txEl>
                                              <p:pRg st="2" end="2"/>
                                            </p:txEl>
                                          </p:spTgt>
                                        </p:tgtEl>
                                      </p:cBhvr>
                                      <p:to x="100000" y="90000"/>
                                    </p:animScale>
                                    <p:animScale>
                                      <p:cBhvr>
                                        <p:cTn id="34" dur="124" decel="50000">
                                          <p:stCondLst>
                                            <p:cond delay="1251"/>
                                          </p:stCondLst>
                                        </p:cTn>
                                        <p:tgtEl>
                                          <p:spTgt spid="4">
                                            <p:txEl>
                                              <p:pRg st="2" end="2"/>
                                            </p:txEl>
                                          </p:spTgt>
                                        </p:tgtEl>
                                      </p:cBhvr>
                                      <p:to x="100000" y="100000"/>
                                    </p:animScale>
                                    <p:animScale>
                                      <p:cBhvr>
                                        <p:cTn id="35" dur="20">
                                          <p:stCondLst>
                                            <p:cond delay="1356"/>
                                          </p:stCondLst>
                                        </p:cTn>
                                        <p:tgtEl>
                                          <p:spTgt spid="4">
                                            <p:txEl>
                                              <p:pRg st="2" end="2"/>
                                            </p:txEl>
                                          </p:spTgt>
                                        </p:tgtEl>
                                      </p:cBhvr>
                                      <p:to x="100000" y="95000"/>
                                    </p:animScale>
                                    <p:animScale>
                                      <p:cBhvr>
                                        <p:cTn id="36" dur="124" decel="50000">
                                          <p:stCondLst>
                                            <p:cond delay="1376"/>
                                          </p:stCondLst>
                                        </p:cTn>
                                        <p:tgtEl>
                                          <p:spTgt spid="4">
                                            <p:txEl>
                                              <p:pRg st="2" end="2"/>
                                            </p:txEl>
                                          </p:spTgt>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wipe(down)">
                                      <p:cBhvr>
                                        <p:cTn id="39" dur="435">
                                          <p:stCondLst>
                                            <p:cond delay="0"/>
                                          </p:stCondLst>
                                        </p:cTn>
                                        <p:tgtEl>
                                          <p:spTgt spid="4">
                                            <p:txEl>
                                              <p:pRg st="3" end="3"/>
                                            </p:txEl>
                                          </p:spTgt>
                                        </p:tgtEl>
                                      </p:cBhvr>
                                    </p:animEffect>
                                    <p:anim calcmode="lin" valueType="num">
                                      <p:cBhvr>
                                        <p:cTn id="40" dur="1367"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41" dur="498"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42" dur="498" tmFilter="0, 0; 0.125,0.2665; 0.25,0.4; 0.375,0.465; 0.5,0.5;  0.625,0.535; 0.75,0.6; 0.875,0.7335; 1,1">
                                          <p:stCondLst>
                                            <p:cond delay="498"/>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43" dur="249" tmFilter="0, 0; 0.125,0.2665; 0.25,0.4; 0.375,0.465; 0.5,0.5;  0.625,0.535; 0.75,0.6; 0.875,0.7335; 1,1">
                                          <p:stCondLst>
                                            <p:cond delay="993"/>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44" dur="123" tmFilter="0, 0; 0.125,0.2665; 0.25,0.4; 0.375,0.465; 0.5,0.5;  0.625,0.535; 0.75,0.6; 0.875,0.7335; 1,1">
                                          <p:stCondLst>
                                            <p:cond delay="1242"/>
                                          </p:stCondLst>
                                        </p:cTn>
                                        <p:tgtEl>
                                          <p:spTgt spid="4">
                                            <p:txEl>
                                              <p:pRg st="3" end="3"/>
                                            </p:txEl>
                                          </p:spTgt>
                                        </p:tgtEl>
                                        <p:attrNameLst>
                                          <p:attrName>ppt_y</p:attrName>
                                        </p:attrNameLst>
                                      </p:cBhvr>
                                      <p:tavLst>
                                        <p:tav tm="0" fmla="#ppt_y-sin(pi*$)/81">
                                          <p:val>
                                            <p:fltVal val="0"/>
                                          </p:val>
                                        </p:tav>
                                        <p:tav tm="100000">
                                          <p:val>
                                            <p:fltVal val="1"/>
                                          </p:val>
                                        </p:tav>
                                      </p:tavLst>
                                    </p:anim>
                                    <p:animScale>
                                      <p:cBhvr>
                                        <p:cTn id="45" dur="20">
                                          <p:stCondLst>
                                            <p:cond delay="487"/>
                                          </p:stCondLst>
                                        </p:cTn>
                                        <p:tgtEl>
                                          <p:spTgt spid="4">
                                            <p:txEl>
                                              <p:pRg st="3" end="3"/>
                                            </p:txEl>
                                          </p:spTgt>
                                        </p:tgtEl>
                                      </p:cBhvr>
                                      <p:to x="100000" y="60000"/>
                                    </p:animScale>
                                    <p:animScale>
                                      <p:cBhvr>
                                        <p:cTn id="46" dur="124" decel="50000">
                                          <p:stCondLst>
                                            <p:cond delay="507"/>
                                          </p:stCondLst>
                                        </p:cTn>
                                        <p:tgtEl>
                                          <p:spTgt spid="4">
                                            <p:txEl>
                                              <p:pRg st="3" end="3"/>
                                            </p:txEl>
                                          </p:spTgt>
                                        </p:tgtEl>
                                      </p:cBhvr>
                                      <p:to x="100000" y="100000"/>
                                    </p:animScale>
                                    <p:animScale>
                                      <p:cBhvr>
                                        <p:cTn id="47" dur="20">
                                          <p:stCondLst>
                                            <p:cond delay="984"/>
                                          </p:stCondLst>
                                        </p:cTn>
                                        <p:tgtEl>
                                          <p:spTgt spid="4">
                                            <p:txEl>
                                              <p:pRg st="3" end="3"/>
                                            </p:txEl>
                                          </p:spTgt>
                                        </p:tgtEl>
                                      </p:cBhvr>
                                      <p:to x="100000" y="80000"/>
                                    </p:animScale>
                                    <p:animScale>
                                      <p:cBhvr>
                                        <p:cTn id="48" dur="124" decel="50000">
                                          <p:stCondLst>
                                            <p:cond delay="1004"/>
                                          </p:stCondLst>
                                        </p:cTn>
                                        <p:tgtEl>
                                          <p:spTgt spid="4">
                                            <p:txEl>
                                              <p:pRg st="3" end="3"/>
                                            </p:txEl>
                                          </p:spTgt>
                                        </p:tgtEl>
                                      </p:cBhvr>
                                      <p:to x="100000" y="100000"/>
                                    </p:animScale>
                                    <p:animScale>
                                      <p:cBhvr>
                                        <p:cTn id="49" dur="20">
                                          <p:stCondLst>
                                            <p:cond delay="1231"/>
                                          </p:stCondLst>
                                        </p:cTn>
                                        <p:tgtEl>
                                          <p:spTgt spid="4">
                                            <p:txEl>
                                              <p:pRg st="3" end="3"/>
                                            </p:txEl>
                                          </p:spTgt>
                                        </p:tgtEl>
                                      </p:cBhvr>
                                      <p:to x="100000" y="90000"/>
                                    </p:animScale>
                                    <p:animScale>
                                      <p:cBhvr>
                                        <p:cTn id="50" dur="124" decel="50000">
                                          <p:stCondLst>
                                            <p:cond delay="1251"/>
                                          </p:stCondLst>
                                        </p:cTn>
                                        <p:tgtEl>
                                          <p:spTgt spid="4">
                                            <p:txEl>
                                              <p:pRg st="3" end="3"/>
                                            </p:txEl>
                                          </p:spTgt>
                                        </p:tgtEl>
                                      </p:cBhvr>
                                      <p:to x="100000" y="100000"/>
                                    </p:animScale>
                                    <p:animScale>
                                      <p:cBhvr>
                                        <p:cTn id="51" dur="20">
                                          <p:stCondLst>
                                            <p:cond delay="1356"/>
                                          </p:stCondLst>
                                        </p:cTn>
                                        <p:tgtEl>
                                          <p:spTgt spid="4">
                                            <p:txEl>
                                              <p:pRg st="3" end="3"/>
                                            </p:txEl>
                                          </p:spTgt>
                                        </p:tgtEl>
                                      </p:cBhvr>
                                      <p:to x="100000" y="95000"/>
                                    </p:animScale>
                                    <p:animScale>
                                      <p:cBhvr>
                                        <p:cTn id="52" dur="124" decel="50000">
                                          <p:stCondLst>
                                            <p:cond delay="1376"/>
                                          </p:stCondLst>
                                        </p:cTn>
                                        <p:tgtEl>
                                          <p:spTgt spid="4">
                                            <p:txEl>
                                              <p:pRg st="3" end="3"/>
                                            </p:txEl>
                                          </p:spTgt>
                                        </p:tgtEl>
                                      </p:cBhvr>
                                      <p:to x="100000" y="100000"/>
                                    </p:animScale>
                                  </p:childTnLst>
                                </p:cTn>
                              </p:par>
                              <p:par>
                                <p:cTn id="53" presetID="35" presetClass="path" presetSubtype="0" accel="50000" decel="50000" fill="hold" nodeType="withEffect">
                                  <p:stCondLst>
                                    <p:cond delay="750"/>
                                  </p:stCondLst>
                                  <p:childTnLst>
                                    <p:animMotion origin="layout" path="M 0 0 L -0.25 0 E" pathEditMode="relative" ptsTypes="">
                                      <p:cBhvr>
                                        <p:cTn id="54" dur="1000" fill="hold"/>
                                        <p:tgtEl>
                                          <p:spTgt spid="1027"/>
                                        </p:tgtEl>
                                        <p:attrNameLst>
                                          <p:attrName>ppt_x</p:attrName>
                                          <p:attrName>ppt_y</p:attrName>
                                        </p:attrNameLst>
                                      </p:cBhvr>
                                    </p:animMotion>
                                  </p:childTnLst>
                                </p:cTn>
                              </p:par>
                              <p:par>
                                <p:cTn id="55" presetID="63" presetClass="path" presetSubtype="0" accel="50000" decel="50000" fill="hold" nodeType="withEffect">
                                  <p:stCondLst>
                                    <p:cond delay="750"/>
                                  </p:stCondLst>
                                  <p:childTnLst>
                                    <p:animMotion origin="layout" path="M 4.16667E-6 4.18131E-6 L 0.27552 4.18131E-6 " pathEditMode="relative" rAng="0" ptsTypes="AA">
                                      <p:cBhvr>
                                        <p:cTn id="56" dur="1000" fill="hold"/>
                                        <p:tgtEl>
                                          <p:spTgt spid="1026"/>
                                        </p:tgtEl>
                                        <p:attrNameLst>
                                          <p:attrName>ppt_x</p:attrName>
                                          <p:attrName>ppt_y</p:attrName>
                                        </p:attrNameLst>
                                      </p:cBhvr>
                                      <p:rCtr x="1378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Administrator\سطح المكتب\66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219200"/>
            <a:ext cx="400599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HASSAN\890288.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57200"/>
            <a:ext cx="6045463" cy="5734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107874"/>
      </p:ext>
    </p:extLst>
  </p:cSld>
  <p:clrMapOvr>
    <a:masterClrMapping/>
  </p:clrMapOvr>
  <mc:AlternateContent xmlns:mc="http://schemas.openxmlformats.org/markup-compatibility/2006" xmlns:p14="http://schemas.microsoft.com/office/powerpoint/2010/main">
    <mc:Choice Requires="p14">
      <p:transition spd="slow" p14:dur="1600" advClick="0">
        <p14:gallery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150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par>
                                <p:cTn id="11" presetID="53" presetClass="exit" presetSubtype="32" fill="hold" nodeType="withEffect">
                                  <p:stCondLst>
                                    <p:cond delay="1500"/>
                                  </p:stCondLst>
                                  <p:childTnLst>
                                    <p:anim calcmode="lin" valueType="num">
                                      <p:cBhvr>
                                        <p:cTn id="12" dur="500"/>
                                        <p:tgtEl>
                                          <p:spTgt spid="15362"/>
                                        </p:tgtEl>
                                        <p:attrNameLst>
                                          <p:attrName>ppt_w</p:attrName>
                                        </p:attrNameLst>
                                      </p:cBhvr>
                                      <p:tavLst>
                                        <p:tav tm="0">
                                          <p:val>
                                            <p:strVal val="ppt_w"/>
                                          </p:val>
                                        </p:tav>
                                        <p:tav tm="100000">
                                          <p:val>
                                            <p:fltVal val="0"/>
                                          </p:val>
                                        </p:tav>
                                      </p:tavLst>
                                    </p:anim>
                                    <p:anim calcmode="lin" valueType="num">
                                      <p:cBhvr>
                                        <p:cTn id="13" dur="500"/>
                                        <p:tgtEl>
                                          <p:spTgt spid="15362"/>
                                        </p:tgtEl>
                                        <p:attrNameLst>
                                          <p:attrName>ppt_h</p:attrName>
                                        </p:attrNameLst>
                                      </p:cBhvr>
                                      <p:tavLst>
                                        <p:tav tm="0">
                                          <p:val>
                                            <p:strVal val="ppt_h"/>
                                          </p:val>
                                        </p:tav>
                                        <p:tav tm="100000">
                                          <p:val>
                                            <p:fltVal val="0"/>
                                          </p:val>
                                        </p:tav>
                                      </p:tavLst>
                                    </p:anim>
                                    <p:animEffect transition="out" filter="fade">
                                      <p:cBhvr>
                                        <p:cTn id="14" dur="500"/>
                                        <p:tgtEl>
                                          <p:spTgt spid="15362"/>
                                        </p:tgtEl>
                                      </p:cBhvr>
                                    </p:animEffect>
                                    <p:set>
                                      <p:cBhvr>
                                        <p:cTn id="15" dur="1" fill="hold">
                                          <p:stCondLst>
                                            <p:cond delay="499"/>
                                          </p:stCondLst>
                                        </p:cTn>
                                        <p:tgtEl>
                                          <p:spTgt spid="153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8686800" cy="3200400"/>
          </a:xfrm>
          <a:ln w="76200">
            <a:solidFill>
              <a:srgbClr val="00B050"/>
            </a:solidFill>
          </a:ln>
        </p:spPr>
        <p:style>
          <a:lnRef idx="1">
            <a:schemeClr val="accent1"/>
          </a:lnRef>
          <a:fillRef idx="2">
            <a:schemeClr val="accent1"/>
          </a:fillRef>
          <a:effectRef idx="1">
            <a:schemeClr val="accent1"/>
          </a:effectRef>
          <a:fontRef idx="minor">
            <a:schemeClr val="dk1"/>
          </a:fontRef>
        </p:style>
        <p:txBody>
          <a:bodyPr>
            <a:normAutofit/>
          </a:bodyPr>
          <a:lstStyle/>
          <a:p>
            <a:pPr algn="ctr" rtl="1">
              <a:buFont typeface="Wingdings" pitchFamily="2" charset="2"/>
              <a:buChar char="q"/>
            </a:pPr>
            <a:r>
              <a:rPr lang="ar-SA" sz="3700" b="1" dirty="0">
                <a:solidFill>
                  <a:srgbClr val="C00000"/>
                </a:solidFill>
              </a:rPr>
              <a:t>وتنقسم مظاهر التعبير عن </a:t>
            </a:r>
            <a:r>
              <a:rPr lang="ar-SA" sz="3700" b="1" dirty="0" smtClean="0">
                <a:solidFill>
                  <a:srgbClr val="C00000"/>
                </a:solidFill>
              </a:rPr>
              <a:t>الرأى </a:t>
            </a:r>
            <a:r>
              <a:rPr lang="ar-SA" sz="3700" b="1" dirty="0">
                <a:solidFill>
                  <a:srgbClr val="C00000"/>
                </a:solidFill>
              </a:rPr>
              <a:t>العام إلى قسمين</a:t>
            </a:r>
            <a:r>
              <a:rPr lang="ar-SA" sz="3700" dirty="0">
                <a:solidFill>
                  <a:srgbClr val="C00000"/>
                </a:solidFill>
              </a:rPr>
              <a:t>: </a:t>
            </a:r>
            <a:endParaRPr lang="ar-EG" sz="3700" dirty="0" smtClean="0">
              <a:solidFill>
                <a:srgbClr val="C00000"/>
              </a:solidFill>
            </a:endParaRPr>
          </a:p>
          <a:p>
            <a:pPr marL="0" indent="0" algn="ctr" rtl="1">
              <a:buNone/>
            </a:pPr>
            <a:endParaRPr lang="en-US" sz="2400" dirty="0">
              <a:solidFill>
                <a:srgbClr val="C00000"/>
              </a:solidFill>
            </a:endParaRPr>
          </a:p>
          <a:p>
            <a:pPr algn="ctr" rtl="1">
              <a:buFont typeface="Wingdings" pitchFamily="2" charset="2"/>
              <a:buChar char="§"/>
            </a:pPr>
            <a:r>
              <a:rPr lang="ar-SA" sz="4400" b="1" dirty="0">
                <a:solidFill>
                  <a:srgbClr val="FF0000"/>
                </a:solidFill>
              </a:rPr>
              <a:t>أولا : المظاهر الإيجابية: </a:t>
            </a:r>
            <a:endParaRPr lang="en-US" sz="4400" dirty="0">
              <a:solidFill>
                <a:srgbClr val="FF0000"/>
              </a:solidFill>
            </a:endParaRPr>
          </a:p>
          <a:p>
            <a:pPr algn="ctr" rtl="1"/>
            <a:r>
              <a:rPr lang="ar-SA" sz="4000" b="1" dirty="0">
                <a:solidFill>
                  <a:srgbClr val="7030A0"/>
                </a:solidFill>
              </a:rPr>
              <a:t>وتمثل أهم هذه المظاهر فى الآتى </a:t>
            </a:r>
            <a:r>
              <a:rPr lang="ar-SA" sz="4000" b="1" dirty="0" smtClean="0">
                <a:solidFill>
                  <a:srgbClr val="7030A0"/>
                </a:solidFill>
              </a:rPr>
              <a:t>:</a:t>
            </a:r>
            <a:endParaRPr lang="en-US" sz="4000" dirty="0">
              <a:solidFill>
                <a:srgbClr val="7030A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26369328"/>
      </p:ext>
    </p:extLst>
  </p:cSld>
  <p:clrMapOvr>
    <a:masterClrMapping/>
  </p:clrMapOvr>
  <mc:AlternateContent xmlns:mc="http://schemas.openxmlformats.org/markup-compatibility/2006">
    <mc:Choice xmlns:p14="http://schemas.microsoft.com/office/powerpoint/2010/main" Requires="p14">
      <p:transition spd="slow" p14:dur="1100" advTm="11685">
        <p14:switch dir="r"/>
      </p:transition>
    </mc:Choice>
    <mc:Fallback>
      <p:transition spd="slow" advTm="116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20762"/>
          </a:xfrm>
          <a:ln w="57150"/>
        </p:spPr>
        <p:style>
          <a:lnRef idx="2">
            <a:schemeClr val="accent2"/>
          </a:lnRef>
          <a:fillRef idx="1">
            <a:schemeClr val="lt1"/>
          </a:fillRef>
          <a:effectRef idx="0">
            <a:schemeClr val="accent2"/>
          </a:effectRef>
          <a:fontRef idx="minor">
            <a:schemeClr val="dk1"/>
          </a:fontRef>
        </p:style>
        <p:txBody>
          <a:bodyPr>
            <a:normAutofit/>
          </a:bodyPr>
          <a:lstStyle/>
          <a:p>
            <a:r>
              <a:rPr lang="ar-SA" b="1" dirty="0"/>
              <a:t>ا ـ الثورات </a:t>
            </a:r>
            <a:r>
              <a:rPr lang="ar-SA" b="1" dirty="0" smtClean="0"/>
              <a:t>:</a:t>
            </a:r>
            <a:endParaRPr lang="ar-EG" dirty="0"/>
          </a:p>
        </p:txBody>
      </p:sp>
      <p:sp>
        <p:nvSpPr>
          <p:cNvPr id="3" name="Content Placeholder 2"/>
          <p:cNvSpPr>
            <a:spLocks noGrp="1"/>
          </p:cNvSpPr>
          <p:nvPr>
            <p:ph idx="1"/>
          </p:nvPr>
        </p:nvSpPr>
        <p:spPr>
          <a:xfrm>
            <a:off x="457200" y="1600200"/>
            <a:ext cx="8229600" cy="3962399"/>
          </a:xfrm>
          <a:ln w="57150">
            <a:solidFill>
              <a:srgbClr val="FF0000"/>
            </a:solidFill>
          </a:ln>
        </p:spPr>
        <p:style>
          <a:lnRef idx="2">
            <a:schemeClr val="accent4"/>
          </a:lnRef>
          <a:fillRef idx="1">
            <a:schemeClr val="lt1"/>
          </a:fillRef>
          <a:effectRef idx="0">
            <a:schemeClr val="accent4"/>
          </a:effectRef>
          <a:fontRef idx="minor">
            <a:schemeClr val="dk1"/>
          </a:fontRef>
        </p:style>
        <p:txBody>
          <a:bodyPr/>
          <a:lstStyle/>
          <a:p>
            <a:pPr algn="just" rtl="1">
              <a:buFont typeface="Wingdings" pitchFamily="2" charset="2"/>
              <a:buChar char="Ø"/>
            </a:pPr>
            <a:r>
              <a:rPr lang="ar-SA" sz="3400" b="1" dirty="0" smtClean="0">
                <a:solidFill>
                  <a:srgbClr val="0000FF"/>
                </a:solidFill>
              </a:rPr>
              <a:t>تعتبر </a:t>
            </a:r>
            <a:r>
              <a:rPr lang="ar-SA" sz="3400" b="1" dirty="0">
                <a:solidFill>
                  <a:srgbClr val="0000FF"/>
                </a:solidFill>
              </a:rPr>
              <a:t>الثورة اسلوب صاخب يـقـوم بالعنـف للتعـبـير عن الــرأى الـعـام والثورة تندلع حين يرسـخ فى ضمير الجماهير أنه لا فائدة مـن التعبير عن رأيها بالكلام وطرق الحــوار والمناقشــة </a:t>
            </a:r>
            <a:endParaRPr lang="ar-EG" sz="3400" b="1" dirty="0" smtClean="0">
              <a:solidFill>
                <a:srgbClr val="0000FF"/>
              </a:solidFill>
            </a:endParaRPr>
          </a:p>
          <a:p>
            <a:pPr algn="just" rtl="1">
              <a:buFont typeface="Wingdings" pitchFamily="2" charset="2"/>
              <a:buChar char="Ø"/>
            </a:pPr>
            <a:r>
              <a:rPr lang="ar-SA" sz="3400" b="1" dirty="0" smtClean="0"/>
              <a:t>وأنها </a:t>
            </a:r>
            <a:r>
              <a:rPr lang="ar-SA" sz="3400" b="1" dirty="0"/>
              <a:t>قد استنفذت كل وسائل التعبير الهادئة بلا فائدة, وأن مطالبها وتطلعاتها قد وصلت إلى طريق مسدود </a:t>
            </a:r>
            <a:endParaRPr lang="ar-EG" sz="3400"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54311620"/>
      </p:ext>
    </p:extLst>
  </p:cSld>
  <p:clrMapOvr>
    <a:masterClrMapping/>
  </p:clrMapOvr>
  <p:transition spd="slow" advTm="1842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3" presetClass="entr" presetSubtype="16"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534400" cy="3962400"/>
          </a:xfrm>
          <a:ln w="57150">
            <a:solidFill>
              <a:srgbClr val="7030A0"/>
            </a:solidFill>
          </a:ln>
        </p:spPr>
        <p:style>
          <a:lnRef idx="2">
            <a:schemeClr val="accent3"/>
          </a:lnRef>
          <a:fillRef idx="1">
            <a:schemeClr val="lt1"/>
          </a:fillRef>
          <a:effectRef idx="0">
            <a:schemeClr val="accent3"/>
          </a:effectRef>
          <a:fontRef idx="minor">
            <a:schemeClr val="dk1"/>
          </a:fontRef>
        </p:style>
        <p:txBody>
          <a:bodyPr/>
          <a:lstStyle/>
          <a:p>
            <a:pPr algn="just" rtl="1"/>
            <a:r>
              <a:rPr lang="ar-SA" sz="3600" b="1" dirty="0"/>
              <a:t>وأن سلطة الحاكم أصبحت عديمـة الاكتراث بحقوقها المشروعة عندئذ تنشب الثـورة مستهدفة إحداث تغير جذرى فى كل القيم والافكار </a:t>
            </a:r>
            <a:r>
              <a:rPr lang="ar-SA" sz="3600" b="1" dirty="0" smtClean="0"/>
              <a:t>والمع</a:t>
            </a:r>
            <a:r>
              <a:rPr lang="ar-EG" sz="3600" b="1" dirty="0" smtClean="0"/>
              <a:t>ايـ</a:t>
            </a:r>
            <a:r>
              <a:rPr lang="ar-SA" sz="3600" b="1" dirty="0" smtClean="0"/>
              <a:t>ير </a:t>
            </a:r>
            <a:r>
              <a:rPr lang="ar-SA" sz="3600" b="1" dirty="0"/>
              <a:t>السياسية والاقتصادية والاجتماعية التى تسود حياة المجتمع  </a:t>
            </a:r>
            <a:endParaRPr lang="ar-EG" sz="3600" b="1" dirty="0" smtClean="0"/>
          </a:p>
          <a:p>
            <a:pPr algn="just" rtl="1"/>
            <a:r>
              <a:rPr lang="ar-SA" sz="3600" b="1" dirty="0" smtClean="0">
                <a:solidFill>
                  <a:srgbClr val="0000FF"/>
                </a:solidFill>
              </a:rPr>
              <a:t>ومــن </a:t>
            </a:r>
            <a:r>
              <a:rPr lang="ar-SA" sz="3600" b="1" dirty="0">
                <a:solidFill>
                  <a:srgbClr val="0000FF"/>
                </a:solidFill>
              </a:rPr>
              <a:t>ثم فهى حين تقـوم تعـبر عن الشكل والمضمون تماما داخل المجتمع </a:t>
            </a:r>
            <a:r>
              <a:rPr lang="ar-SA" sz="3600" b="1" dirty="0" smtClean="0">
                <a:solidFill>
                  <a:srgbClr val="0000FF"/>
                </a:solidFill>
              </a:rPr>
              <a:t>.</a:t>
            </a:r>
            <a:endParaRPr lang="en-US" sz="3600" b="1" dirty="0">
              <a:solidFill>
                <a:srgbClr val="0000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59485177"/>
      </p:ext>
    </p:extLst>
  </p:cSld>
  <p:clrMapOvr>
    <a:masterClrMapping/>
  </p:clrMapOvr>
  <mc:AlternateContent xmlns:mc="http://schemas.openxmlformats.org/markup-compatibility/2006">
    <mc:Choice xmlns:p14="http://schemas.microsoft.com/office/powerpoint/2010/main" Requires="p14">
      <p:transition spd="slow" p14:dur="2000" advTm="61226">
        <p14:prism isContent="1"/>
      </p:transition>
    </mc:Choice>
    <mc:Fallback>
      <p:transition spd="slow" advTm="612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85800"/>
            <a:ext cx="8382000" cy="4495800"/>
          </a:xfrm>
          <a:ln w="57150"/>
        </p:spPr>
        <p:style>
          <a:lnRef idx="2">
            <a:schemeClr val="accent2"/>
          </a:lnRef>
          <a:fillRef idx="1">
            <a:schemeClr val="lt1"/>
          </a:fillRef>
          <a:effectRef idx="0">
            <a:schemeClr val="accent2"/>
          </a:effectRef>
          <a:fontRef idx="minor">
            <a:schemeClr val="dk1"/>
          </a:fontRef>
        </p:style>
        <p:txBody>
          <a:bodyPr>
            <a:normAutofit/>
          </a:bodyPr>
          <a:lstStyle/>
          <a:p>
            <a:pPr algn="just" rtl="1"/>
            <a:r>
              <a:rPr lang="ar-SA" sz="3400" b="1" dirty="0">
                <a:solidFill>
                  <a:srgbClr val="7030A0"/>
                </a:solidFill>
              </a:rPr>
              <a:t>وعلى امتداد تاريخ البشرية الطويل الضارب بجذوره فى أعماق الزمــن </a:t>
            </a:r>
            <a:r>
              <a:rPr lang="ar-SA" sz="3400" b="1" dirty="0" smtClean="0">
                <a:solidFill>
                  <a:srgbClr val="7030A0"/>
                </a:solidFill>
              </a:rPr>
              <a:t>عرفت </a:t>
            </a:r>
            <a:r>
              <a:rPr lang="ar-SA" sz="3400" b="1" dirty="0">
                <a:solidFill>
                  <a:srgbClr val="7030A0"/>
                </a:solidFill>
              </a:rPr>
              <a:t>الإنسـانية أنواعـا عديدة مــن الثورات </a:t>
            </a:r>
            <a:endParaRPr lang="ar-EG" sz="3400" b="1" dirty="0" smtClean="0">
              <a:solidFill>
                <a:srgbClr val="7030A0"/>
              </a:solidFill>
            </a:endParaRPr>
          </a:p>
          <a:p>
            <a:pPr marL="0" indent="0" algn="just" rtl="1">
              <a:buNone/>
            </a:pPr>
            <a:endParaRPr lang="ar-EG" b="1" dirty="0" smtClean="0">
              <a:solidFill>
                <a:srgbClr val="7030A0"/>
              </a:solidFill>
            </a:endParaRPr>
          </a:p>
          <a:p>
            <a:pPr algn="just" rtl="1">
              <a:buFont typeface="Wingdings" pitchFamily="2" charset="2"/>
              <a:buChar char="q"/>
            </a:pPr>
            <a:r>
              <a:rPr lang="ar-SA" sz="3400" b="1" dirty="0" smtClean="0"/>
              <a:t>مثل </a:t>
            </a:r>
            <a:r>
              <a:rPr lang="ar-SA" sz="3400" b="1" dirty="0">
                <a:solidFill>
                  <a:srgbClr val="FF0000"/>
                </a:solidFill>
              </a:rPr>
              <a:t>الثورة الدموية </a:t>
            </a:r>
            <a:r>
              <a:rPr lang="ar-SA" sz="3400" b="1" dirty="0"/>
              <a:t>التي تطيح بــالرؤوس ويسقط فيها العشـرات أو المئات أو الالوف من البشر </a:t>
            </a:r>
            <a:r>
              <a:rPr lang="ar-SA" sz="3400" b="1" dirty="0" smtClean="0"/>
              <a:t>كم</a:t>
            </a:r>
            <a:r>
              <a:rPr lang="ar-EG" sz="3400" b="1" dirty="0" smtClean="0"/>
              <a:t>ـ</a:t>
            </a:r>
            <a:r>
              <a:rPr lang="ar-SA" sz="3400" b="1" dirty="0" smtClean="0"/>
              <a:t>ا </a:t>
            </a:r>
            <a:r>
              <a:rPr lang="ar-SA" sz="3400" b="1" dirty="0"/>
              <a:t>حدث </a:t>
            </a:r>
            <a:r>
              <a:rPr lang="ar-SA" sz="3400" b="1" dirty="0" smtClean="0"/>
              <a:t>ف</a:t>
            </a:r>
            <a:r>
              <a:rPr lang="ar-EG" sz="3400" b="1" dirty="0" smtClean="0"/>
              <a:t>ـ</a:t>
            </a:r>
            <a:r>
              <a:rPr lang="ar-SA" sz="3400" b="1" dirty="0" smtClean="0"/>
              <a:t>ى </a:t>
            </a:r>
            <a:r>
              <a:rPr lang="ar-SA" sz="3400" b="1" dirty="0">
                <a:solidFill>
                  <a:srgbClr val="FF0000"/>
                </a:solidFill>
              </a:rPr>
              <a:t>الثورة الفرنسية. </a:t>
            </a:r>
            <a:endParaRPr lang="en-US" sz="3400" dirty="0">
              <a:solidFill>
                <a:srgbClr val="FF0000"/>
              </a:solidFill>
            </a:endParaRPr>
          </a:p>
          <a:p>
            <a:pPr marL="0" indent="0" algn="r" rtl="1">
              <a:buNone/>
            </a:pPr>
            <a:endParaRPr lang="ar-EG" dirty="0"/>
          </a:p>
        </p:txBody>
      </p:sp>
      <p:pic>
        <p:nvPicPr>
          <p:cNvPr id="3074" name="Picture 2" descr="D:\علاقات عامة\خاص د.اسماء\كتاب الرأى العام\صور\French-Revolu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4196519"/>
            <a:ext cx="3200400" cy="2662111"/>
          </a:xfrm>
          <a:prstGeom prst="rect">
            <a:avLst/>
          </a:prstGeom>
          <a:ln>
            <a:solidFill>
              <a:srgbClr val="002060"/>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62249486"/>
      </p:ext>
    </p:extLst>
  </p:cSld>
  <p:clrMapOvr>
    <a:masterClrMapping/>
  </p:clrMapOvr>
  <mc:AlternateContent xmlns:mc="http://schemas.openxmlformats.org/markup-compatibility/2006">
    <mc:Choice xmlns:p14="http://schemas.microsoft.com/office/powerpoint/2010/main" Requires="p14">
      <p:transition spd="slow" p14:dur="2000" advTm="8199">
        <p14:prism isContent="1"/>
      </p:transition>
    </mc:Choice>
    <mc:Fallback>
      <p:transition spd="slow" advTm="81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6" presetClass="entr" presetSubtype="21" fill="hold" nodeType="afterEffect">
                                  <p:stCondLst>
                                    <p:cond delay="75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par>
                                <p:cTn id="11" presetID="2" presetClass="entr" presetSubtype="6" fill="hold" nodeType="withEffect">
                                  <p:stCondLst>
                                    <p:cond delay="75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1+#ppt_w/2"/>
                                          </p:val>
                                        </p:tav>
                                        <p:tav tm="100000">
                                          <p:val>
                                            <p:strVal val="#ppt_x"/>
                                          </p:val>
                                        </p:tav>
                                      </p:tavLst>
                                    </p:anim>
                                    <p:anim calcmode="lin" valueType="num">
                                      <p:cBhvr additive="base">
                                        <p:cTn id="14"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92763"/>
          </a:xfrm>
          <a:ln w="57150"/>
        </p:spPr>
        <p:style>
          <a:lnRef idx="2">
            <a:schemeClr val="accent4"/>
          </a:lnRef>
          <a:fillRef idx="1">
            <a:schemeClr val="lt1"/>
          </a:fillRef>
          <a:effectRef idx="0">
            <a:schemeClr val="accent4"/>
          </a:effectRef>
          <a:fontRef idx="minor">
            <a:schemeClr val="dk1"/>
          </a:fontRef>
        </p:style>
        <p:txBody>
          <a:bodyPr>
            <a:normAutofit/>
          </a:bodyPr>
          <a:lstStyle/>
          <a:p>
            <a:pPr algn="just" rtl="1">
              <a:buFont typeface="Wingdings" pitchFamily="2" charset="2"/>
              <a:buChar char="q"/>
            </a:pPr>
            <a:r>
              <a:rPr lang="ar-SA" sz="3500" b="1" dirty="0">
                <a:solidFill>
                  <a:srgbClr val="002060"/>
                </a:solidFill>
              </a:rPr>
              <a:t>وهناك  أيضاً </a:t>
            </a:r>
            <a:r>
              <a:rPr lang="ar-SA" sz="3500" b="1" dirty="0">
                <a:solidFill>
                  <a:srgbClr val="FF0000"/>
                </a:solidFill>
              </a:rPr>
              <a:t>الثورة البيضاء </a:t>
            </a:r>
            <a:r>
              <a:rPr lang="ar-SA" sz="3500" b="1" dirty="0">
                <a:solidFill>
                  <a:srgbClr val="002060"/>
                </a:solidFill>
              </a:rPr>
              <a:t>التى لا تـراق فيها قطـرة دم واحدة كثـورة 23يوليو عـام 1952 فى مصر. </a:t>
            </a:r>
            <a:endParaRPr lang="ar-EG" sz="3500" b="1" dirty="0" smtClean="0">
              <a:solidFill>
                <a:srgbClr val="002060"/>
              </a:solidFill>
            </a:endParaRPr>
          </a:p>
          <a:p>
            <a:pPr algn="just" rtl="1"/>
            <a:r>
              <a:rPr lang="ar-SA" sz="3500" b="1" dirty="0" smtClean="0">
                <a:solidFill>
                  <a:srgbClr val="CC0099"/>
                </a:solidFill>
              </a:rPr>
              <a:t>ومـن </a:t>
            </a:r>
            <a:r>
              <a:rPr lang="ar-SA" sz="3500" b="1" dirty="0">
                <a:solidFill>
                  <a:srgbClr val="CC0099"/>
                </a:solidFill>
              </a:rPr>
              <a:t>الثــورات كذلك مـا </a:t>
            </a:r>
            <a:r>
              <a:rPr lang="ar-SA" sz="3500" b="1" dirty="0" smtClean="0">
                <a:solidFill>
                  <a:srgbClr val="CC0099"/>
                </a:solidFill>
              </a:rPr>
              <a:t>يهدف </a:t>
            </a:r>
            <a:r>
              <a:rPr lang="ar-SA" sz="3500" b="1" dirty="0">
                <a:solidFill>
                  <a:srgbClr val="CC0099"/>
                </a:solidFill>
              </a:rPr>
              <a:t>إلى تغيير </a:t>
            </a:r>
            <a:r>
              <a:rPr lang="ar-SA" sz="3500" b="1" dirty="0" smtClean="0">
                <a:solidFill>
                  <a:srgbClr val="CC0099"/>
                </a:solidFill>
              </a:rPr>
              <a:t>الأ</a:t>
            </a:r>
            <a:r>
              <a:rPr lang="ar-EG" sz="3500" b="1" dirty="0" smtClean="0">
                <a:solidFill>
                  <a:srgbClr val="CC0099"/>
                </a:solidFill>
              </a:rPr>
              <a:t>ي</a:t>
            </a:r>
            <a:r>
              <a:rPr lang="ar-SA" sz="3500" b="1" dirty="0" smtClean="0">
                <a:solidFill>
                  <a:srgbClr val="CC0099"/>
                </a:solidFill>
              </a:rPr>
              <a:t>ديولوجيـة </a:t>
            </a:r>
            <a:r>
              <a:rPr lang="ar-SA" sz="3500" b="1" dirty="0">
                <a:solidFill>
                  <a:srgbClr val="CC0099"/>
                </a:solidFill>
              </a:rPr>
              <a:t>السائدة فـى المجتمـع. </a:t>
            </a:r>
            <a:endParaRPr lang="ar-EG" sz="3500" b="1" dirty="0" smtClean="0">
              <a:solidFill>
                <a:srgbClr val="CC0099"/>
              </a:solidFill>
            </a:endParaRPr>
          </a:p>
          <a:p>
            <a:pPr algn="just" rtl="1"/>
            <a:r>
              <a:rPr lang="ar-SA" sz="3500" b="1" dirty="0" smtClean="0">
                <a:solidFill>
                  <a:srgbClr val="002060"/>
                </a:solidFill>
              </a:rPr>
              <a:t>ومثال </a:t>
            </a:r>
            <a:r>
              <a:rPr lang="ar-SA" sz="3500" b="1" dirty="0">
                <a:solidFill>
                  <a:srgbClr val="002060"/>
                </a:solidFill>
              </a:rPr>
              <a:t>ذلـك </a:t>
            </a:r>
            <a:r>
              <a:rPr lang="ar-SA" sz="3500" b="1" dirty="0" smtClean="0">
                <a:solidFill>
                  <a:srgbClr val="002060"/>
                </a:solidFill>
              </a:rPr>
              <a:t>ثورة </a:t>
            </a:r>
            <a:r>
              <a:rPr lang="ar-SA" sz="3500" b="1" dirty="0">
                <a:solidFill>
                  <a:srgbClr val="002060"/>
                </a:solidFill>
              </a:rPr>
              <a:t>اكتوبر عـام 917ا فى روسيا والمسماه بالثورة البلشيفية والتى قامت على اساس تعاليم كارل ماركس ولينين الشيوعية , </a:t>
            </a:r>
            <a:endParaRPr lang="ar-EG" sz="3500" b="1" dirty="0" smtClean="0">
              <a:solidFill>
                <a:srgbClr val="002060"/>
              </a:solidFill>
            </a:endParaRPr>
          </a:p>
          <a:p>
            <a:pPr algn="just" rtl="1"/>
            <a:r>
              <a:rPr lang="ar-SA" sz="3500" b="1" dirty="0" smtClean="0">
                <a:solidFill>
                  <a:srgbClr val="CC0099"/>
                </a:solidFill>
              </a:rPr>
              <a:t>وأيضاً </a:t>
            </a:r>
            <a:r>
              <a:rPr lang="ar-SA" sz="3500" b="1" dirty="0">
                <a:solidFill>
                  <a:srgbClr val="CC0099"/>
                </a:solidFill>
              </a:rPr>
              <a:t>ثورات الربيع العربي التي حدثت في تونس ومصر وليبيا </a:t>
            </a:r>
            <a:r>
              <a:rPr lang="ar-SA" sz="3500" b="1" dirty="0" smtClean="0">
                <a:solidFill>
                  <a:srgbClr val="CC0099"/>
                </a:solidFill>
              </a:rPr>
              <a:t>.</a:t>
            </a:r>
            <a:endParaRPr lang="en-US" sz="3500" b="1" dirty="0">
              <a:solidFill>
                <a:srgbClr val="CC0099"/>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84995587"/>
      </p:ext>
    </p:extLst>
  </p:cSld>
  <p:clrMapOvr>
    <a:masterClrMapping/>
  </p:clrMapOvr>
  <mc:AlternateContent xmlns:mc="http://schemas.openxmlformats.org/markup-compatibility/2006">
    <mc:Choice xmlns:p14="http://schemas.microsoft.com/office/powerpoint/2010/main" Requires="p14">
      <p:transition spd="slow" p14:dur="2000" advTm="23023">
        <p14:prism isContent="1"/>
      </p:transition>
    </mc:Choice>
    <mc:Fallback>
      <p:transition spd="slow" advTm="230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6" presetClass="entr" presetSubtype="37" fill="hold" nodeType="afterEffect">
                                  <p:stCondLst>
                                    <p:cond delay="75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outVertical)">
                                      <p:cBhvr>
                                        <p:cTn id="10" dur="750"/>
                                        <p:tgtEl>
                                          <p:spTgt spid="3">
                                            <p:txEl>
                                              <p:pRg st="0" end="0"/>
                                            </p:txEl>
                                          </p:spTgt>
                                        </p:tgtEl>
                                      </p:cBhvr>
                                    </p:animEffect>
                                  </p:childTnLst>
                                </p:cTn>
                              </p:par>
                            </p:childTnLst>
                          </p:cTn>
                        </p:par>
                        <p:par>
                          <p:cTn id="11" fill="hold">
                            <p:stCondLst>
                              <p:cond delay="1500"/>
                            </p:stCondLst>
                            <p:childTnLst>
                              <p:par>
                                <p:cTn id="12" presetID="16" presetClass="entr" presetSubtype="37" fill="hold" nodeType="afterEffect">
                                  <p:stCondLst>
                                    <p:cond delay="75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outVertical)">
                                      <p:cBhvr>
                                        <p:cTn id="14" dur="750"/>
                                        <p:tgtEl>
                                          <p:spTgt spid="3">
                                            <p:txEl>
                                              <p:pRg st="1" end="1"/>
                                            </p:txEl>
                                          </p:spTgt>
                                        </p:tgtEl>
                                      </p:cBhvr>
                                    </p:animEffect>
                                  </p:childTnLst>
                                </p:cTn>
                              </p:par>
                            </p:childTnLst>
                          </p:cTn>
                        </p:par>
                        <p:par>
                          <p:cTn id="15" fill="hold">
                            <p:stCondLst>
                              <p:cond delay="3000"/>
                            </p:stCondLst>
                            <p:childTnLst>
                              <p:par>
                                <p:cTn id="16" presetID="16" presetClass="entr" presetSubtype="37" fill="hold" nodeType="afterEffect">
                                  <p:stCondLst>
                                    <p:cond delay="75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outVertical)">
                                      <p:cBhvr>
                                        <p:cTn id="18" dur="750"/>
                                        <p:tgtEl>
                                          <p:spTgt spid="3">
                                            <p:txEl>
                                              <p:pRg st="2" end="2"/>
                                            </p:txEl>
                                          </p:spTgt>
                                        </p:tgtEl>
                                      </p:cBhvr>
                                    </p:animEffect>
                                  </p:childTnLst>
                                </p:cTn>
                              </p:par>
                            </p:childTnLst>
                          </p:cTn>
                        </p:par>
                        <p:par>
                          <p:cTn id="19" fill="hold">
                            <p:stCondLst>
                              <p:cond delay="4500"/>
                            </p:stCondLst>
                            <p:childTnLst>
                              <p:par>
                                <p:cTn id="20" presetID="16" presetClass="entr" presetSubtype="37" fill="hold" nodeType="afterEffect">
                                  <p:stCondLst>
                                    <p:cond delay="75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outVertical)">
                                      <p:cBhvr>
                                        <p:cTn id="22" dur="7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theme/_rels/theme14.xml.rels><?xml version="1.0" encoding="UTF-8" standalone="yes"?>
<Relationships xmlns="http://schemas.openxmlformats.org/package/2006/relationships"><Relationship Id="rId1" Type="http://schemas.openxmlformats.org/officeDocument/2006/relationships/image" Target="../media/image14.jpeg"/></Relationships>
</file>

<file path=ppt/theme/_rels/theme15.xml.rels><?xml version="1.0" encoding="UTF-8" standalone="yes"?>
<Relationships xmlns="http://schemas.openxmlformats.org/package/2006/relationships"><Relationship Id="rId1" Type="http://schemas.openxmlformats.org/officeDocument/2006/relationships/image" Target="../media/image15.jpeg"/></Relationships>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Solstic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5.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16.xml><?xml version="1.0" encoding="utf-8"?>
<a:theme xmlns:a="http://schemas.openxmlformats.org/drawingml/2006/main" name="13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2653</Template>
  <TotalTime>59</TotalTime>
  <Words>1819</Words>
  <Application>Microsoft Office PowerPoint</Application>
  <PresentationFormat>On-screen Show (4:3)</PresentationFormat>
  <Paragraphs>117</Paragraphs>
  <Slides>41</Slides>
  <Notes>1</Notes>
  <HiddenSlides>0</HiddenSlides>
  <MMClips>34</MMClips>
  <ScaleCrop>false</ScaleCrop>
  <HeadingPairs>
    <vt:vector size="4" baseType="variant">
      <vt:variant>
        <vt:lpstr>Theme</vt:lpstr>
      </vt:variant>
      <vt:variant>
        <vt:i4>16</vt:i4>
      </vt:variant>
      <vt:variant>
        <vt:lpstr>Slide Titles</vt:lpstr>
      </vt:variant>
      <vt:variant>
        <vt:i4>41</vt:i4>
      </vt:variant>
    </vt:vector>
  </HeadingPairs>
  <TitlesOfParts>
    <vt:vector size="57" baseType="lpstr">
      <vt:lpstr>Diseño predeterminado</vt:lpstr>
      <vt:lpstr>1_Diseño predeterminado</vt:lpstr>
      <vt:lpstr>2_Diseño predeterminado</vt:lpstr>
      <vt:lpstr>3_Diseño predeterminado</vt:lpstr>
      <vt:lpstr>4_Diseño predeterminado</vt:lpstr>
      <vt:lpstr>5_Diseño predeterminado</vt:lpstr>
      <vt:lpstr>6_Diseño predeterminado</vt:lpstr>
      <vt:lpstr>7_Diseño predeterminado</vt:lpstr>
      <vt:lpstr>8_Diseño predeterminado</vt:lpstr>
      <vt:lpstr>9_Diseño predeterminado</vt:lpstr>
      <vt:lpstr>10_Diseño predeterminado</vt:lpstr>
      <vt:lpstr>11_Diseño predeterminado</vt:lpstr>
      <vt:lpstr>12_Diseño predeterminado</vt:lpstr>
      <vt:lpstr>Solstice</vt:lpstr>
      <vt:lpstr>Opulent</vt:lpstr>
      <vt:lpstr>13_Diseño predeterminado</vt:lpstr>
      <vt:lpstr>PowerPoint Presentation</vt:lpstr>
      <vt:lpstr>مظاهر الرأى العام: </vt:lpstr>
      <vt:lpstr>PowerPoint Presentation</vt:lpstr>
      <vt:lpstr>PowerPoint Presentation</vt:lpstr>
      <vt:lpstr>PowerPoint Presentation</vt:lpstr>
      <vt:lpstr>ا ـ الثورات :</vt:lpstr>
      <vt:lpstr>PowerPoint Presentation</vt:lpstr>
      <vt:lpstr>PowerPoint Presentation</vt:lpstr>
      <vt:lpstr>PowerPoint Presentation</vt:lpstr>
      <vt:lpstr>PowerPoint Presentation</vt:lpstr>
      <vt:lpstr>PowerPoint Presentation</vt:lpstr>
      <vt:lpstr>2ـ الندوات والاجتماعات واللقاءات العامة:</vt:lpstr>
      <vt:lpstr>PowerPoint Presentation</vt:lpstr>
      <vt:lpstr>PowerPoint Presentation</vt:lpstr>
      <vt:lpstr>3ـ استخدام أجهزة الاعلام والإنترنت</vt:lpstr>
      <vt:lpstr>PowerPoint Presentation</vt:lpstr>
      <vt:lpstr>PowerPoint Presentation</vt:lpstr>
      <vt:lpstr>4ـ المظاهرات</vt:lpstr>
      <vt:lpstr>PowerPoint Presentation</vt:lpstr>
      <vt:lpstr>PowerPoint Presentation</vt:lpstr>
      <vt:lpstr>PowerPoint Presentation</vt:lpstr>
      <vt:lpstr>PowerPoint Presentation</vt:lpstr>
      <vt:lpstr>PowerPoint Presentation</vt:lpstr>
      <vt:lpstr>PowerPoint Presentation</vt:lpstr>
      <vt:lpstr>ه - برقيات ورسائل التأىيد والمعارضة:</vt:lpstr>
      <vt:lpstr>6- إطلاق الشائعات</vt:lpstr>
      <vt:lpstr>PowerPoint Presentation</vt:lpstr>
      <vt:lpstr>PowerPoint Presentation</vt:lpstr>
      <vt:lpstr>PowerPoint Presentation</vt:lpstr>
      <vt:lpstr>7- الانتخابــات</vt:lpstr>
      <vt:lpstr>PowerPoint Presentation</vt:lpstr>
      <vt:lpstr>PowerPoint Presentation</vt:lpstr>
      <vt:lpstr>ثانيا: المظاهر السلبية للتعبير عن الرأى العام </vt:lpstr>
      <vt:lpstr>1- المقاطعة : </vt:lpstr>
      <vt:lpstr>PowerPoint Presentation</vt:lpstr>
      <vt:lpstr>2ـ السلبية والاستهتار </vt:lpstr>
      <vt:lpstr>PowerPoint Presentation</vt:lpstr>
      <vt:lpstr>3- التوقـف عــن العمل والاضـراب  والإقلال مــن الانتــاج والاعتصام </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مظاهر الرأى العام:</dc:title>
  <dc:creator>ma7moud</dc:creator>
  <cp:lastModifiedBy>D Asmaa</cp:lastModifiedBy>
  <cp:revision>10</cp:revision>
  <dcterms:created xsi:type="dcterms:W3CDTF">2006-08-16T00:00:00Z</dcterms:created>
  <dcterms:modified xsi:type="dcterms:W3CDTF">2020-03-19T02:38:22Z</dcterms:modified>
</cp:coreProperties>
</file>