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61" r:id="rId3"/>
    <p:sldId id="263" r:id="rId4"/>
    <p:sldId id="274" r:id="rId5"/>
    <p:sldId id="273" r:id="rId6"/>
  </p:sldIdLst>
  <p:sldSz cx="9144000" cy="5143500" type="screen16x9"/>
  <p:notesSz cx="6858000" cy="9144000"/>
  <p:embeddedFontLst>
    <p:embeddedFont>
      <p:font typeface="Karla" charset="0"/>
      <p:regular r:id="rId8"/>
      <p:bold r:id="rId9"/>
      <p:italic r:id="rId10"/>
      <p:boldItalic r:id="rId11"/>
    </p:embeddedFont>
    <p:embeddedFont>
      <p:font typeface="Calibri" pitchFamily="34" charset="0"/>
      <p:regular r:id="rId12"/>
      <p:bold r:id="rId13"/>
      <p:italic r:id="rId14"/>
      <p:boldItalic r:id="rId15"/>
    </p:embeddedFont>
    <p:embeddedFont>
      <p:font typeface="Montserrat" charset="0"/>
      <p:regular r:id="rId16"/>
      <p:bold r:id="rId17"/>
    </p:embeddedFont>
    <p:embeddedFont>
      <p:font typeface="Simplified Arabic" pitchFamily="18" charset="-78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CC33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DCF175D9-3DFA-409B-B1AE-9BDC072BF8FE}">
  <a:tblStyle styleId="{DCF175D9-3DFA-409B-B1AE-9BDC072BF8FE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>
        <p:scale>
          <a:sx n="73" d="100"/>
          <a:sy n="73" d="100"/>
        </p:scale>
        <p:origin x="-1076" y="-3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tableStyles" Target="tableStyle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231569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218925" y="-9675"/>
            <a:ext cx="5276875" cy="5167075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0" name="Shape 10"/>
          <p:cNvSpPr/>
          <p:nvPr/>
        </p:nvSpPr>
        <p:spPr>
          <a:xfrm>
            <a:off x="-9675" y="-9675"/>
            <a:ext cx="5276875" cy="5167075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48300" y="3175950"/>
            <a:ext cx="3530700" cy="1181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600"/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3" name="Shape 33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350" y="893500"/>
            <a:ext cx="5324100" cy="48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50" y="1504950"/>
            <a:ext cx="5324100" cy="225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8" name="Shape 38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499" cy="409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841000" y="1578025"/>
            <a:ext cx="2671800" cy="2433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3673842" y="1578025"/>
            <a:ext cx="2671800" cy="2433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22860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9" name="Shape 59"/>
          <p:cNvSpPr/>
          <p:nvPr/>
        </p:nvSpPr>
        <p:spPr>
          <a:xfrm>
            <a:off x="0" y="-10437"/>
            <a:ext cx="8229314" cy="5164386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CD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741100"/>
            <a:ext cx="5185199" cy="47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352550"/>
            <a:ext cx="5185199" cy="225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666666"/>
              </a:buClr>
              <a:buSzPct val="100000"/>
              <a:buFont typeface="Karla"/>
              <a:buChar char="▸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1pPr>
            <a:lvl2pPr lvl="1">
              <a:spcBef>
                <a:spcPts val="480"/>
              </a:spcBef>
              <a:buClr>
                <a:srgbClr val="666666"/>
              </a:buClr>
              <a:buSzPct val="100000"/>
              <a:buFont typeface="Karla"/>
              <a:buChar char="▹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2pPr>
            <a:lvl3pPr lvl="2">
              <a:spcBef>
                <a:spcPts val="480"/>
              </a:spcBef>
              <a:buClr>
                <a:srgbClr val="666666"/>
              </a:buClr>
              <a:buSzPct val="100000"/>
              <a:buFont typeface="Karla"/>
              <a:buChar char="▹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3pPr>
            <a:lvl4pPr lvl="3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4pPr>
            <a:lvl5pPr lvl="4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5pPr>
            <a:lvl6pPr lvl="5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6pPr>
            <a:lvl7pPr lvl="6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7pPr>
            <a:lvl8pPr lvl="7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8pPr>
            <a:lvl9pPr lvl="8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8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ctrTitle"/>
          </p:nvPr>
        </p:nvSpPr>
        <p:spPr>
          <a:xfrm>
            <a:off x="179512" y="1643056"/>
            <a:ext cx="8064896" cy="171451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r"/>
            <a:r>
              <a:rPr lang="ar-EG" dirty="0" smtClean="0">
                <a:solidFill>
                  <a:schemeClr val="bg1"/>
                </a:solidFill>
              </a:rPr>
              <a:t/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ar-EG" dirty="0" smtClean="0">
                <a:solidFill>
                  <a:schemeClr val="bg1"/>
                </a:solidFill>
              </a:rPr>
              <a:t/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ar-EG" dirty="0" smtClean="0">
                <a:solidFill>
                  <a:schemeClr val="bg1"/>
                </a:solidFill>
              </a:rPr>
              <a:t/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en" dirty="0" smtClean="0">
                <a:solidFill>
                  <a:schemeClr val="bg1"/>
                </a:solidFill>
              </a:rPr>
              <a:t> </a:t>
            </a:r>
            <a:r>
              <a:rPr lang="ar-EG" dirty="0" smtClean="0">
                <a:solidFill>
                  <a:schemeClr val="bg1"/>
                </a:solidFill>
              </a:rPr>
              <a:t>محاضرة </a:t>
            </a:r>
            <a:r>
              <a:rPr lang="ar-EG" dirty="0" smtClean="0">
                <a:solidFill>
                  <a:schemeClr val="bg1"/>
                </a:solidFill>
              </a:rPr>
              <a:t>رقم </a:t>
            </a:r>
            <a:r>
              <a:rPr lang="ar-EG" dirty="0" smtClean="0">
                <a:solidFill>
                  <a:schemeClr val="bg1"/>
                </a:solidFill>
              </a:rPr>
              <a:t>5</a:t>
            </a:r>
            <a:r>
              <a:rPr lang="ar-EG" dirty="0" smtClean="0">
                <a:solidFill>
                  <a:schemeClr val="bg1"/>
                </a:solidFill>
              </a:rPr>
              <a:t/>
            </a:r>
            <a:br>
              <a:rPr lang="ar-EG" dirty="0" smtClean="0">
                <a:solidFill>
                  <a:schemeClr val="bg1"/>
                </a:solidFill>
              </a:rPr>
            </a:br>
            <a:r>
              <a:rPr lang="ar-EG" dirty="0" smtClean="0">
                <a:solidFill>
                  <a:schemeClr val="bg1"/>
                </a:solidFill>
              </a:rPr>
              <a:t>                                   </a:t>
            </a:r>
            <a:r>
              <a:rPr lang="ar-EG" dirty="0" smtClean="0">
                <a:solidFill>
                  <a:srgbClr val="002060"/>
                </a:solidFill>
              </a:rPr>
              <a:t>مادة</a:t>
            </a:r>
            <a:r>
              <a:rPr lang="ar-EG" dirty="0" smtClean="0">
                <a:solidFill>
                  <a:srgbClr val="002060"/>
                </a:solidFill>
              </a:rPr>
              <a:t>: الاتصال </a:t>
            </a:r>
            <a:r>
              <a:rPr lang="ar-EG" dirty="0" smtClean="0">
                <a:solidFill>
                  <a:srgbClr val="002060"/>
                </a:solidFill>
              </a:rPr>
              <a:t>التسويقي</a:t>
            </a:r>
            <a:br>
              <a:rPr lang="ar-EG" dirty="0" smtClean="0">
                <a:solidFill>
                  <a:srgbClr val="002060"/>
                </a:solidFill>
              </a:rPr>
            </a:br>
            <a:r>
              <a:rPr lang="ar-EG" dirty="0" smtClean="0">
                <a:solidFill>
                  <a:srgbClr val="002060"/>
                </a:solidFill>
              </a:rPr>
              <a:t/>
            </a:r>
            <a:br>
              <a:rPr lang="ar-EG" dirty="0" smtClean="0">
                <a:solidFill>
                  <a:srgbClr val="002060"/>
                </a:solidFill>
              </a:rPr>
            </a:br>
            <a:r>
              <a:rPr lang="ar-EG" dirty="0" smtClean="0">
                <a:solidFill>
                  <a:srgbClr val="002060"/>
                </a:solidFill>
              </a:rPr>
              <a:t>           </a:t>
            </a:r>
            <a:r>
              <a:rPr lang="ar-EG" dirty="0" smtClean="0">
                <a:solidFill>
                  <a:schemeClr val="bg1"/>
                </a:solidFill>
              </a:rPr>
              <a:t>الفرقة: الثالثة     </a:t>
            </a:r>
            <a:r>
              <a:rPr lang="ar-EG" dirty="0" smtClean="0">
                <a:solidFill>
                  <a:srgbClr val="002060"/>
                </a:solidFill>
              </a:rPr>
              <a:t>علاقات عامة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" dirty="0">
              <a:solidFill>
                <a:srgbClr val="002060"/>
              </a:solidFill>
            </a:endParaRPr>
          </a:p>
        </p:txBody>
      </p:sp>
      <p:pic>
        <p:nvPicPr>
          <p:cNvPr id="1026" name="Picture 2" descr="رؤ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92" y="3000015"/>
            <a:ext cx="4536504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78"/>
          <p:cNvSpPr txBox="1">
            <a:spLocks/>
          </p:cNvSpPr>
          <p:nvPr/>
        </p:nvSpPr>
        <p:spPr>
          <a:xfrm>
            <a:off x="323528" y="599450"/>
            <a:ext cx="6840760" cy="409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algn="ctr" rtl="1"/>
            <a:r>
              <a:rPr lang="ar-EG" sz="3200" b="1" dirty="0" smtClean="0">
                <a:solidFill>
                  <a:srgbClr val="FF0000"/>
                </a:solidFill>
                <a:cs typeface="Times New Roman"/>
              </a:rPr>
              <a:t>الفصل الرابع: أدوات </a:t>
            </a:r>
            <a:r>
              <a:rPr lang="ar-EG" sz="3200" b="1" dirty="0">
                <a:solidFill>
                  <a:srgbClr val="FF0000"/>
                </a:solidFill>
                <a:cs typeface="Times New Roman"/>
              </a:rPr>
              <a:t>الاتصال التسويقي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4283968" y="1347614"/>
            <a:ext cx="20277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>
              <a:buSzPct val="100000"/>
            </a:pPr>
            <a:r>
              <a:rPr lang="ar-EG" sz="3200" b="1" u="sng" dirty="0">
                <a:solidFill>
                  <a:srgbClr val="00B050"/>
                </a:solidFill>
                <a:sym typeface="Montserrat"/>
              </a:rPr>
              <a:t>أولاً: الإعلان</a:t>
            </a:r>
            <a:endParaRPr lang="en" sz="3200" b="1" u="sng" dirty="0">
              <a:solidFill>
                <a:srgbClr val="00B050"/>
              </a:solidFill>
              <a:sym typeface="Montserrat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79512" y="3723878"/>
            <a:ext cx="30410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EG" sz="3200" b="1" dirty="0">
                <a:solidFill>
                  <a:srgbClr val="FF9933"/>
                </a:solidFill>
              </a:rPr>
              <a:t>رابعاً: البيع الشخصي</a:t>
            </a:r>
            <a:endParaRPr lang="en-US" sz="3200" b="1" dirty="0">
              <a:solidFill>
                <a:srgbClr val="FF9933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35696" y="2067694"/>
            <a:ext cx="28905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buSzPct val="100000"/>
            </a:pPr>
            <a:r>
              <a:rPr lang="ar-EG" sz="3200" b="1" dirty="0">
                <a:solidFill>
                  <a:srgbClr val="00B0F0"/>
                </a:solidFill>
              </a:rPr>
              <a:t>ثانياً: العلاقات العامة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2923789"/>
            <a:ext cx="31518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buSzPct val="100000"/>
            </a:pPr>
            <a:r>
              <a:rPr lang="ar-EG" sz="3200" b="1" dirty="0">
                <a:solidFill>
                  <a:srgbClr val="D89F39">
                    <a:lumMod val="75000"/>
                  </a:srgbClr>
                </a:solidFill>
              </a:rPr>
              <a:t>ثالثاً: التسويق المباشر</a:t>
            </a:r>
            <a:endParaRPr lang="en-US" sz="3200" dirty="0">
              <a:solidFill>
                <a:srgbClr val="D89F39">
                  <a:lumMod val="75000"/>
                </a:srgb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7105" grpId="0"/>
      <p:bldP spid="471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78"/>
          <p:cNvSpPr txBox="1">
            <a:spLocks/>
          </p:cNvSpPr>
          <p:nvPr/>
        </p:nvSpPr>
        <p:spPr>
          <a:xfrm>
            <a:off x="2429931" y="2071684"/>
            <a:ext cx="4856713" cy="4286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Wingdings" pitchFamily="2" charset="2"/>
              <a:buChar char="ü"/>
              <a:tabLst/>
              <a:defRPr/>
            </a:pPr>
            <a:endParaRPr kumimoji="0" lang="en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403648" y="374710"/>
            <a:ext cx="432201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buClr>
                <a:srgbClr val="999999"/>
              </a:buClr>
              <a:buSzPct val="100000"/>
            </a:pPr>
            <a:r>
              <a:rPr lang="ar-EG" sz="3000" b="1" u="sng" dirty="0" smtClean="0">
                <a:solidFill>
                  <a:srgbClr val="CC3399"/>
                </a:solidFill>
              </a:rPr>
              <a:t>الاتصالات التسويقية عبر الإنترنت</a:t>
            </a:r>
            <a:endParaRPr lang="en-US" sz="3000" b="1" u="sng" dirty="0" smtClean="0">
              <a:solidFill>
                <a:srgbClr val="CC3399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251520" y="1203598"/>
            <a:ext cx="6864318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YE" sz="2800" b="1" dirty="0" smtClean="0">
                <a:solidFill>
                  <a:srgbClr val="00B050"/>
                </a:solidFill>
              </a:rPr>
              <a:t> </a:t>
            </a:r>
            <a:r>
              <a:rPr lang="ar-EG" sz="3200" b="1" dirty="0" smtClean="0">
                <a:solidFill>
                  <a:srgbClr val="00B050"/>
                </a:solidFill>
              </a:rPr>
              <a:t>*</a:t>
            </a:r>
            <a:r>
              <a:rPr lang="ar-EG" sz="2800" b="1" dirty="0" smtClean="0">
                <a:solidFill>
                  <a:srgbClr val="00B050"/>
                </a:solidFill>
              </a:rPr>
              <a:t> الاتصال التسويقي في الوسائل التقليدي</a:t>
            </a:r>
          </a:p>
          <a:p>
            <a:pPr algn="r"/>
            <a:endParaRPr lang="ar-EG" sz="1100" b="1" dirty="0">
              <a:solidFill>
                <a:srgbClr val="00B050"/>
              </a:solidFill>
            </a:endParaRPr>
          </a:p>
          <a:p>
            <a:pPr algn="r"/>
            <a:r>
              <a:rPr lang="ar-EG" sz="2800" b="1" dirty="0" smtClean="0">
                <a:solidFill>
                  <a:schemeClr val="accent6">
                    <a:lumMod val="75000"/>
                  </a:schemeClr>
                </a:solidFill>
              </a:rPr>
              <a:t>* الفرق بين التسويق الإلكتروني والتسويق عبر الإنترنت</a:t>
            </a:r>
          </a:p>
          <a:p>
            <a:pPr algn="r"/>
            <a:endParaRPr lang="ar-EG" sz="1100" b="1" dirty="0" smtClean="0">
              <a:solidFill>
                <a:srgbClr val="00B050"/>
              </a:solidFill>
            </a:endParaRPr>
          </a:p>
          <a:p>
            <a:pPr algn="r"/>
            <a:r>
              <a:rPr lang="ar-EG" sz="2800" b="1" dirty="0" smtClean="0">
                <a:solidFill>
                  <a:srgbClr val="00B0F0"/>
                </a:solidFill>
              </a:rPr>
              <a:t>* أليات التسويق عبر الإنترنت</a:t>
            </a:r>
          </a:p>
          <a:p>
            <a:pPr algn="r"/>
            <a:endParaRPr lang="ar-EG" sz="1100" b="1" dirty="0" smtClean="0">
              <a:solidFill>
                <a:srgbClr val="00B050"/>
              </a:solidFill>
            </a:endParaRPr>
          </a:p>
          <a:p>
            <a:pPr algn="r"/>
            <a:r>
              <a:rPr lang="ar-EG" sz="2800" b="1" dirty="0" smtClean="0">
                <a:solidFill>
                  <a:srgbClr val="FF9933"/>
                </a:solidFill>
              </a:rPr>
              <a:t>* ترويج الموقع الإلكتروني للمؤسسة</a:t>
            </a:r>
          </a:p>
          <a:p>
            <a:pPr algn="r"/>
            <a:endParaRPr lang="ar-EG" sz="1600" b="1" dirty="0">
              <a:solidFill>
                <a:srgbClr val="00B050"/>
              </a:solidFill>
            </a:endParaRPr>
          </a:p>
          <a:p>
            <a:pPr algn="r"/>
            <a:r>
              <a:rPr lang="ar-EG" sz="2800" b="1" dirty="0" smtClean="0">
                <a:solidFill>
                  <a:schemeClr val="accent5">
                    <a:lumMod val="75000"/>
                  </a:schemeClr>
                </a:solidFill>
              </a:rPr>
              <a:t>* الصعوبات التي تواجه التسويق عبر الإنترنت </a:t>
            </a:r>
            <a:endParaRPr lang="ar-MA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78"/>
          <p:cNvSpPr txBox="1">
            <a:spLocks/>
          </p:cNvSpPr>
          <p:nvPr/>
        </p:nvSpPr>
        <p:spPr>
          <a:xfrm>
            <a:off x="2429931" y="2071684"/>
            <a:ext cx="4856713" cy="42862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algn="r" rtl="1">
              <a:buClr>
                <a:srgbClr val="999999"/>
              </a:buClr>
              <a:buSzPct val="100000"/>
              <a:buFont typeface="Wingdings" pitchFamily="2" charset="2"/>
              <a:buChar char="ü"/>
              <a:defRPr/>
            </a:pPr>
            <a:endParaRPr lang="en" sz="2400" b="1" dirty="0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442521" y="374710"/>
            <a:ext cx="417774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buClr>
                <a:srgbClr val="999999"/>
              </a:buClr>
              <a:buSzPct val="100000"/>
            </a:pPr>
            <a:r>
              <a:rPr lang="ar-EG" sz="3000" b="1" u="sng" dirty="0" smtClean="0">
                <a:solidFill>
                  <a:srgbClr val="CC3399"/>
                </a:solidFill>
              </a:rPr>
              <a:t>الفصل الخامس: الأداء التسويقي</a:t>
            </a:r>
            <a:endParaRPr lang="en-US" sz="3000" b="1" u="sng" dirty="0" smtClean="0">
              <a:solidFill>
                <a:srgbClr val="CC3399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251520" y="1203598"/>
            <a:ext cx="6864318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YE" sz="2800" b="1" dirty="0" smtClean="0">
                <a:solidFill>
                  <a:srgbClr val="00B050"/>
                </a:solidFill>
              </a:rPr>
              <a:t> </a:t>
            </a:r>
            <a:r>
              <a:rPr lang="ar-EG" sz="3200" b="1" dirty="0" smtClean="0">
                <a:solidFill>
                  <a:srgbClr val="00B050"/>
                </a:solidFill>
              </a:rPr>
              <a:t>*</a:t>
            </a:r>
            <a:r>
              <a:rPr lang="ar-EG" sz="2800" b="1" dirty="0" smtClean="0">
                <a:solidFill>
                  <a:srgbClr val="00B050"/>
                </a:solidFill>
              </a:rPr>
              <a:t> </a:t>
            </a:r>
            <a:r>
              <a:rPr lang="ar-EG" sz="2800" b="1" dirty="0" smtClean="0">
                <a:solidFill>
                  <a:srgbClr val="00B050"/>
                </a:solidFill>
              </a:rPr>
              <a:t>مفهوم الأداء التسويقي.</a:t>
            </a:r>
            <a:endParaRPr lang="ar-EG" sz="2800" b="1" dirty="0" smtClean="0">
              <a:solidFill>
                <a:srgbClr val="00B050"/>
              </a:solidFill>
            </a:endParaRPr>
          </a:p>
          <a:p>
            <a:pPr algn="r"/>
            <a:endParaRPr lang="ar-EG" sz="1100" b="1" dirty="0">
              <a:solidFill>
                <a:srgbClr val="00B050"/>
              </a:solidFill>
            </a:endParaRPr>
          </a:p>
          <a:p>
            <a:pPr algn="r"/>
            <a:r>
              <a:rPr lang="ar-EG" sz="2800" b="1" dirty="0" smtClean="0">
                <a:solidFill>
                  <a:srgbClr val="963334">
                    <a:lumMod val="75000"/>
                  </a:srgbClr>
                </a:solidFill>
              </a:rPr>
              <a:t>* أهمية الأداء التسويقي</a:t>
            </a:r>
            <a:endParaRPr lang="ar-EG" sz="2800" b="1" dirty="0" smtClean="0">
              <a:solidFill>
                <a:srgbClr val="963334">
                  <a:lumMod val="75000"/>
                </a:srgbClr>
              </a:solidFill>
            </a:endParaRPr>
          </a:p>
          <a:p>
            <a:pPr algn="r"/>
            <a:endParaRPr lang="ar-EG" sz="1100" b="1" dirty="0" smtClean="0">
              <a:solidFill>
                <a:srgbClr val="00B050"/>
              </a:solidFill>
            </a:endParaRPr>
          </a:p>
          <a:p>
            <a:pPr algn="r"/>
            <a:r>
              <a:rPr lang="ar-EG" sz="2800" b="1" dirty="0" smtClean="0">
                <a:solidFill>
                  <a:srgbClr val="00B0F0"/>
                </a:solidFill>
              </a:rPr>
              <a:t>* مؤشرات قياس الأداء التسويقي</a:t>
            </a:r>
            <a:endParaRPr lang="ar-EG" sz="2800" b="1" dirty="0" smtClean="0">
              <a:solidFill>
                <a:srgbClr val="00B0F0"/>
              </a:solidFill>
            </a:endParaRPr>
          </a:p>
          <a:p>
            <a:pPr algn="r"/>
            <a:endParaRPr lang="ar-EG" sz="1100" b="1" dirty="0" smtClean="0">
              <a:solidFill>
                <a:srgbClr val="00B050"/>
              </a:solidFill>
            </a:endParaRPr>
          </a:p>
          <a:p>
            <a:pPr algn="r"/>
            <a:r>
              <a:rPr lang="ar-EG" sz="2800" b="1" dirty="0" smtClean="0">
                <a:solidFill>
                  <a:srgbClr val="FF9933"/>
                </a:solidFill>
              </a:rPr>
              <a:t>* تقييم الأداء التسويقي</a:t>
            </a:r>
            <a:endParaRPr lang="ar-EG" sz="2800" b="1" dirty="0" smtClean="0">
              <a:solidFill>
                <a:srgbClr val="FF9933"/>
              </a:solidFill>
            </a:endParaRPr>
          </a:p>
          <a:p>
            <a:pPr algn="r"/>
            <a:endParaRPr lang="ar-EG" sz="1600" b="1" dirty="0">
              <a:solidFill>
                <a:srgbClr val="00B050"/>
              </a:solidFill>
            </a:endParaRPr>
          </a:p>
          <a:p>
            <a:pPr algn="r"/>
            <a:r>
              <a:rPr lang="ar-EG" sz="2800" b="1" dirty="0" smtClean="0">
                <a:solidFill>
                  <a:srgbClr val="8B81D2">
                    <a:lumMod val="75000"/>
                  </a:srgbClr>
                </a:solidFill>
              </a:rPr>
              <a:t>* مؤشرات نوعية لتقييم الأداء التسويقي</a:t>
            </a:r>
            <a:endParaRPr lang="ar-MA" sz="2800" b="1" dirty="0">
              <a:solidFill>
                <a:srgbClr val="8B81D2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160573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00034" y="225166"/>
            <a:ext cx="64294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YE" sz="4400" kern="1200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ea typeface="+mj-ea"/>
                <a:cs typeface="Simplified Arabic" pitchFamily="18" charset="-78"/>
              </a:rPr>
              <a:t>نشكركم على حسن استماعكم وانتباهكم</a:t>
            </a:r>
            <a:r>
              <a:rPr lang="ar-YE" sz="4400" kern="1200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Simplified Arabic" pitchFamily="18" charset="-78"/>
                <a:ea typeface="+mj-ea"/>
                <a:cs typeface="Simplified Arabic" pitchFamily="18" charset="-78"/>
              </a:rPr>
              <a:t>...</a:t>
            </a:r>
            <a:endParaRPr lang="ar-EG" sz="4400" kern="1200" dirty="0" smtClean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Simplified Arabic" pitchFamily="18" charset="-78"/>
              <a:ea typeface="+mj-ea"/>
              <a:cs typeface="Simplified Arabic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EG" sz="1600" kern="1200" dirty="0">
                <a:solidFill>
                  <a:prstClr val="black"/>
                </a:solidFill>
                <a:latin typeface="Calibri"/>
                <a:ea typeface="+mj-ea"/>
                <a:cs typeface="Times New Roman"/>
              </a:rPr>
              <a:t/>
            </a:r>
            <a:br>
              <a:rPr lang="ar-EG" sz="1600" kern="1200" dirty="0">
                <a:solidFill>
                  <a:prstClr val="black"/>
                </a:solidFill>
                <a:latin typeface="Calibri"/>
                <a:ea typeface="+mj-ea"/>
                <a:cs typeface="Times New Roman"/>
              </a:rPr>
            </a:br>
            <a:r>
              <a:rPr lang="ar-EG" sz="3600" kern="1200" dirty="0">
                <a:solidFill>
                  <a:prstClr val="black"/>
                </a:solidFill>
                <a:effectLst>
                  <a:glow rad="139700">
                    <a:srgbClr val="C0504D">
                      <a:satMod val="175000"/>
                      <a:alpha val="40000"/>
                    </a:srgbClr>
                  </a:glow>
                </a:effectLst>
                <a:latin typeface="Calibri"/>
                <a:ea typeface="+mj-ea"/>
                <a:cs typeface="Times New Roman"/>
              </a:rPr>
              <a:t>دكتورة/ شيماء عبدالعاطي</a:t>
            </a:r>
            <a:endParaRPr kumimoji="0" lang="ar-YE" sz="3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0" descr="C:\Users\Ahmed Ismaiel\Desktop\61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43758"/>
            <a:ext cx="4724400" cy="2266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virargu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415</TotalTime>
  <Words>93</Words>
  <Application>Microsoft Office PowerPoint</Application>
  <PresentationFormat>On-screen Show (16:9)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Karla</vt:lpstr>
      <vt:lpstr>Calibri</vt:lpstr>
      <vt:lpstr>Montserrat</vt:lpstr>
      <vt:lpstr>Simplified Arabic</vt:lpstr>
      <vt:lpstr>Times New Roman</vt:lpstr>
      <vt:lpstr>Wingdings</vt:lpstr>
      <vt:lpstr>Arvirargus template</vt:lpstr>
      <vt:lpstr>    محاضرة رقم 5                                    مادة: الاتصال التسويقي             الفرقة: الثالثة     علاقات عامة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المسار  التطوري لبعض التجارب الدولية  في  إدماج التربية الإعلامية الحديثة</dc:title>
  <dc:creator>fatehi</dc:creator>
  <cp:lastModifiedBy>Ahmed Ismaiel</cp:lastModifiedBy>
  <cp:revision>58</cp:revision>
  <dcterms:modified xsi:type="dcterms:W3CDTF">2020-03-17T11:36:37Z</dcterms:modified>
</cp:coreProperties>
</file>