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4" r:id="rId1"/>
  </p:sldMasterIdLst>
  <p:notesMasterIdLst>
    <p:notesMasterId r:id="rId11"/>
  </p:notesMasterIdLst>
  <p:handoutMasterIdLst>
    <p:handoutMasterId r:id="rId12"/>
  </p:handoutMasterIdLst>
  <p:sldIdLst>
    <p:sldId id="265" r:id="rId2"/>
    <p:sldId id="307" r:id="rId3"/>
    <p:sldId id="308" r:id="rId4"/>
    <p:sldId id="320" r:id="rId5"/>
    <p:sldId id="321" r:id="rId6"/>
    <p:sldId id="322" r:id="rId7"/>
    <p:sldId id="323" r:id="rId8"/>
    <p:sldId id="326" r:id="rId9"/>
    <p:sldId id="325" r:id="rId10"/>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92355" autoAdjust="0"/>
  </p:normalViewPr>
  <p:slideViewPr>
    <p:cSldViewPr>
      <p:cViewPr>
        <p:scale>
          <a:sx n="50" d="100"/>
          <a:sy n="50" d="100"/>
        </p:scale>
        <p:origin x="-1476" y="-480"/>
      </p:cViewPr>
      <p:guideLst>
        <p:guide orient="horz" pos="2160"/>
        <p:guide pos="3840"/>
        <p:guide pos="6816"/>
        <p:guide pos="8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8788"/>
          </a:xfrm>
          <a:prstGeom prst="rect">
            <a:avLst/>
          </a:prstGeom>
        </p:spPr>
        <p:txBody>
          <a:bodyPr vert="horz" lIns="91440" tIns="45720" rIns="91440" bIns="45720" rtlCol="1"/>
          <a:lstStyle>
            <a:lvl1pPr algn="r" rtl="1">
              <a:defRPr sz="1200"/>
            </a:lvl1pPr>
          </a:lstStyle>
          <a:p>
            <a:pPr algn="l" rtl="1"/>
            <a:fld id="{94C80C32-0A6B-48A0-8F59-3673BC11B0EB}" type="uaqdatetime1">
              <a:rPr lang="ar-SA" smtClean="0"/>
              <a:pPr algn="l" rtl="1"/>
              <a:t>18/02/38</a:t>
            </a:fld>
            <a:endParaRPr lang="ar-SA" dirty="0"/>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8787"/>
          </a:xfrm>
          <a:prstGeom prst="rect">
            <a:avLst/>
          </a:prstGeom>
        </p:spPr>
        <p:txBody>
          <a:bodyPr vert="horz" lIns="91440" tIns="45720" rIns="91440" bIns="45720" rtlCol="1" anchor="b"/>
          <a:lstStyle>
            <a:lvl1pPr algn="r" rtl="1">
              <a:defRPr sz="1200"/>
            </a:lvl1pPr>
          </a:lstStyle>
          <a:p>
            <a:pPr algn="l" rtl="1"/>
            <a:fld id="{7BAE14B8-3CC9-472D-9BC5-A84D80684DE2}" type="slidenum">
              <a:rPr lang="ar-SA"/>
              <a:pPr algn="l" rtl="1"/>
              <a:t>‹#›</a:t>
            </a:fld>
            <a:endParaRPr lang="ar-SA"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0" y="0"/>
            <a:ext cx="2590800" cy="458788"/>
          </a:xfrm>
          <a:prstGeom prst="rect">
            <a:avLst/>
          </a:prstGeom>
        </p:spPr>
        <p:txBody>
          <a:bodyPr vert="horz" lIns="91440" tIns="45720" rIns="91440" bIns="45720" rtlCol="1"/>
          <a:lstStyle>
            <a:lvl1pPr algn="l" rtl="1">
              <a:defRPr sz="1200"/>
            </a:lvl1pPr>
          </a:lstStyle>
          <a:p>
            <a:fld id="{2FCA23F9-0301-4BFA-9670-CD6E4D54C841}" type="uaqdatetime1">
              <a:rPr lang="ar-SA" smtClean="0"/>
              <a:pPr/>
              <a:t>18/02/38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0" y="8685213"/>
            <a:ext cx="2590800" cy="458787"/>
          </a:xfrm>
          <a:prstGeom prst="rect">
            <a:avLst/>
          </a:prstGeom>
        </p:spPr>
        <p:txBody>
          <a:bodyPr vert="horz" lIns="91440" tIns="45720" rIns="91440" bIns="45720" rtlCol="1" anchor="b"/>
          <a:lstStyle>
            <a:lvl1pPr algn="l" rtl="1">
              <a:defRPr sz="1200"/>
            </a:lvl1pPr>
          </a:lstStyle>
          <a:p>
            <a:fld id="{7FB667E1-E601-4AAF-B95C-B25720D70A60}" type="slidenum">
              <a:rPr lang="ar-SA" smtClean="0"/>
              <a:pPr/>
              <a:t>‹#›</a:t>
            </a:fld>
            <a:endParaRPr lang="ar-S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cs typeface="+mj-cs"/>
            </a:endParaRPr>
          </a:p>
        </p:txBody>
      </p:sp>
      <p:sp>
        <p:nvSpPr>
          <p:cNvPr id="4" name="عنصر نائب لرقم الشريحة 3"/>
          <p:cNvSpPr>
            <a:spLocks noGrp="1"/>
          </p:cNvSpPr>
          <p:nvPr>
            <p:ph type="sldNum" sz="quarter" idx="10"/>
          </p:nvPr>
        </p:nvSpPr>
        <p:spPr/>
        <p:txBody>
          <a:bodyPr/>
          <a:lstStyle/>
          <a:p>
            <a:pPr rtl="1"/>
            <a:fld id="{7FB667E1-E601-4AAF-B95C-B25720D70A60}" type="slidenum">
              <a:rPr lang="ar-SA" smtClean="0"/>
              <a:t>1</a:t>
            </a:fld>
            <a:endParaRPr lang="ar-SA"/>
          </a:p>
        </p:txBody>
      </p:sp>
    </p:spTree>
    <p:extLst>
      <p:ext uri="{BB962C8B-B14F-4D97-AF65-F5344CB8AC3E}">
        <p14:creationId xmlns:p14="http://schemas.microsoft.com/office/powerpoint/2010/main" val="95852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2</a:t>
            </a:fld>
            <a:endParaRPr lang="ar-SA" dirty="0"/>
          </a:p>
        </p:txBody>
      </p:sp>
    </p:spTree>
    <p:extLst>
      <p:ext uri="{BB962C8B-B14F-4D97-AF65-F5344CB8AC3E}">
        <p14:creationId xmlns:p14="http://schemas.microsoft.com/office/powerpoint/2010/main" val="366025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4</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5</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6</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7</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8</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9</a:t>
            </a:fld>
            <a:endParaRPr lang="ar-SA" dirty="0"/>
          </a:p>
        </p:txBody>
      </p:sp>
    </p:spTree>
    <p:extLst>
      <p:ext uri="{BB962C8B-B14F-4D97-AF65-F5344CB8AC3E}">
        <p14:creationId xmlns:p14="http://schemas.microsoft.com/office/powerpoint/2010/main" val="78256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17" name="Footer Placeholder 16"/>
          <p:cNvSpPr>
            <a:spLocks noGrp="1"/>
          </p:cNvSpPr>
          <p:nvPr>
            <p:ph type="ftr" sz="quarter" idx="11"/>
          </p:nvPr>
        </p:nvSpPr>
        <p:spPr/>
        <p:txBody>
          <a:bodyPr/>
          <a:lstStyle/>
          <a:p>
            <a:endParaRPr lang="ar-SA" dirty="0"/>
          </a:p>
        </p:txBody>
      </p:sp>
      <p:sp>
        <p:nvSpPr>
          <p:cNvPr id="29" name="Slide Number Placeholder 28"/>
          <p:cNvSpPr>
            <a:spLocks noGrp="1"/>
          </p:cNvSpPr>
          <p:nvPr>
            <p:ph type="sldNum" sz="quarter" idx="12"/>
          </p:nvPr>
        </p:nvSpPr>
        <p:spPr/>
        <p:txBody>
          <a:bodyPr/>
          <a:lstStyle/>
          <a:p>
            <a:fld id="{CA8D9AD5-F248-4919-864A-CFD76CC027D6}" type="slidenum">
              <a:rPr lang="ar-SA" smtClean="0"/>
              <a:pPr/>
              <a:t>‹#›</a:t>
            </a:fld>
            <a:endParaRPr lang="ar-SA"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a:xfrm>
            <a:off x="10566400" y="6416676"/>
            <a:ext cx="1016000" cy="365125"/>
          </a:xfrm>
        </p:spPr>
        <p:txBody>
          <a:bodyPr/>
          <a:lstStyle/>
          <a:p>
            <a:fld id="{CA8D9AD5-F248-4919-864A-CFD76CC027D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8D9AD5-F248-4919-864A-CFD76CC027D6}" type="slidenum">
              <a:rPr lang="ar-SA" smtClean="0"/>
              <a:pPr/>
              <a:t>‹#›</a:t>
            </a:fld>
            <a:endParaRPr lang="ar-SA"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23999" y="4509120"/>
            <a:ext cx="9144002" cy="901080"/>
          </a:xfrm>
        </p:spPr>
        <p:txBody>
          <a:bodyPr rtlCol="1">
            <a:normAutofit/>
          </a:bodyPr>
          <a:lstStyle/>
          <a:p>
            <a:pPr rtl="1"/>
            <a:r>
              <a:rPr lang="ar-EG" sz="2500" b="1" smtClean="0">
                <a:latin typeface="Tahoma" panose="020B0604030504040204" pitchFamily="34" charset="0"/>
                <a:ea typeface="Tahoma" panose="020B0604030504040204" pitchFamily="34" charset="0"/>
                <a:cs typeface="Tahoma" panose="020B0604030504040204" pitchFamily="34" charset="0"/>
              </a:rPr>
              <a:t>الإعلام وإدارة الصورة </a:t>
            </a:r>
            <a:r>
              <a:rPr lang="ar-EG" sz="2500" b="1" dirty="0" smtClean="0">
                <a:latin typeface="Tahoma" panose="020B0604030504040204" pitchFamily="34" charset="0"/>
                <a:ea typeface="Tahoma" panose="020B0604030504040204" pitchFamily="34" charset="0"/>
                <a:cs typeface="Tahoma" panose="020B0604030504040204" pitchFamily="34" charset="0"/>
              </a:rPr>
              <a:t>الذهنية</a:t>
            </a:r>
            <a:endParaRPr lang="ar-SA" sz="2500" b="1" dirty="0">
              <a:latin typeface="Tahoma" panose="020B0604030504040204" pitchFamily="34" charset="0"/>
              <a:ea typeface="Tahoma" panose="020B0604030504040204" pitchFamily="34" charset="0"/>
              <a:cs typeface="Tahoma" panose="020B0604030504040204" pitchFamily="34" charset="0"/>
            </a:endParaRPr>
          </a:p>
        </p:txBody>
      </p:sp>
      <p:sp>
        <p:nvSpPr>
          <p:cNvPr id="4" name="العنوان الفرعي 3"/>
          <p:cNvSpPr>
            <a:spLocks noGrp="1"/>
          </p:cNvSpPr>
          <p:nvPr>
            <p:ph type="subTitle" idx="1"/>
          </p:nvPr>
        </p:nvSpPr>
        <p:spPr>
          <a:xfrm>
            <a:off x="1522413" y="5445224"/>
            <a:ext cx="9144002" cy="1260376"/>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إعداد</a:t>
            </a:r>
          </a:p>
          <a:p>
            <a:pPr rtl="1"/>
            <a:r>
              <a:rPr lang="ar-EG" sz="2500" b="1" dirty="0" smtClean="0">
                <a:latin typeface="Tahoma" panose="020B0604030504040204" pitchFamily="34" charset="0"/>
                <a:ea typeface="Tahoma" panose="020B0604030504040204" pitchFamily="34" charset="0"/>
                <a:cs typeface="Tahoma" panose="020B0604030504040204" pitchFamily="34" charset="0"/>
              </a:rPr>
              <a:t>د/إيناس حسن عبدالعزيز</a:t>
            </a:r>
          </a:p>
        </p:txBody>
      </p:sp>
      <p:pic>
        <p:nvPicPr>
          <p:cNvPr id="3074" name="Picture 2" descr="C:\Users\AIA C\Desktop\585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advTm="10760">
        <p:fade/>
      </p:transition>
    </mc:Choice>
    <mc:Fallback xmlns="">
      <p:transition spd="med" advTm="1076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5" name="Oval Callout 4"/>
          <p:cNvSpPr/>
          <p:nvPr/>
        </p:nvSpPr>
        <p:spPr>
          <a:xfrm>
            <a:off x="5231904" y="0"/>
            <a:ext cx="6732736" cy="126876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a:t>تأثير الأحداث المثيرة علي </a:t>
            </a:r>
            <a:r>
              <a:rPr lang="ar-SA" sz="2800" b="1" dirty="0" smtClean="0"/>
              <a:t>الصورة </a:t>
            </a:r>
            <a:r>
              <a:rPr lang="ar-SA" sz="2800" b="1" dirty="0"/>
              <a:t>القومية</a:t>
            </a:r>
            <a:endParaRPr lang="en-US" sz="2800" dirty="0"/>
          </a:p>
        </p:txBody>
      </p:sp>
      <p:sp>
        <p:nvSpPr>
          <p:cNvPr id="2" name="مستطيل مستدير الزوايا 1"/>
          <p:cNvSpPr/>
          <p:nvPr/>
        </p:nvSpPr>
        <p:spPr>
          <a:xfrm>
            <a:off x="4943872" y="1484784"/>
            <a:ext cx="7248128" cy="534196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dirty="0" smtClean="0"/>
              <a:t>إذا </a:t>
            </a:r>
            <a:r>
              <a:rPr lang="ar-EG" sz="2800" dirty="0"/>
              <a:t>كانت عملية بناء الصورة أو تصحيحها تعتمد علي تراكم الجهود الاتصالية والدبلوماسية بالإضافة إلي غيرها من المؤثرات والأحداث التي تعمل ببطء علي تكوين المعالم الإيجابية أو السلبية في الصورة القومية، فإن تأثير الأحداث المثيرة واستغلالها إعلامياً ودعائياً يمثل عنصراً حاسماً وفعالاً في بناء الصور وتغييرها أو إدخال تعديل معين عليها، وهنا تظهر براعة مهندس الصورة أو صانع الصورة –علي حد تعبير الباحث الأمريكي ولبر </a:t>
            </a:r>
            <a:r>
              <a:rPr lang="ar-EG" sz="2800" dirty="0" err="1"/>
              <a:t>شرام</a:t>
            </a:r>
            <a:r>
              <a:rPr lang="ar-EG" sz="2800" dirty="0"/>
              <a:t>- في استغلال هذه الأحداث لتحقيق الصورة المرغوبة.</a:t>
            </a:r>
            <a:endParaRPr lang="en-US" sz="2800" dirty="0"/>
          </a:p>
          <a:p>
            <a:pPr algn="just"/>
            <a:endParaRPr lang="en-US" sz="2800" b="1" dirty="0"/>
          </a:p>
        </p:txBody>
      </p:sp>
      <p:pic>
        <p:nvPicPr>
          <p:cNvPr id="3" name="Picture 2" descr="C:\Users\Windows 7\Desktop\8db8e91f9d-1_1200x6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632"/>
            <a:ext cx="479985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45443"/>
      </p:ext>
    </p:extLst>
  </p:cSld>
  <p:clrMapOvr>
    <a:masterClrMapping/>
  </p:clrMapOvr>
  <mc:AlternateContent xmlns:mc="http://schemas.openxmlformats.org/markup-compatibility/2006" xmlns:p14="http://schemas.microsoft.com/office/powerpoint/2010/main">
    <mc:Choice Requires="p14">
      <p:transition spd="med" p14:dur="700" advTm="129755">
        <p:fade/>
      </p:transition>
    </mc:Choice>
    <mc:Fallback xmlns="">
      <p:transition spd="med" advTm="12975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4799856" y="0"/>
            <a:ext cx="7392144" cy="68580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dirty="0"/>
              <a:t> </a:t>
            </a:r>
            <a:r>
              <a:rPr lang="ar-EG" sz="2800" dirty="0" smtClean="0"/>
              <a:t>       </a:t>
            </a:r>
          </a:p>
          <a:p>
            <a:pPr algn="just"/>
            <a:r>
              <a:rPr lang="ar-EG" sz="2800" dirty="0"/>
              <a:t>ف</a:t>
            </a:r>
            <a:r>
              <a:rPr lang="ar-EG" sz="2800" dirty="0" smtClean="0"/>
              <a:t>قد </a:t>
            </a:r>
            <a:r>
              <a:rPr lang="ar-EG" sz="2800" dirty="0"/>
              <a:t>كان إطلاق القمر الصناعي السوفيتي الأول في عام 1957 حدثاً مثيراً أحدث تغييراً في صورة الروس عند بعض الشعوب وفي مقدمتهم الشعب الأمريكي الذي تكونت لديه من خلال وسائل الاتصال </a:t>
            </a:r>
            <a:r>
              <a:rPr lang="ar-EG" sz="2800" dirty="0" smtClean="0"/>
              <a:t>الأمريكية </a:t>
            </a:r>
            <a:r>
              <a:rPr lang="ar-EG" sz="2800" dirty="0"/>
              <a:t>صورة سلبية عن الشعب السوفيتي وحكومته، وقد جاء هذا الحدث ليهز تلك الصورة هزاً عنيفاً وليخلق تناقضاً حاداً بين الصورة القائمة ودلالات النجاح في إطلاق أول قمر صناعي يدور حول الأرض</a:t>
            </a:r>
            <a:r>
              <a:rPr lang="ar-EG" sz="2800" dirty="0" smtClean="0"/>
              <a:t>.</a:t>
            </a:r>
          </a:p>
          <a:p>
            <a:pPr algn="just"/>
            <a:r>
              <a:rPr lang="ar-EG" sz="2800" dirty="0" smtClean="0"/>
              <a:t>     لكنه </a:t>
            </a:r>
            <a:r>
              <a:rPr lang="ar-EG" sz="2800" dirty="0"/>
              <a:t>من المهم أن نوضح أن تأثير الأحداث المثيرة علي الصور القائمة عن الأعداء قد لا يدوم لفترة طويلة إذا نجحت وسائل الاتصال عند الطرف الاخر في امتصاص هذه الأحداث وتحويل الانتباه عنها أو تبريرها بشكل يضعف اثارها المحتملة بعد فترة قصيرة، </a:t>
            </a:r>
            <a:r>
              <a:rPr lang="ar-EG" sz="2800" dirty="0" smtClean="0"/>
              <a:t>وقد تعترف هذه الوسائل بالحقائق الجديدة المرتبطة بهذا الحدث ولكنها تنجح في نفس الوقت في تعبئة المشاعر ضد العدو </a:t>
            </a:r>
            <a:r>
              <a:rPr lang="ar-EG" sz="2800" dirty="0"/>
              <a:t>أو تكوين صورة أخري </a:t>
            </a:r>
            <a:endParaRPr lang="en-US" sz="2800" dirty="0" smtClean="0"/>
          </a:p>
          <a:p>
            <a:pPr algn="just"/>
            <a:endParaRPr lang="en-US" sz="2700" b="1" dirty="0"/>
          </a:p>
        </p:txBody>
      </p:sp>
      <p:pic>
        <p:nvPicPr>
          <p:cNvPr id="3" name="Picture 2" descr="C:\Users\Windows 7\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98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37706"/>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087888" y="19050"/>
            <a:ext cx="6984776" cy="672231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dirty="0" smtClean="0"/>
              <a:t>للأعداء </a:t>
            </a:r>
            <a:r>
              <a:rPr lang="ar-EG" sz="2800" dirty="0"/>
              <a:t>قد تختلف في تفاصيلها عن الصورة القديمة ولكنها تحقق نفس الهدف من الصورة الأولي والذي يتمثل في إثارة الكراهية وتغذية مشاعر العداء.</a:t>
            </a:r>
            <a:endParaRPr lang="en-US" sz="2800" dirty="0"/>
          </a:p>
          <a:p>
            <a:pPr algn="just"/>
            <a:r>
              <a:rPr lang="ar-EG" sz="2800" dirty="0"/>
              <a:t>ولعل أوضح مثال علي ذلك ما حدث في أعقاب حرب </a:t>
            </a:r>
            <a:r>
              <a:rPr lang="ar-EG" sz="2800" dirty="0" smtClean="0"/>
              <a:t>عام </a:t>
            </a:r>
            <a:r>
              <a:rPr lang="ar-EG" sz="2800" dirty="0"/>
              <a:t>1967 من هزيمة قاسية فاقت كل التصورات وأحدثت هزة عنيفة في الصور السائدة عن أطراف الصراع، ولكن ما لبثت وسائل الاتصال المصرية أن أعادت الثقة المفقودة عند الجنود، ونجحت في خلق التصميم علي القتال مرة ثانية وتعبئة الشعور </a:t>
            </a:r>
            <a:r>
              <a:rPr lang="ar-EG" sz="2800" dirty="0" smtClean="0"/>
              <a:t>القومي </a:t>
            </a:r>
            <a:r>
              <a:rPr lang="ar-EG" sz="2800" dirty="0"/>
              <a:t>وإعداده للحرب من جديد، وقد تحقق الهدف في هذه المرة من خلال إعادة تشكيل صورة العدو بما يتفق مع الأوضاع الحقيقية والتأكيد علي روح البذل والاستعداد للكفاح في معركة قد يطول مداها ويزيد عدد ضحاياها من أجل تحرير الأرض والدفاع عن الوطن</a:t>
            </a:r>
            <a:r>
              <a:rPr lang="ar-EG" sz="2800" dirty="0" smtClean="0"/>
              <a:t>.</a:t>
            </a:r>
            <a:endParaRPr lang="en-US" sz="2800" dirty="0"/>
          </a:p>
        </p:txBody>
      </p:sp>
      <p:pic>
        <p:nvPicPr>
          <p:cNvPr id="3077" name="Picture 5" descr="C:\Users\Windows 7\Deskto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3" y="332656"/>
            <a:ext cx="4967485" cy="59046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1449566"/>
      </p:ext>
    </p:extLst>
  </p:cSld>
  <p:clrMapOvr>
    <a:masterClrMapping/>
  </p:clrMapOvr>
  <mc:AlternateContent xmlns:mc="http://schemas.openxmlformats.org/markup-compatibility/2006" xmlns:p14="http://schemas.microsoft.com/office/powerpoint/2010/main">
    <mc:Choice Requires="p14">
      <p:transition spd="med" p14:dur="700" advTm="55226">
        <p:fade/>
      </p:transition>
    </mc:Choice>
    <mc:Fallback xmlns="">
      <p:transition spd="med" advTm="55226">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020383" y="19050"/>
            <a:ext cx="6147953" cy="961678"/>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1" anchor="ctr"/>
          <a:lstStyle/>
          <a:p>
            <a:r>
              <a:rPr lang="ar-EG" sz="3200" b="1" dirty="0"/>
              <a:t>دور الهيئة العامة للاستعلامات في صنع الصورة المصرية</a:t>
            </a:r>
            <a:endParaRPr lang="en-US" sz="3200" dirty="0"/>
          </a:p>
        </p:txBody>
      </p:sp>
      <p:sp>
        <p:nvSpPr>
          <p:cNvPr id="3" name="مستطيل مستدير الزوايا 2"/>
          <p:cNvSpPr/>
          <p:nvPr/>
        </p:nvSpPr>
        <p:spPr>
          <a:xfrm>
            <a:off x="5519936" y="1412776"/>
            <a:ext cx="6672064" cy="5445224"/>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just"/>
            <a:r>
              <a:rPr lang="ar-EG" sz="2800" dirty="0"/>
              <a:t>تضمن مرسوم قانون رقم 270 لسنه 1952 الخاص بإنشاء وزارة الإرشاد، إنشاء إدارة للاستعلامات التي أصبح اسمها الهيئة العامة للاستعلامات بعد ذلك، والتي تحددت أهم اهدافها في توضيح الصورة الحقيقية لمصر أمام الرأي العام العالمي وشرح أهداف الدولة وخططها السياسية والاجتماعية والاقتصادية واتجاهاتها إزاء المشكلات العالمية، وعرض صور التقدم والنهضة بها، ودحض الدعايات المضادة وتنوير الرأي العام بإعداد البرامج الإعلامية وتنفيذها مستخدمة في ذلك كافة الوسائل الإعلامية عن طريق مراكز الإعلام في الداخل والخارج متعاونة مع أجهزة الدولة الأخرى.</a:t>
            </a:r>
            <a:endParaRPr lang="en-US" sz="2800" b="1" dirty="0"/>
          </a:p>
        </p:txBody>
      </p:sp>
      <p:pic>
        <p:nvPicPr>
          <p:cNvPr id="4099" name="Picture 3" descr="C:\Users\Windows 7\Desktop\3201862227149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99888"/>
            <a:ext cx="5303911" cy="6025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3962351"/>
      </p:ext>
    </p:extLst>
  </p:cSld>
  <p:clrMapOvr>
    <a:masterClrMapping/>
  </p:clrMapOvr>
  <mc:AlternateContent xmlns:mc="http://schemas.openxmlformats.org/markup-compatibility/2006" xmlns:p14="http://schemas.microsoft.com/office/powerpoint/2010/main">
    <mc:Choice Requires="p14">
      <p:transition spd="med" p14:dur="700" advTm="43021">
        <p:fade/>
      </p:transition>
    </mc:Choice>
    <mc:Fallback xmlns="">
      <p:transition spd="med" advTm="4302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5159896" y="188640"/>
            <a:ext cx="6912768" cy="633670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en-US" sz="2800" b="1" dirty="0" smtClean="0"/>
              <a:t> </a:t>
            </a:r>
            <a:r>
              <a:rPr lang="ar-EG" sz="3200" dirty="0"/>
              <a:t>ويجب أن نشير إلي أهمية التنسيق بين أوجه نشاط هذه الهيئة في المجال الخارجي وبين نشاط البعثات الدبلوماسية والتعليمية الخارجية، وكذلك تعبئة جهود جميع المصريين العاملين في الخارج والراغبين في دحض الدعايات المضادة وتوضيح الصورة الحقيقية لبلادهم أمام الرأي العام العالمي، وهذا يتطلب دعم هذه الهيئة ومنحها الصلاحيات الكاملة التي تمكنها من أداء دورها في الداخل والخارج بفاعلية أكثر لكي تدخل مصر من خلالها المجال الدولي للعلاقات العامة، وتثبت فيه أمام القوي الإعلامية والدعائية المختلفة في اتجاهاتها ومصالحها.</a:t>
            </a:r>
            <a:endParaRPr lang="en-US" sz="3200" dirty="0"/>
          </a:p>
        </p:txBody>
      </p:sp>
      <p:pic>
        <p:nvPicPr>
          <p:cNvPr id="5122" name="Picture 2" descr="C:\Users\Windows 7\Desktop\2018072206105610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548680"/>
            <a:ext cx="482453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43501"/>
      </p:ext>
    </p:extLst>
  </p:cSld>
  <p:clrMapOvr>
    <a:masterClrMapping/>
  </p:clrMapOvr>
  <mc:AlternateContent xmlns:mc="http://schemas.openxmlformats.org/markup-compatibility/2006" xmlns:p14="http://schemas.microsoft.com/office/powerpoint/2010/main">
    <mc:Choice Requires="p14">
      <p:transition spd="med" p14:dur="700" advTm="58909">
        <p:fade/>
      </p:transition>
    </mc:Choice>
    <mc:Fallback xmlns="">
      <p:transition spd="med" advTm="5890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159896" y="19050"/>
            <a:ext cx="6147953" cy="1177702"/>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3200" b="1" u="sng" dirty="0"/>
              <a:t>بناء الصورة الذهنية لمصر في الخارج</a:t>
            </a:r>
            <a:endParaRPr lang="en-US" sz="3200" dirty="0"/>
          </a:p>
        </p:txBody>
      </p:sp>
      <p:sp>
        <p:nvSpPr>
          <p:cNvPr id="3" name="مستطيل مستدير الزوايا 2"/>
          <p:cNvSpPr/>
          <p:nvPr/>
        </p:nvSpPr>
        <p:spPr>
          <a:xfrm>
            <a:off x="4871864" y="1412775"/>
            <a:ext cx="7320136" cy="5099781"/>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ar-EG" sz="2600" b="1" dirty="0" smtClean="0"/>
              <a:t>لا </a:t>
            </a:r>
            <a:r>
              <a:rPr lang="ar-EG" sz="2600" b="1" dirty="0"/>
              <a:t>نستطيع أن ننكر الدور الذي تلعبه وسائل الاعلام في تكوين الصورة الذهنية لدى الأفراد عن دول وشعوب العالم الأخرى وذلك مع قلة فرص الأفراد في الاحتكاك والسفر الى هذه الدول والإحاطة بما يجري في أراضيها، ولهذا فيجب استخدام وسائل الاعلام في تحسين الصورة الذهنية لمصر من خلال توظيفها في حل المشكلات الاجتماعية والثقافية والسياسية والبيئية المختلفة، وعدم استخدامها في إبراز السلبيات والتأكيد عليها، بحيث تظهر صورة مصر من خلال تلك الوسائل كمجتمع غير آمن يتعرض لضربات الارهاب كل يوم، وهي الصورة التي أدت لإحجام الكثير من الأوروبيين عن القدوم لمصر خوفا على </a:t>
            </a:r>
            <a:r>
              <a:rPr lang="ar-EG" sz="2600" b="1" dirty="0" smtClean="0"/>
              <a:t>أرواحهم</a:t>
            </a:r>
            <a:r>
              <a:rPr lang="ar-EG" sz="2600" b="1" dirty="0"/>
              <a:t>.</a:t>
            </a:r>
            <a:endParaRPr lang="en-US" sz="2600" b="1" dirty="0"/>
          </a:p>
        </p:txBody>
      </p:sp>
      <p:pic>
        <p:nvPicPr>
          <p:cNvPr id="6147" name="Picture 3" descr="C:\Users\Windows 7\Desktop\pngtree-news-media-media-person-anchor-news-png-image_3830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8" y="980727"/>
            <a:ext cx="4847456" cy="553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78094"/>
      </p:ext>
    </p:extLst>
  </p:cSld>
  <p:clrMapOvr>
    <a:masterClrMapping/>
  </p:clrMapOvr>
  <mc:AlternateContent xmlns:mc="http://schemas.openxmlformats.org/markup-compatibility/2006" xmlns:p14="http://schemas.microsoft.com/office/powerpoint/2010/main">
    <mc:Choice Requires="p14">
      <p:transition spd="med" p14:dur="700" advTm="50881">
        <p:fade/>
      </p:transition>
    </mc:Choice>
    <mc:Fallback xmlns="">
      <p:transition spd="med" advTm="5088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5159896" y="342552"/>
            <a:ext cx="6888088" cy="6515447"/>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b="1" dirty="0"/>
              <a:t>وبالتالي فينبغي مراعاة مجموعة من الاعتبارات عند بناء صورة مصر الذهنية في الخارج، أهمها أن نكون نحن كمصريين أكثر تعلقا ببلدنا وأن نظهر هذا التعلق ونؤكد عليه </a:t>
            </a:r>
            <a:r>
              <a:rPr lang="ar-EG" sz="2800" b="1" dirty="0" smtClean="0"/>
              <a:t>في </a:t>
            </a:r>
            <a:r>
              <a:rPr lang="ar-EG" sz="2800" b="1" dirty="0"/>
              <a:t>وسائل </a:t>
            </a:r>
            <a:r>
              <a:rPr lang="ar-EG" sz="2800" b="1" dirty="0" smtClean="0"/>
              <a:t> </a:t>
            </a:r>
            <a:r>
              <a:rPr lang="ar-EG" sz="2800" b="1" dirty="0"/>
              <a:t>الاعلام </a:t>
            </a:r>
            <a:r>
              <a:rPr lang="ar-EG" sz="2800" b="1" dirty="0" smtClean="0"/>
              <a:t> وعلي وسائل </a:t>
            </a:r>
            <a:r>
              <a:rPr lang="ar-EG" sz="2800" b="1" dirty="0"/>
              <a:t>التواصل الاجتماعي </a:t>
            </a:r>
            <a:r>
              <a:rPr lang="ar-EG" sz="2800" b="1" dirty="0" smtClean="0"/>
              <a:t>وحتى </a:t>
            </a:r>
            <a:r>
              <a:rPr lang="ar-EG" sz="2800" b="1" dirty="0"/>
              <a:t>في أحاديثنا الخاصة مع غيرنا من الجنسيات، وفي نفس الوقت أن يكون لدينا شجاعة الاعتراف بالخطأ على المستويين الرسمي وغير الرسمي، وأن يتم العمل على إزالة الخطأ في أسرع وقت حتى نستحق الثقة، وأن تظل قنوات الاتصال مفتوحة دائما لمناقشة الأخطاء وتصليحها، دون أن نسيء لبلدنا أو أن ندفن رؤوسنا في الرمال.</a:t>
            </a:r>
            <a:endParaRPr lang="en-US" sz="2800" b="1" dirty="0"/>
          </a:p>
        </p:txBody>
      </p:sp>
      <p:pic>
        <p:nvPicPr>
          <p:cNvPr id="1026" name="Picture 2" descr="C:\Users\Windows 7\Desktop\downloa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4704"/>
            <a:ext cx="5015880" cy="56886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7048829"/>
      </p:ext>
    </p:extLst>
  </p:cSld>
  <p:clrMapOvr>
    <a:masterClrMapping/>
  </p:clrMapOvr>
  <mc:AlternateContent xmlns:mc="http://schemas.openxmlformats.org/markup-compatibility/2006" xmlns:p14="http://schemas.microsoft.com/office/powerpoint/2010/main">
    <mc:Choice Requires="p14">
      <p:transition spd="med" p14:dur="700" advTm="35911">
        <p:fade/>
      </p:transition>
    </mc:Choice>
    <mc:Fallback xmlns="">
      <p:transition spd="med" advTm="3591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Windows 7\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33250"/>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902</TotalTime>
  <Words>725</Words>
  <Application>Microsoft Office PowerPoint</Application>
  <PresentationFormat>Custom</PresentationFormat>
  <Paragraphs>24</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الإعلام وإدارة الصورة الذهنية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أوروبا في العصور الوسطي من القرن الــ11 إلى الــ16</dc:title>
  <dc:creator>AIA</dc:creator>
  <cp:lastModifiedBy>Windows 7</cp:lastModifiedBy>
  <cp:revision>107</cp:revision>
  <dcterms:created xsi:type="dcterms:W3CDTF">2019-06-05T11:17:39Z</dcterms:created>
  <dcterms:modified xsi:type="dcterms:W3CDTF">2020-03-23T04:56:47Z</dcterms:modified>
</cp:coreProperties>
</file>