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7" r:id="rId3"/>
    <p:sldId id="316"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314" r:id="rId31"/>
    <p:sldId id="315" r:id="rId32"/>
    <p:sldId id="257" r:id="rId33"/>
    <p:sldId id="258" r:id="rId34"/>
    <p:sldId id="259" r:id="rId35"/>
    <p:sldId id="260" r:id="rId36"/>
    <p:sldId id="261" r:id="rId37"/>
    <p:sldId id="262" r:id="rId38"/>
    <p:sldId id="263" r:id="rId39"/>
    <p:sldId id="264" r:id="rId40"/>
    <p:sldId id="265" r:id="rId41"/>
    <p:sldId id="266" r:id="rId42"/>
    <p:sldId id="267" r:id="rId43"/>
    <p:sldId id="268" r:id="rId44"/>
    <p:sldId id="269" r:id="rId45"/>
    <p:sldId id="270" r:id="rId46"/>
    <p:sldId id="271" r:id="rId47"/>
    <p:sldId id="272" r:id="rId48"/>
    <p:sldId id="273" r:id="rId49"/>
    <p:sldId id="274" r:id="rId50"/>
    <p:sldId id="275" r:id="rId51"/>
    <p:sldId id="276" r:id="rId52"/>
    <p:sldId id="277" r:id="rId53"/>
    <p:sldId id="278" r:id="rId54"/>
    <p:sldId id="279" r:id="rId55"/>
    <p:sldId id="280" r:id="rId56"/>
    <p:sldId id="281" r:id="rId57"/>
    <p:sldId id="282" r:id="rId58"/>
    <p:sldId id="283" r:id="rId59"/>
    <p:sldId id="284" r:id="rId60"/>
    <p:sldId id="285" r:id="rId61"/>
    <p:sldId id="286" r:id="rId62"/>
    <p:sldId id="287"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Mass media </a:t>
            </a:r>
            <a:r>
              <a:rPr lang="en-US" b="1" dirty="0" smtClean="0"/>
              <a:t>material</a:t>
            </a:r>
            <a:r>
              <a:rPr lang="ar-EG" b="1" smtClean="0"/>
              <a:t/>
            </a:r>
            <a:br>
              <a:rPr lang="ar-EG" b="1" smtClean="0"/>
            </a:br>
            <a:r>
              <a:rPr lang="ar-EG" b="1" smtClean="0"/>
              <a:t>المحاضرة الثانية</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smtClean="0"/>
              <a:t>أ.م.د/محمد عمارة</a:t>
            </a:r>
          </a:p>
          <a:p>
            <a:r>
              <a:rPr lang="ar-EG" b="1" dirty="0" smtClean="0"/>
              <a:t>أستاذ </a:t>
            </a:r>
            <a:r>
              <a:rPr lang="ar-EG" b="1" dirty="0"/>
              <a:t>مساعد بقسم الإذاعة والتليفزيون</a:t>
            </a:r>
          </a:p>
          <a:p>
            <a:r>
              <a:rPr lang="ar-EG" b="1" dirty="0"/>
              <a:t>ووكيل كلية الإعلام لشؤن خدمة البيئة وتنمية المجتمع - جامعة جنوب الوادي</a:t>
            </a:r>
          </a:p>
        </p:txBody>
      </p:sp>
    </p:spTree>
    <p:extLst>
      <p:ext uri="{BB962C8B-B14F-4D97-AF65-F5344CB8AC3E}">
        <p14:creationId xmlns:p14="http://schemas.microsoft.com/office/powerpoint/2010/main" val="2834355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a:buNone/>
            </a:pPr>
            <a:endParaRPr lang="en-US" dirty="0"/>
          </a:p>
        </p:txBody>
      </p:sp>
    </p:spTree>
    <p:extLst>
      <p:ext uri="{BB962C8B-B14F-4D97-AF65-F5344CB8AC3E}">
        <p14:creationId xmlns:p14="http://schemas.microsoft.com/office/powerpoint/2010/main" val="1660825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40699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80483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20733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13223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94830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85585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25920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95031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63789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	Translate the following into </a:t>
            </a:r>
            <a:r>
              <a:rPr lang="en-US" b="1" dirty="0" smtClean="0"/>
              <a:t>Arabic </a:t>
            </a:r>
            <a:r>
              <a:rPr lang="en-US" b="1" dirty="0"/>
              <a:t>:</a:t>
            </a:r>
          </a:p>
        </p:txBody>
      </p:sp>
      <p:sp>
        <p:nvSpPr>
          <p:cNvPr id="3" name="Content Placeholder 2"/>
          <p:cNvSpPr>
            <a:spLocks noGrp="1"/>
          </p:cNvSpPr>
          <p:nvPr>
            <p:ph idx="1"/>
          </p:nvPr>
        </p:nvSpPr>
        <p:spPr/>
        <p:txBody>
          <a:bodyPr>
            <a:normAutofit fontScale="85000" lnSpcReduction="20000"/>
          </a:bodyPr>
          <a:lstStyle/>
          <a:p>
            <a:r>
              <a:rPr lang="en-US" sz="4800" b="1" dirty="0"/>
              <a:t>Organizational Communication: </a:t>
            </a:r>
          </a:p>
          <a:p>
            <a:pPr algn="just"/>
            <a:r>
              <a:rPr lang="ar-EG" sz="4800" dirty="0" smtClean="0"/>
              <a:t>         </a:t>
            </a:r>
            <a:r>
              <a:rPr lang="en-US" sz="4800" dirty="0" smtClean="0"/>
              <a:t>Organizational </a:t>
            </a:r>
            <a:r>
              <a:rPr lang="en-US" sz="4800" dirty="0"/>
              <a:t>communication is a form of interpersonal communication that takes place within definite boundaries and is concerned with the achievement of the goals of that organization </a:t>
            </a:r>
            <a:r>
              <a:rPr lang="ar-EG" sz="4800" dirty="0"/>
              <a:t>.</a:t>
            </a:r>
            <a:endParaRPr lang="en-US" sz="4800" dirty="0"/>
          </a:p>
        </p:txBody>
      </p:sp>
    </p:spTree>
    <p:extLst>
      <p:ext uri="{BB962C8B-B14F-4D97-AF65-F5344CB8AC3E}">
        <p14:creationId xmlns:p14="http://schemas.microsoft.com/office/powerpoint/2010/main" val="3680590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89322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94198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10606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2772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18753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25794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33339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83820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37885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17325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4800" dirty="0"/>
              <a:t> </a:t>
            </a:r>
            <a:r>
              <a:rPr lang="ar-EG" sz="4800" dirty="0" smtClean="0"/>
              <a:t>        </a:t>
            </a:r>
            <a:r>
              <a:rPr lang="en-US" sz="4800" dirty="0" smtClean="0"/>
              <a:t> </a:t>
            </a:r>
            <a:r>
              <a:rPr lang="en-US" sz="4800" dirty="0"/>
              <a:t>It has the characteristics of interpersonal communication. In addition , it is also marked by a number of status role considerations , such as , role prescriptions , professional norms , prescribed routes of transmission , sanctions and the like . </a:t>
            </a:r>
          </a:p>
          <a:p>
            <a:endParaRPr lang="en-US" sz="4800" b="1" dirty="0"/>
          </a:p>
        </p:txBody>
      </p:sp>
    </p:spTree>
    <p:extLst>
      <p:ext uri="{BB962C8B-B14F-4D97-AF65-F5344CB8AC3E}">
        <p14:creationId xmlns:p14="http://schemas.microsoft.com/office/powerpoint/2010/main" val="2867416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32323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48256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39948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030936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163908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439834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39952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105670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221027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83306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fontScale="70000" lnSpcReduction="20000"/>
          </a:bodyPr>
          <a:lstStyle/>
          <a:p>
            <a:r>
              <a:rPr lang="en-US" sz="4400" b="1" dirty="0"/>
              <a:t>However , the boundaries of organizational communication are more sharply defined than interpersonal communication. </a:t>
            </a:r>
          </a:p>
          <a:p>
            <a:r>
              <a:rPr lang="en-US" sz="4400" b="1" dirty="0"/>
              <a:t>An individual is quite aware of his membership in an organization where he is obliged to communicate in certain prescribed ways . Though organizations very in size , permanence ,and task to be performed , yet they all snare similar characteristics : </a:t>
            </a:r>
          </a:p>
          <a:p>
            <a:endParaRPr lang="en-US" sz="4400" b="1" dirty="0"/>
          </a:p>
        </p:txBody>
      </p:sp>
    </p:spTree>
    <p:extLst>
      <p:ext uri="{BB962C8B-B14F-4D97-AF65-F5344CB8AC3E}">
        <p14:creationId xmlns:p14="http://schemas.microsoft.com/office/powerpoint/2010/main" val="829986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400986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69107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616624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097583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638054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18062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418218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21111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109663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67804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t>الترجمة</a:t>
            </a:r>
            <a:endParaRPr lang="en-US" b="1" dirty="0"/>
          </a:p>
        </p:txBody>
      </p:sp>
      <p:sp>
        <p:nvSpPr>
          <p:cNvPr id="3" name="Content Placeholder 2"/>
          <p:cNvSpPr>
            <a:spLocks noGrp="1"/>
          </p:cNvSpPr>
          <p:nvPr>
            <p:ph idx="1"/>
          </p:nvPr>
        </p:nvSpPr>
        <p:spPr/>
        <p:txBody>
          <a:bodyPr>
            <a:normAutofit/>
          </a:bodyPr>
          <a:lstStyle/>
          <a:p>
            <a:pPr marL="0" indent="0" algn="r">
              <a:buNone/>
            </a:pPr>
            <a:r>
              <a:rPr lang="ar-EG" sz="4400" b="1" u="sng" dirty="0" smtClean="0"/>
              <a:t>الإتصال التنظيمي « عن طريق المنظمات أو التنظيمات»</a:t>
            </a:r>
          </a:p>
          <a:p>
            <a:pPr marL="0" indent="0" algn="just">
              <a:buNone/>
            </a:pPr>
            <a:r>
              <a:rPr lang="ar-EG" sz="4400" b="1" dirty="0" smtClean="0"/>
              <a:t>            يعتبر الإتصال التنظيمي نوعا من الإتصال فيما بين الأشخاص الذي يتم داخل الحدود المعينة و يختص بتحقيق أهداف تلك المنظمة أو ذلك التنظيم.</a:t>
            </a:r>
          </a:p>
          <a:p>
            <a:pPr marL="0" indent="0" algn="r">
              <a:buNone/>
            </a:pPr>
            <a:endParaRPr lang="ar-EG" sz="4400" b="1" dirty="0"/>
          </a:p>
          <a:p>
            <a:pPr marL="0" indent="0" algn="r">
              <a:buNone/>
            </a:pPr>
            <a:endParaRPr lang="en-US" sz="4400" b="1" dirty="0"/>
          </a:p>
        </p:txBody>
      </p:sp>
    </p:spTree>
    <p:extLst>
      <p:ext uri="{BB962C8B-B14F-4D97-AF65-F5344CB8AC3E}">
        <p14:creationId xmlns:p14="http://schemas.microsoft.com/office/powerpoint/2010/main" val="10597125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002113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742331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97942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686283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060356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052761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76705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150140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992247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70659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pPr marL="0" indent="0" algn="just">
              <a:buNone/>
            </a:pPr>
            <a:r>
              <a:rPr lang="ar-EG" sz="4000" b="1" dirty="0" smtClean="0"/>
              <a:t>        وله خصائص الإتصال فيما بين الأشخاص بالإضافة إلى ذلك فإنه يتسم بعدد من إعتبارات الأدوار الأساسية مثل المعايير والقواعد المهنية وطرق النقل للمعلومات المحددة والجزاءات وما إلى ذلك. </a:t>
            </a:r>
            <a:endParaRPr lang="en-US" sz="4000" b="1" dirty="0"/>
          </a:p>
        </p:txBody>
      </p:sp>
    </p:spTree>
    <p:extLst>
      <p:ext uri="{BB962C8B-B14F-4D97-AF65-F5344CB8AC3E}">
        <p14:creationId xmlns:p14="http://schemas.microsoft.com/office/powerpoint/2010/main" val="27043124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929025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520383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0623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just">
              <a:buNone/>
            </a:pPr>
            <a:r>
              <a:rPr lang="ar-EG" sz="4000" b="1" dirty="0" smtClean="0"/>
              <a:t>              ومع ذلك فإن حدود الإتصال التنظيمي تعتبر أكثر وضوحا من حيث تعريفها عن الإتصال الشخصي . فالفرد على إدراك تام بعضويته في المجتمع حيث يلتزم بالإتصال عن طريق وسائل محددة، ومع أن التنظيمات تختلف من حيث حجمها وإستمراريتها والمهمة التي تقوم بها، إلا أنها كلها تشترك في خصائص متشابهة.</a:t>
            </a:r>
            <a:endParaRPr lang="ar-EG" sz="4000" b="1" dirty="0"/>
          </a:p>
        </p:txBody>
      </p:sp>
    </p:spTree>
    <p:extLst>
      <p:ext uri="{BB962C8B-B14F-4D97-AF65-F5344CB8AC3E}">
        <p14:creationId xmlns:p14="http://schemas.microsoft.com/office/powerpoint/2010/main" val="3081343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ar-EG" sz="4000" b="1" dirty="0" smtClean="0"/>
              <a:t>إنتهت المحاضرة الثانية</a:t>
            </a:r>
            <a:endParaRPr lang="en-US" sz="4000" b="1" dirty="0"/>
          </a:p>
        </p:txBody>
      </p:sp>
    </p:spTree>
    <p:extLst>
      <p:ext uri="{BB962C8B-B14F-4D97-AF65-F5344CB8AC3E}">
        <p14:creationId xmlns:p14="http://schemas.microsoft.com/office/powerpoint/2010/main" val="2296765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r">
              <a:buNone/>
            </a:pPr>
            <a:endParaRPr lang="en-US" sz="6000" b="1" dirty="0"/>
          </a:p>
        </p:txBody>
      </p:sp>
    </p:spTree>
    <p:extLst>
      <p:ext uri="{BB962C8B-B14F-4D97-AF65-F5344CB8AC3E}">
        <p14:creationId xmlns:p14="http://schemas.microsoft.com/office/powerpoint/2010/main" val="802931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277</Words>
  <Application>Microsoft Office PowerPoint</Application>
  <PresentationFormat>On-screen Show (4:3)</PresentationFormat>
  <Paragraphs>16</Paragraphs>
  <Slides>62</Slides>
  <Notes>0</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Office Theme</vt:lpstr>
      <vt:lpstr>Mass media material المحاضرة الثانية</vt:lpstr>
      <vt:lpstr>1. Translate the following into Arabic :</vt:lpstr>
      <vt:lpstr>PowerPoint Presentation</vt:lpstr>
      <vt:lpstr>PowerPoint Presentation</vt:lpstr>
      <vt:lpstr>الترجمة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25</cp:revision>
  <dcterms:created xsi:type="dcterms:W3CDTF">2006-08-16T00:00:00Z</dcterms:created>
  <dcterms:modified xsi:type="dcterms:W3CDTF">2020-03-19T11:17:01Z</dcterms:modified>
</cp:coreProperties>
</file>