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7" r:id="rId3"/>
    <p:sldId id="316" r:id="rId4"/>
    <p:sldId id="288" r:id="rId5"/>
    <p:sldId id="289" r:id="rId6"/>
    <p:sldId id="290" r:id="rId7"/>
    <p:sldId id="291" r:id="rId8"/>
    <p:sldId id="292" r:id="rId9"/>
    <p:sldId id="293" r:id="rId10"/>
    <p:sldId id="294" r:id="rId11"/>
    <p:sldId id="295" r:id="rId12"/>
    <p:sldId id="296" r:id="rId13"/>
    <p:sldId id="297" r:id="rId14"/>
    <p:sldId id="298" r:id="rId15"/>
    <p:sldId id="299" r:id="rId16"/>
    <p:sldId id="300" r:id="rId17"/>
    <p:sldId id="301" r:id="rId18"/>
    <p:sldId id="302" r:id="rId19"/>
    <p:sldId id="303" r:id="rId20"/>
    <p:sldId id="304" r:id="rId21"/>
    <p:sldId id="305" r:id="rId22"/>
    <p:sldId id="306" r:id="rId23"/>
    <p:sldId id="307" r:id="rId24"/>
    <p:sldId id="308" r:id="rId25"/>
    <p:sldId id="309" r:id="rId26"/>
    <p:sldId id="310" r:id="rId27"/>
    <p:sldId id="311" r:id="rId28"/>
    <p:sldId id="312" r:id="rId29"/>
    <p:sldId id="313" r:id="rId30"/>
    <p:sldId id="314" r:id="rId31"/>
    <p:sldId id="315" r:id="rId32"/>
    <p:sldId id="257" r:id="rId33"/>
    <p:sldId id="258" r:id="rId34"/>
    <p:sldId id="259" r:id="rId35"/>
    <p:sldId id="260" r:id="rId36"/>
    <p:sldId id="261" r:id="rId37"/>
    <p:sldId id="262" r:id="rId38"/>
    <p:sldId id="263" r:id="rId39"/>
    <p:sldId id="264" r:id="rId40"/>
    <p:sldId id="265" r:id="rId41"/>
    <p:sldId id="266" r:id="rId42"/>
    <p:sldId id="267" r:id="rId43"/>
    <p:sldId id="268" r:id="rId44"/>
    <p:sldId id="269" r:id="rId45"/>
    <p:sldId id="270" r:id="rId46"/>
    <p:sldId id="271" r:id="rId47"/>
    <p:sldId id="272" r:id="rId48"/>
    <p:sldId id="273" r:id="rId49"/>
    <p:sldId id="274" r:id="rId50"/>
    <p:sldId id="275" r:id="rId51"/>
    <p:sldId id="276" r:id="rId52"/>
    <p:sldId id="277" r:id="rId53"/>
    <p:sldId id="278" r:id="rId54"/>
    <p:sldId id="279" r:id="rId55"/>
    <p:sldId id="280" r:id="rId56"/>
    <p:sldId id="281" r:id="rId57"/>
    <p:sldId id="282" r:id="rId58"/>
    <p:sldId id="283" r:id="rId59"/>
    <p:sldId id="284" r:id="rId60"/>
    <p:sldId id="285" r:id="rId61"/>
    <p:sldId id="286" r:id="rId62"/>
    <p:sldId id="287" r:id="rId6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Mass media material</a:t>
            </a:r>
            <a:endParaRPr lang="en-US" b="1" dirty="0"/>
          </a:p>
        </p:txBody>
      </p:sp>
      <p:sp>
        <p:nvSpPr>
          <p:cNvPr id="3" name="Subtitle 2"/>
          <p:cNvSpPr>
            <a:spLocks noGrp="1"/>
          </p:cNvSpPr>
          <p:nvPr>
            <p:ph type="subTitle" idx="1"/>
          </p:nvPr>
        </p:nvSpPr>
        <p:spPr/>
        <p:txBody>
          <a:bodyPr>
            <a:normAutofit fontScale="92500" lnSpcReduction="20000"/>
          </a:bodyPr>
          <a:lstStyle/>
          <a:p>
            <a:r>
              <a:rPr lang="ar-EG" b="1" dirty="0" smtClean="0"/>
              <a:t>أ.م.د/محمد عمارة</a:t>
            </a:r>
          </a:p>
          <a:p>
            <a:r>
              <a:rPr lang="ar-EG" b="1" dirty="0" smtClean="0"/>
              <a:t>أستاذ </a:t>
            </a:r>
            <a:r>
              <a:rPr lang="ar-EG" b="1" dirty="0"/>
              <a:t>مساعد بقسم الإذاعة والتليفزيون</a:t>
            </a:r>
          </a:p>
          <a:p>
            <a:r>
              <a:rPr lang="ar-EG" b="1" dirty="0"/>
              <a:t>ووكيل كلية الإعلام لشؤن خدمة البيئة وتنمية المجتمع - جامعة جنوب الوادي</a:t>
            </a:r>
          </a:p>
        </p:txBody>
      </p:sp>
    </p:spTree>
    <p:extLst>
      <p:ext uri="{BB962C8B-B14F-4D97-AF65-F5344CB8AC3E}">
        <p14:creationId xmlns:p14="http://schemas.microsoft.com/office/powerpoint/2010/main" val="2834355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6608255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6406994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7804834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9207333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3132234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8948300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2855851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9259203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2950311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063789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1.	Translate the following into </a:t>
            </a:r>
            <a:r>
              <a:rPr lang="en-US" b="1" dirty="0" err="1"/>
              <a:t>arabic</a:t>
            </a:r>
            <a:r>
              <a:rPr lang="en-US" b="1" dirty="0"/>
              <a:t> :</a:t>
            </a:r>
            <a:endParaRPr lang="en-US" b="1" dirty="0"/>
          </a:p>
        </p:txBody>
      </p:sp>
      <p:sp>
        <p:nvSpPr>
          <p:cNvPr id="3" name="Content Placeholder 2"/>
          <p:cNvSpPr>
            <a:spLocks noGrp="1"/>
          </p:cNvSpPr>
          <p:nvPr>
            <p:ph idx="1"/>
          </p:nvPr>
        </p:nvSpPr>
        <p:spPr/>
        <p:txBody>
          <a:bodyPr>
            <a:normAutofit/>
          </a:bodyPr>
          <a:lstStyle/>
          <a:p>
            <a:r>
              <a:rPr lang="en-US" sz="4800" b="1" dirty="0"/>
              <a:t>5- In face – to- face communication a person can ask questions, help steer the conversation , and exert some control over its pace . </a:t>
            </a:r>
          </a:p>
          <a:p>
            <a:endParaRPr lang="en-US" sz="4800" b="1" dirty="0"/>
          </a:p>
        </p:txBody>
      </p:sp>
    </p:spTree>
    <p:extLst>
      <p:ext uri="{BB962C8B-B14F-4D97-AF65-F5344CB8AC3E}">
        <p14:creationId xmlns:p14="http://schemas.microsoft.com/office/powerpoint/2010/main" val="36805903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6893224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2941989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6106065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227722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6187536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0257941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0333396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2838200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2378852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117325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normAutofit fontScale="70000" lnSpcReduction="20000"/>
          </a:bodyPr>
          <a:lstStyle/>
          <a:p>
            <a:r>
              <a:rPr lang="en-US" sz="4800" b="1" dirty="0"/>
              <a:t>6- In a face – to- face situation , there is maximum opportunity for quick exchange of information . Tow way communication is easy , consequently , there is continuing opportunity for feedback to assess the effect of the signs one puts out , to correct , to explain , to amplify , to answer objections . </a:t>
            </a:r>
          </a:p>
          <a:p>
            <a:r>
              <a:rPr lang="en-US" sz="4800" b="1" dirty="0" smtClean="0"/>
              <a:t> </a:t>
            </a:r>
            <a:endParaRPr lang="en-US" sz="4800" b="1" dirty="0"/>
          </a:p>
          <a:p>
            <a:endParaRPr lang="en-US" sz="4800" b="1" dirty="0"/>
          </a:p>
        </p:txBody>
      </p:sp>
    </p:spTree>
    <p:extLst>
      <p:ext uri="{BB962C8B-B14F-4D97-AF65-F5344CB8AC3E}">
        <p14:creationId xmlns:p14="http://schemas.microsoft.com/office/powerpoint/2010/main" val="28674168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6323234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048256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2399485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4030936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8163908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7439834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4399522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4105670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0221027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283306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normAutofit fontScale="92500" lnSpcReduction="20000"/>
          </a:bodyPr>
          <a:lstStyle/>
          <a:p>
            <a:r>
              <a:rPr lang="en-US" sz="4400" b="1" dirty="0"/>
              <a:t>7- In face – to – face communication it is possible to stimulate all the senses and for the communication partner to relate to this whole person communication. It also makes it possible to communicate more and more complete information . </a:t>
            </a:r>
            <a:endParaRPr lang="en-US" sz="4400" b="1" dirty="0"/>
          </a:p>
        </p:txBody>
      </p:sp>
    </p:spTree>
    <p:extLst>
      <p:ext uri="{BB962C8B-B14F-4D97-AF65-F5344CB8AC3E}">
        <p14:creationId xmlns:p14="http://schemas.microsoft.com/office/powerpoint/2010/main" val="8299863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7400986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569107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46166249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60975832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16380549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71806207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44182186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321111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61096636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867804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normAutofit fontScale="92500" lnSpcReduction="20000"/>
          </a:bodyPr>
          <a:lstStyle/>
          <a:p>
            <a:r>
              <a:rPr lang="en-US" sz="4400" b="1" dirty="0"/>
              <a:t>8- In face – to – face communication a high proportion of all the available information is nonverbal . The silent language of culture m the language of gesture  and emphasis , and body movement , constitute a large part of interpersonal communication. </a:t>
            </a:r>
            <a:endParaRPr lang="en-US" sz="4400" b="1" dirty="0"/>
          </a:p>
        </p:txBody>
      </p:sp>
    </p:spTree>
    <p:extLst>
      <p:ext uri="{BB962C8B-B14F-4D97-AF65-F5344CB8AC3E}">
        <p14:creationId xmlns:p14="http://schemas.microsoft.com/office/powerpoint/2010/main" val="105971259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70021130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27423317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1979423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26862833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00603566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1052761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5767051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11501400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69922473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270659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EG" dirty="0" smtClean="0"/>
              <a:t>الترجمة</a:t>
            </a:r>
            <a:br>
              <a:rPr lang="ar-EG" dirty="0" smtClean="0"/>
            </a:br>
            <a:endParaRPr lang="en-US" dirty="0"/>
          </a:p>
        </p:txBody>
      </p:sp>
      <p:sp>
        <p:nvSpPr>
          <p:cNvPr id="3" name="Content Placeholder 2"/>
          <p:cNvSpPr>
            <a:spLocks noGrp="1"/>
          </p:cNvSpPr>
          <p:nvPr>
            <p:ph idx="1"/>
          </p:nvPr>
        </p:nvSpPr>
        <p:spPr/>
        <p:txBody>
          <a:bodyPr>
            <a:normAutofit/>
          </a:bodyPr>
          <a:lstStyle/>
          <a:p>
            <a:pPr algn="r"/>
            <a:r>
              <a:rPr lang="ar-EG" sz="4000" b="1" dirty="0" smtClean="0"/>
              <a:t>5- الإتصال عن طريق المواجهة «وجها لوجه» يستطيع الشخص أن يسأل عدة أسئلة للمساعدة في توجيه دفة المحادثة وأن يبذل بعض الجهد من اجل التحكم بدرجة سرعة المحادثة. </a:t>
            </a:r>
            <a:endParaRPr lang="en-US" sz="4000" b="1" dirty="0"/>
          </a:p>
        </p:txBody>
      </p:sp>
    </p:spTree>
    <p:extLst>
      <p:ext uri="{BB962C8B-B14F-4D97-AF65-F5344CB8AC3E}">
        <p14:creationId xmlns:p14="http://schemas.microsoft.com/office/powerpoint/2010/main" val="270431249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89290251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15203837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206235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normAutofit/>
          </a:bodyPr>
          <a:lstStyle/>
          <a:p>
            <a:pPr marL="0" indent="0" algn="r">
              <a:buNone/>
            </a:pPr>
            <a:r>
              <a:rPr lang="ar-EG" dirty="0" smtClean="0"/>
              <a:t>6- في الوضع الخاص بالإتصال عن طريق المواجهة « وجا لوجه» هناك فرصة قصوى للتبادل السريع للمعلومات، والإتصال ذو الإتجاهين سهل ، ونتيجة لذلك هناك فرصة مستمرة لمعرفة رد الفعل وتوقع التأثيرات غير المتوقعة والشرح والإسهاب وللرد على الإعتراضات.</a:t>
            </a:r>
            <a:endParaRPr lang="ar-EG" dirty="0"/>
          </a:p>
        </p:txBody>
      </p:sp>
    </p:spTree>
    <p:extLst>
      <p:ext uri="{BB962C8B-B14F-4D97-AF65-F5344CB8AC3E}">
        <p14:creationId xmlns:p14="http://schemas.microsoft.com/office/powerpoint/2010/main" val="30813433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r">
              <a:buNone/>
            </a:pPr>
            <a:r>
              <a:rPr lang="ar-EG" sz="4000" b="1" dirty="0" smtClean="0"/>
              <a:t>7- في حالة الإتصال وجها لوجه من الممكن إثارة جميع حواس الإدراك وبإستطاعة شريك الإتصال أن يرتبط كلية بعملية الإتصال الشخصية ، كذلك يصبح من المستطاع توصيل المزيد والمزيد من المعلومات الكاملة.</a:t>
            </a:r>
            <a:endParaRPr lang="en-US" sz="4000" b="1" dirty="0"/>
          </a:p>
        </p:txBody>
      </p:sp>
    </p:spTree>
    <p:extLst>
      <p:ext uri="{BB962C8B-B14F-4D97-AF65-F5344CB8AC3E}">
        <p14:creationId xmlns:p14="http://schemas.microsoft.com/office/powerpoint/2010/main" val="2296765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normAutofit fontScale="92500" lnSpcReduction="20000"/>
          </a:bodyPr>
          <a:lstStyle/>
          <a:p>
            <a:pPr marL="0" indent="0" algn="r">
              <a:buNone/>
            </a:pPr>
            <a:r>
              <a:rPr lang="ar-EG" sz="6000" b="1" dirty="0" smtClean="0"/>
              <a:t>8- في الاتصال وجها لوجه هناك نسبة عالية من جميع المعلومات المتاجحة غير اللفظية. </a:t>
            </a:r>
            <a:r>
              <a:rPr lang="ar-EG" sz="6000" b="1" smtClean="0"/>
              <a:t>إذ تشكل ثقافة اللغة الصامتة ولغة الإيماءة وطبقات الصوت وحركة الجسد جانبا كبيرا من الإتصال الشخصي.</a:t>
            </a:r>
            <a:endParaRPr lang="en-US" sz="6000" b="1" dirty="0"/>
          </a:p>
        </p:txBody>
      </p:sp>
    </p:spTree>
    <p:extLst>
      <p:ext uri="{BB962C8B-B14F-4D97-AF65-F5344CB8AC3E}">
        <p14:creationId xmlns:p14="http://schemas.microsoft.com/office/powerpoint/2010/main" val="8029312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333</Words>
  <Application>Microsoft Office PowerPoint</Application>
  <PresentationFormat>On-screen Show (4:3)</PresentationFormat>
  <Paragraphs>15</Paragraphs>
  <Slides>62</Slides>
  <Notes>0</Notes>
  <HiddenSlides>0</HiddenSlides>
  <MMClips>0</MMClips>
  <ScaleCrop>false</ScaleCrop>
  <HeadingPairs>
    <vt:vector size="4" baseType="variant">
      <vt:variant>
        <vt:lpstr>Theme</vt:lpstr>
      </vt:variant>
      <vt:variant>
        <vt:i4>1</vt:i4>
      </vt:variant>
      <vt:variant>
        <vt:lpstr>Slide Titles</vt:lpstr>
      </vt:variant>
      <vt:variant>
        <vt:i4>62</vt:i4>
      </vt:variant>
    </vt:vector>
  </HeadingPairs>
  <TitlesOfParts>
    <vt:vector size="63" baseType="lpstr">
      <vt:lpstr>Office Theme</vt:lpstr>
      <vt:lpstr>Mass media material</vt:lpstr>
      <vt:lpstr>1. Translate the following into arabic :</vt:lpstr>
      <vt:lpstr>PowerPoint Presentation</vt:lpstr>
      <vt:lpstr>PowerPoint Presentation</vt:lpstr>
      <vt:lpstr>PowerPoint Presentation</vt:lpstr>
      <vt:lpstr>الترجمة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nile</dc:creator>
  <cp:lastModifiedBy>nile</cp:lastModifiedBy>
  <cp:revision>16</cp:revision>
  <dcterms:created xsi:type="dcterms:W3CDTF">2006-08-16T00:00:00Z</dcterms:created>
  <dcterms:modified xsi:type="dcterms:W3CDTF">2020-03-17T10:56:22Z</dcterms:modified>
</cp:coreProperties>
</file>