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0" r:id="rId5"/>
    <p:sldMasterId id="2147483723" r:id="rId6"/>
    <p:sldMasterId id="2147483735" r:id="rId7"/>
    <p:sldMasterId id="2147483747" r:id="rId8"/>
    <p:sldMasterId id="2147483759" r:id="rId9"/>
    <p:sldMasterId id="2147483942" r:id="rId10"/>
    <p:sldMasterId id="2147483954" r:id="rId11"/>
    <p:sldMasterId id="2147483966" r:id="rId12"/>
    <p:sldMasterId id="2147484015" r:id="rId13"/>
    <p:sldMasterId id="2147484027" r:id="rId14"/>
  </p:sldMasterIdLst>
  <p:sldIdLst>
    <p:sldId id="330" r:id="rId15"/>
    <p:sldId id="256" r:id="rId16"/>
    <p:sldId id="257" r:id="rId17"/>
    <p:sldId id="290" r:id="rId18"/>
    <p:sldId id="258" r:id="rId19"/>
    <p:sldId id="293" r:id="rId20"/>
    <p:sldId id="291" r:id="rId21"/>
    <p:sldId id="259" r:id="rId22"/>
    <p:sldId id="292" r:id="rId23"/>
    <p:sldId id="295" r:id="rId24"/>
    <p:sldId id="260" r:id="rId25"/>
    <p:sldId id="294" r:id="rId26"/>
    <p:sldId id="261" r:id="rId27"/>
    <p:sldId id="296" r:id="rId28"/>
    <p:sldId id="331" r:id="rId29"/>
    <p:sldId id="298" r:id="rId30"/>
    <p:sldId id="297" r:id="rId31"/>
    <p:sldId id="299" r:id="rId32"/>
    <p:sldId id="341" r:id="rId33"/>
    <p:sldId id="264" r:id="rId34"/>
    <p:sldId id="332" r:id="rId35"/>
    <p:sldId id="300" r:id="rId36"/>
    <p:sldId id="333" r:id="rId37"/>
    <p:sldId id="302" r:id="rId38"/>
    <p:sldId id="301" r:id="rId39"/>
    <p:sldId id="304" r:id="rId40"/>
    <p:sldId id="328" r:id="rId41"/>
    <p:sldId id="32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35" autoAdjust="0"/>
    <p:restoredTop sz="94660"/>
  </p:normalViewPr>
  <p:slideViewPr>
    <p:cSldViewPr>
      <p:cViewPr>
        <p:scale>
          <a:sx n="60" d="100"/>
          <a:sy n="60" d="100"/>
        </p:scale>
        <p:origin x="-1518"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DBEA-3191-4455-B5CE-133C80066277}" type="doc">
      <dgm:prSet loTypeId="urn:microsoft.com/office/officeart/2005/8/layout/vList2" loCatId="list" qsTypeId="urn:microsoft.com/office/officeart/2005/8/quickstyle/3d2" qsCatId="3D" csTypeId="urn:microsoft.com/office/officeart/2005/8/colors/colorful2" csCatId="colorful" phldr="1"/>
      <dgm:spPr/>
      <dgm:t>
        <a:bodyPr/>
        <a:lstStyle/>
        <a:p>
          <a:pPr rtl="1"/>
          <a:endParaRPr lang="ar-EG"/>
        </a:p>
      </dgm:t>
    </dgm:pt>
    <dgm:pt modelId="{139B97B7-5659-45D9-B75F-9EFF2B94C3A2}">
      <dgm:prSet/>
      <dgm:spPr/>
      <dgm:t>
        <a:bodyPr/>
        <a:lstStyle/>
        <a:p>
          <a:pPr algn="just" rtl="1"/>
          <a:r>
            <a:rPr lang="ar-SA" b="1" dirty="0" smtClean="0"/>
            <a:t>فكان الحاكم مثلاً يخرج بنفسه فى بعض الأحيان مستترا وبدون حراس لكى يتجــول بيـن الناس فى الشوارع والأســواق وأماكن التجمعات الجماهيرية, يرهــف سمعه إلى ما يقــولون ويتـابع الاحاديث التى تدور بيـن الجماهير ليسـتـشف منها مواقف الناس بالنسبة للأوضـاع فـى البـلاد وكل ما يـدور بشأنها .</a:t>
          </a:r>
          <a:endParaRPr lang="ar-EG" dirty="0"/>
        </a:p>
      </dgm:t>
    </dgm:pt>
    <dgm:pt modelId="{6F0C472B-275E-4D8E-8D41-6B06BDC7927D}" type="parTrans" cxnId="{9389A32A-E65C-4910-A265-4B9F1E56F973}">
      <dgm:prSet/>
      <dgm:spPr/>
      <dgm:t>
        <a:bodyPr/>
        <a:lstStyle/>
        <a:p>
          <a:pPr rtl="1"/>
          <a:endParaRPr lang="ar-EG"/>
        </a:p>
      </dgm:t>
    </dgm:pt>
    <dgm:pt modelId="{6C73CD92-6E27-49AD-8703-E603F97A6323}" type="sibTrans" cxnId="{9389A32A-E65C-4910-A265-4B9F1E56F973}">
      <dgm:prSet/>
      <dgm:spPr/>
      <dgm:t>
        <a:bodyPr/>
        <a:lstStyle/>
        <a:p>
          <a:pPr rtl="1"/>
          <a:endParaRPr lang="ar-EG"/>
        </a:p>
      </dgm:t>
    </dgm:pt>
    <dgm:pt modelId="{102742B0-53EF-4829-AFC0-E3E4A813F64A}" type="pres">
      <dgm:prSet presAssocID="{BCE9DBEA-3191-4455-B5CE-133C80066277}" presName="linear" presStyleCnt="0">
        <dgm:presLayoutVars>
          <dgm:animLvl val="lvl"/>
          <dgm:resizeHandles val="exact"/>
        </dgm:presLayoutVars>
      </dgm:prSet>
      <dgm:spPr/>
      <dgm:t>
        <a:bodyPr/>
        <a:lstStyle/>
        <a:p>
          <a:pPr rtl="1"/>
          <a:endParaRPr lang="ar-EG"/>
        </a:p>
      </dgm:t>
    </dgm:pt>
    <dgm:pt modelId="{E5896A89-C938-4B12-B0FC-F7F27BA3D3AC}" type="pres">
      <dgm:prSet presAssocID="{139B97B7-5659-45D9-B75F-9EFF2B94C3A2}" presName="parentText" presStyleLbl="node1" presStyleIdx="0" presStyleCnt="1" custScaleY="112518" custLinFactNeighborY="-1252">
        <dgm:presLayoutVars>
          <dgm:chMax val="0"/>
          <dgm:bulletEnabled val="1"/>
        </dgm:presLayoutVars>
      </dgm:prSet>
      <dgm:spPr/>
      <dgm:t>
        <a:bodyPr/>
        <a:lstStyle/>
        <a:p>
          <a:pPr rtl="1"/>
          <a:endParaRPr lang="ar-EG"/>
        </a:p>
      </dgm:t>
    </dgm:pt>
  </dgm:ptLst>
  <dgm:cxnLst>
    <dgm:cxn modelId="{9389A32A-E65C-4910-A265-4B9F1E56F973}" srcId="{BCE9DBEA-3191-4455-B5CE-133C80066277}" destId="{139B97B7-5659-45D9-B75F-9EFF2B94C3A2}" srcOrd="0" destOrd="0" parTransId="{6F0C472B-275E-4D8E-8D41-6B06BDC7927D}" sibTransId="{6C73CD92-6E27-49AD-8703-E603F97A6323}"/>
    <dgm:cxn modelId="{45CD7BCB-EB81-4C03-991E-45962FDCCEB2}" type="presOf" srcId="{139B97B7-5659-45D9-B75F-9EFF2B94C3A2}" destId="{E5896A89-C938-4B12-B0FC-F7F27BA3D3AC}" srcOrd="0" destOrd="0" presId="urn:microsoft.com/office/officeart/2005/8/layout/vList2"/>
    <dgm:cxn modelId="{C27AC51A-CE9D-40ED-88F8-7B27A8F70520}" type="presOf" srcId="{BCE9DBEA-3191-4455-B5CE-133C80066277}" destId="{102742B0-53EF-4829-AFC0-E3E4A813F64A}" srcOrd="0" destOrd="0" presId="urn:microsoft.com/office/officeart/2005/8/layout/vList2"/>
    <dgm:cxn modelId="{70B21B75-676F-4195-BF20-C2532EB5580C}" type="presParOf" srcId="{102742B0-53EF-4829-AFC0-E3E4A813F64A}" destId="{E5896A89-C938-4B12-B0FC-F7F27BA3D3A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64B9D0-AA01-4AA2-9439-C4EDDCD77AE2}" type="doc">
      <dgm:prSet loTypeId="urn:microsoft.com/office/officeart/2005/8/layout/vList2" loCatId="list" qsTypeId="urn:microsoft.com/office/officeart/2005/8/quickstyle/simple5" qsCatId="simple" csTypeId="urn:microsoft.com/office/officeart/2005/8/colors/accent6_3" csCatId="accent6" phldr="1"/>
      <dgm:spPr/>
      <dgm:t>
        <a:bodyPr/>
        <a:lstStyle/>
        <a:p>
          <a:pPr rtl="1"/>
          <a:endParaRPr lang="ar-EG"/>
        </a:p>
      </dgm:t>
    </dgm:pt>
    <dgm:pt modelId="{CB1ECDEA-0166-4BE0-BA85-D727E451B553}">
      <dgm:prSet/>
      <dgm:spPr>
        <a:solidFill>
          <a:srgbClr val="C00000"/>
        </a:solidFill>
      </dgm:spPr>
      <dgm:t>
        <a:bodyPr/>
        <a:lstStyle/>
        <a:p>
          <a:pPr algn="just" rtl="1"/>
          <a:r>
            <a:rPr lang="ar-SA" b="1" dirty="0" smtClean="0"/>
            <a:t>التخلف التكنولوجى فـى الدول النامية فـى المجـالات المرتبطـة بالرأى العام من حيث تكوينه وحشده وبلورته وإمكانية قياســه مما يؤدى إلى التخلف فى مجــال استطـلاع الرأى العـام وقياســه فـى التوقيتــات الملائمة لهــذا القياس ، خاصـة وأن عمليـة قياس الرأى العام يلزم أن تتصـف بالحـالية والآنية والسرعة نظراً لارتباطـها بموضوعات وقضايا حالية و عاجلة .</a:t>
          </a:r>
          <a:endParaRPr lang="ar-EG" dirty="0"/>
        </a:p>
      </dgm:t>
    </dgm:pt>
    <dgm:pt modelId="{0AE4618F-F8E3-4EFE-8DA3-B189774BA51B}" type="parTrans" cxnId="{559F8DE1-9318-4274-B902-E3872E7E9B62}">
      <dgm:prSet/>
      <dgm:spPr/>
      <dgm:t>
        <a:bodyPr/>
        <a:lstStyle/>
        <a:p>
          <a:pPr rtl="1"/>
          <a:endParaRPr lang="ar-EG"/>
        </a:p>
      </dgm:t>
    </dgm:pt>
    <dgm:pt modelId="{C522FDA5-21B1-443A-A00E-6CB2AEAA8E94}" type="sibTrans" cxnId="{559F8DE1-9318-4274-B902-E3872E7E9B62}">
      <dgm:prSet/>
      <dgm:spPr/>
      <dgm:t>
        <a:bodyPr/>
        <a:lstStyle/>
        <a:p>
          <a:pPr rtl="1"/>
          <a:endParaRPr lang="ar-EG"/>
        </a:p>
      </dgm:t>
    </dgm:pt>
    <dgm:pt modelId="{A0F3DFA3-0F92-4E1A-A5C3-613E8A4EBEF6}" type="pres">
      <dgm:prSet presAssocID="{4D64B9D0-AA01-4AA2-9439-C4EDDCD77AE2}" presName="linear" presStyleCnt="0">
        <dgm:presLayoutVars>
          <dgm:animLvl val="lvl"/>
          <dgm:resizeHandles val="exact"/>
        </dgm:presLayoutVars>
      </dgm:prSet>
      <dgm:spPr/>
      <dgm:t>
        <a:bodyPr/>
        <a:lstStyle/>
        <a:p>
          <a:pPr rtl="1"/>
          <a:endParaRPr lang="ar-EG"/>
        </a:p>
      </dgm:t>
    </dgm:pt>
    <dgm:pt modelId="{20FB2DBE-09FD-489E-AF94-768A3F28128B}" type="pres">
      <dgm:prSet presAssocID="{CB1ECDEA-0166-4BE0-BA85-D727E451B553}" presName="parentText" presStyleLbl="node1" presStyleIdx="0" presStyleCnt="1">
        <dgm:presLayoutVars>
          <dgm:chMax val="0"/>
          <dgm:bulletEnabled val="1"/>
        </dgm:presLayoutVars>
      </dgm:prSet>
      <dgm:spPr/>
      <dgm:t>
        <a:bodyPr/>
        <a:lstStyle/>
        <a:p>
          <a:pPr rtl="1"/>
          <a:endParaRPr lang="ar-EG"/>
        </a:p>
      </dgm:t>
    </dgm:pt>
  </dgm:ptLst>
  <dgm:cxnLst>
    <dgm:cxn modelId="{0D95C9ED-26DA-42C9-9325-26CDE0874806}" type="presOf" srcId="{4D64B9D0-AA01-4AA2-9439-C4EDDCD77AE2}" destId="{A0F3DFA3-0F92-4E1A-A5C3-613E8A4EBEF6}" srcOrd="0" destOrd="0" presId="urn:microsoft.com/office/officeart/2005/8/layout/vList2"/>
    <dgm:cxn modelId="{559F8DE1-9318-4274-B902-E3872E7E9B62}" srcId="{4D64B9D0-AA01-4AA2-9439-C4EDDCD77AE2}" destId="{CB1ECDEA-0166-4BE0-BA85-D727E451B553}" srcOrd="0" destOrd="0" parTransId="{0AE4618F-F8E3-4EFE-8DA3-B189774BA51B}" sibTransId="{C522FDA5-21B1-443A-A00E-6CB2AEAA8E94}"/>
    <dgm:cxn modelId="{DA69BB2E-5F2A-400E-A887-B1E83E344C9D}" type="presOf" srcId="{CB1ECDEA-0166-4BE0-BA85-D727E451B553}" destId="{20FB2DBE-09FD-489E-AF94-768A3F28128B}" srcOrd="0" destOrd="0" presId="urn:microsoft.com/office/officeart/2005/8/layout/vList2"/>
    <dgm:cxn modelId="{1B976051-0C05-447A-A2E6-B915B92371CD}" type="presParOf" srcId="{A0F3DFA3-0F92-4E1A-A5C3-613E8A4EBEF6}" destId="{20FB2DBE-09FD-489E-AF94-768A3F28128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96A89-C938-4B12-B0FC-F7F27BA3D3AC}">
      <dsp:nvSpPr>
        <dsp:cNvPr id="0" name=""/>
        <dsp:cNvSpPr/>
      </dsp:nvSpPr>
      <dsp:spPr>
        <a:xfrm>
          <a:off x="0" y="0"/>
          <a:ext cx="8915400" cy="399414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just" defTabSz="1644650" rtl="1">
            <a:lnSpc>
              <a:spcPct val="90000"/>
            </a:lnSpc>
            <a:spcBef>
              <a:spcPct val="0"/>
            </a:spcBef>
            <a:spcAft>
              <a:spcPct val="35000"/>
            </a:spcAft>
          </a:pPr>
          <a:r>
            <a:rPr lang="ar-SA" sz="3700" b="1" kern="1200" dirty="0" smtClean="0"/>
            <a:t>فكان الحاكم مثلاً يخرج بنفسه فى بعض الأحيان مستترا وبدون حراس لكى يتجــول بيـن الناس فى الشوارع والأســواق وأماكن التجمعات الجماهيرية, يرهــف سمعه إلى ما يقــولون ويتـابع الاحاديث التى تدور بيـن الجماهير ليسـتـشف منها مواقف الناس بالنسبة للأوضـاع فـى البـلاد وكل ما يـدور بشأنها .</a:t>
          </a:r>
          <a:endParaRPr lang="ar-EG" sz="3700" kern="1200" dirty="0"/>
        </a:p>
      </dsp:txBody>
      <dsp:txXfrm>
        <a:off x="194978" y="194978"/>
        <a:ext cx="8525444" cy="3604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B2DBE-09FD-489E-AF94-768A3F28128B}">
      <dsp:nvSpPr>
        <dsp:cNvPr id="0" name=""/>
        <dsp:cNvSpPr/>
      </dsp:nvSpPr>
      <dsp:spPr>
        <a:xfrm>
          <a:off x="0" y="50580"/>
          <a:ext cx="8534400" cy="4928039"/>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just" defTabSz="1733550" rtl="1">
            <a:lnSpc>
              <a:spcPct val="90000"/>
            </a:lnSpc>
            <a:spcBef>
              <a:spcPct val="0"/>
            </a:spcBef>
            <a:spcAft>
              <a:spcPct val="35000"/>
            </a:spcAft>
          </a:pPr>
          <a:r>
            <a:rPr lang="ar-SA" sz="3900" b="1" kern="1200" dirty="0" smtClean="0"/>
            <a:t>التخلف التكنولوجى فـى الدول النامية فـى المجـالات المرتبطـة بالرأى العام من حيث تكوينه وحشده وبلورته وإمكانية قياســه مما يؤدى إلى التخلف فى مجــال استطـلاع الرأى العـام وقياســه فـى التوقيتــات الملائمة لهــذا القياس ، خاصـة وأن عمليـة قياس الرأى العام يلزم أن تتصـف بالحـالية والآنية والسرعة نظراً لارتباطـها بموضوعات وقضايا حالية و عاجلة .</a:t>
          </a:r>
          <a:endParaRPr lang="ar-EG" sz="3900" kern="1200" dirty="0"/>
        </a:p>
      </dsp:txBody>
      <dsp:txXfrm>
        <a:off x="240567" y="291147"/>
        <a:ext cx="8053266" cy="44469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3/28/2020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xmlns="" id="{43F3B095-0BDA-416D-BE69-CB6E164A53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18"/>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396570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63236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74756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5000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99170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30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76330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0177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3370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71778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4086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3/28/2020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9001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965" y="4956050"/>
            <a:ext cx="8246070" cy="916229"/>
          </a:xfrm>
          <a:effectLst/>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48965" y="4345230"/>
            <a:ext cx="8246070" cy="610820"/>
          </a:xfrm>
        </p:spPr>
        <p:txBody>
          <a:bodyPr>
            <a:normAutofit/>
          </a:bodyPr>
          <a:lstStyle>
            <a:lvl1pPr marL="0" indent="0" algn="r">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833015"/>
            <a:ext cx="7940659" cy="610820"/>
          </a:xfrm>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01670" y="1749245"/>
            <a:ext cx="7940661" cy="4428445"/>
          </a:xfrm>
        </p:spPr>
        <p:txBody>
          <a:bodyPr/>
          <a:lstStyle>
            <a:lvl1pPr algn="l">
              <a:defRPr sz="2800">
                <a:solidFill>
                  <a:schemeClr val="tx2">
                    <a:lumMod val="50000"/>
                  </a:schemeClr>
                </a:solidFill>
              </a:defRPr>
            </a:lvl1pPr>
            <a:lvl2pPr algn="l">
              <a:defRPr>
                <a:solidFill>
                  <a:schemeClr val="tx2">
                    <a:lumMod val="50000"/>
                  </a:schemeClr>
                </a:solidFill>
              </a:defRPr>
            </a:lvl2pPr>
            <a:lvl3pPr algn="l">
              <a:defRPr>
                <a:solidFill>
                  <a:schemeClr val="tx2">
                    <a:lumMod val="50000"/>
                  </a:schemeClr>
                </a:solidFill>
              </a:defRPr>
            </a:lvl3pPr>
            <a:lvl4pPr algn="l">
              <a:defRPr>
                <a:solidFill>
                  <a:schemeClr val="tx2">
                    <a:lumMod val="50000"/>
                  </a:schemeClr>
                </a:solidFill>
              </a:defRPr>
            </a:lvl4pPr>
            <a:lvl5pPr algn="l">
              <a:defRPr>
                <a:solidFill>
                  <a:schemeClr val="tx2">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9785" y="1596540"/>
            <a:ext cx="7329840" cy="610820"/>
          </a:xfrm>
        </p:spPr>
        <p:txBody>
          <a:bodyPr>
            <a:normAutofit/>
          </a:bodyPr>
          <a:lstStyle>
            <a:lvl1pPr algn="l">
              <a:defRPr sz="3600">
                <a:solidFill>
                  <a:srgbClr val="FF0000"/>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1059785" y="2207359"/>
            <a:ext cx="7329840" cy="4275740"/>
          </a:xfrm>
        </p:spPr>
        <p:txBody>
          <a:bodyPr/>
          <a:lstStyle>
            <a:lvl1pPr>
              <a:defRPr sz="2800">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891130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833015"/>
            <a:ext cx="8229600" cy="610820"/>
          </a:xfrm>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448965" y="1789655"/>
            <a:ext cx="4123035" cy="571629"/>
          </a:xfrm>
        </p:spPr>
        <p:txBody>
          <a:bodyPr anchor="b"/>
          <a:lstStyle>
            <a:lvl1pPr marL="0" indent="0" algn="l">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48965" y="2400475"/>
            <a:ext cx="4123035" cy="3493173"/>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1" y="1789656"/>
            <a:ext cx="4106566" cy="571630"/>
          </a:xfrm>
        </p:spPr>
        <p:txBody>
          <a:bodyPr anchor="b"/>
          <a:lstStyle>
            <a:lvl1pPr marL="0" indent="0" algn="l">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400476"/>
            <a:ext cx="4106566" cy="3493173"/>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826002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11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141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67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3776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44999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8463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09511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082832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3906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37469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9197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728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635718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973636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062371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92271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97380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88850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433972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173705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8577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61217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648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29394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5068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52701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149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23890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8620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9281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7080" y="5261460"/>
            <a:ext cx="7772400" cy="763525"/>
          </a:xfrm>
          <a:effectLst/>
        </p:spPr>
        <p:txBody>
          <a:bodyPr>
            <a:normAutofit/>
          </a:bodyPr>
          <a:lstStyle>
            <a:lvl1pPr algn="r">
              <a:defRPr sz="3600">
                <a:solidFill>
                  <a:schemeClr val="accent6">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81425" y="4192525"/>
            <a:ext cx="6400800" cy="1068935"/>
          </a:xfrm>
        </p:spPr>
        <p:txBody>
          <a:bodyPr>
            <a:normAutofit/>
          </a:bodyPr>
          <a:lstStyle>
            <a:lvl1pPr marL="0" indent="0" algn="r">
              <a:buNone/>
              <a:defRPr sz="2600">
                <a:solidFill>
                  <a:srgbClr val="0070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458115"/>
          </a:xfrm>
          <a:effectLst/>
        </p:spPr>
        <p:txBody>
          <a:bodyPr>
            <a:normAutofit/>
          </a:bodyPr>
          <a:lstStyle>
            <a:lvl1pPr algn="r">
              <a:defRPr sz="3600">
                <a:solidFill>
                  <a:schemeClr val="accent6">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07080" y="1901950"/>
            <a:ext cx="7329840" cy="3970329"/>
          </a:xfrm>
        </p:spPr>
        <p:txBody>
          <a:bodyPr/>
          <a:lstStyle>
            <a:lvl1pPr>
              <a:defRPr sz="28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6014" y="527605"/>
            <a:ext cx="7016195" cy="610820"/>
          </a:xfrm>
        </p:spPr>
        <p:txBody>
          <a:bodyPr>
            <a:normAutofit/>
          </a:bodyPr>
          <a:lstStyle>
            <a:lvl1pPr algn="l">
              <a:defRPr sz="3600">
                <a:solidFill>
                  <a:schemeClr val="accent6">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76015" y="1291130"/>
            <a:ext cx="7016195" cy="4581150"/>
          </a:xfrm>
        </p:spPr>
        <p:txBody>
          <a:bodyPr/>
          <a:lstStyle>
            <a:lvl1pPr>
              <a:defRPr sz="28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8140" y="1291130"/>
            <a:ext cx="8076895" cy="610820"/>
          </a:xfrm>
          <a:effectLst/>
        </p:spPr>
        <p:txBody>
          <a:bodyPr>
            <a:normAutofit/>
          </a:bodyPr>
          <a:lstStyle>
            <a:lvl1pPr algn="r">
              <a:defRPr sz="3600">
                <a:solidFill>
                  <a:schemeClr val="accent6">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1670" y="1901950"/>
            <a:ext cx="4040188" cy="639762"/>
          </a:xfrm>
        </p:spPr>
        <p:txBody>
          <a:bodyPr anchor="b"/>
          <a:lstStyle>
            <a:lvl1pPr marL="0" indent="0">
              <a:buNone/>
              <a:defRPr sz="24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1670" y="2531813"/>
            <a:ext cx="4040188" cy="3035058"/>
          </a:xfrm>
        </p:spPr>
        <p:txBody>
          <a:bodyPr/>
          <a:lstStyle>
            <a:lvl1pPr>
              <a:defRPr sz="2400">
                <a:solidFill>
                  <a:srgbClr val="0070C0"/>
                </a:solidFill>
              </a:defRPr>
            </a:lvl1pPr>
            <a:lvl2pPr>
              <a:defRPr sz="2000">
                <a:solidFill>
                  <a:srgbClr val="0070C0"/>
                </a:solidFill>
              </a:defRPr>
            </a:lvl2pPr>
            <a:lvl3pPr>
              <a:defRPr sz="1800">
                <a:solidFill>
                  <a:srgbClr val="0070C0"/>
                </a:solidFill>
              </a:defRPr>
            </a:lvl3pPr>
            <a:lvl4pPr>
              <a:defRPr sz="1600">
                <a:solidFill>
                  <a:srgbClr val="0070C0"/>
                </a:solidFill>
              </a:defRPr>
            </a:lvl4pPr>
            <a:lvl5pPr>
              <a:defRPr sz="1600">
                <a:solidFill>
                  <a:srgbClr val="0070C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6790" y="1901950"/>
            <a:ext cx="4041775" cy="639762"/>
          </a:xfrm>
        </p:spPr>
        <p:txBody>
          <a:bodyPr anchor="b"/>
          <a:lstStyle>
            <a:lvl1pPr marL="0" indent="0">
              <a:buNone/>
              <a:defRPr sz="24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6790" y="2531813"/>
            <a:ext cx="4041775" cy="3035058"/>
          </a:xfrm>
        </p:spPr>
        <p:txBody>
          <a:bodyPr/>
          <a:lstStyle>
            <a:lvl1pPr>
              <a:defRPr sz="2400">
                <a:solidFill>
                  <a:srgbClr val="0070C0"/>
                </a:solidFill>
              </a:defRPr>
            </a:lvl1pPr>
            <a:lvl2pPr>
              <a:defRPr sz="2000">
                <a:solidFill>
                  <a:srgbClr val="0070C0"/>
                </a:solidFill>
              </a:defRPr>
            </a:lvl2pPr>
            <a:lvl3pPr>
              <a:defRPr sz="1800">
                <a:solidFill>
                  <a:srgbClr val="0070C0"/>
                </a:solidFill>
              </a:defRPr>
            </a:lvl3pPr>
            <a:lvl4pPr>
              <a:defRPr sz="1600">
                <a:solidFill>
                  <a:srgbClr val="0070C0"/>
                </a:solidFill>
              </a:defRPr>
            </a:lvl4pPr>
            <a:lvl5pPr>
              <a:defRPr sz="1600">
                <a:solidFill>
                  <a:srgbClr val="0070C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3/28/2020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4415" y="913790"/>
            <a:ext cx="7772400" cy="859205"/>
          </a:xfrm>
        </p:spPr>
        <p:txBody>
          <a:bodyPr>
            <a:normAutofit/>
          </a:bodyPr>
          <a:lstStyle>
            <a:lvl1pPr algn="l">
              <a:defRPr sz="3600">
                <a:solidFill>
                  <a:schemeClr val="tx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1670" y="1677315"/>
            <a:ext cx="6400800" cy="835455"/>
          </a:xfrm>
        </p:spPr>
        <p:txBody>
          <a:bodyPr>
            <a:normAutofit/>
          </a:bodyPr>
          <a:lstStyle>
            <a:lvl1pPr marL="0" indent="0" algn="l">
              <a:buNone/>
              <a:defRPr sz="28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chemeClr val="tx2">
                    <a:lumMod val="60000"/>
                    <a:lumOff val="4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tx2">
                    <a:lumMod val="75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4" y="274638"/>
            <a:ext cx="7016195" cy="1143000"/>
          </a:xfrm>
        </p:spPr>
        <p:txBody>
          <a:bodyPr>
            <a:normAutofit/>
          </a:bodyPr>
          <a:lstStyle>
            <a:lvl1pPr algn="l">
              <a:defRPr sz="3600">
                <a:solidFill>
                  <a:schemeClr val="tx2">
                    <a:lumMod val="60000"/>
                    <a:lumOff val="4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70604" y="1443836"/>
            <a:ext cx="7016195" cy="4275740"/>
          </a:xfrm>
        </p:spPr>
        <p:txBody>
          <a:bodyPr/>
          <a:lstStyle>
            <a:lvl1pPr>
              <a:defRPr sz="2800">
                <a:solidFill>
                  <a:schemeClr val="tx2">
                    <a:lumMod val="75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3/28/2020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8"/>
            <a:ext cx="7482545" cy="1143000"/>
          </a:xfrm>
        </p:spPr>
        <p:txBody>
          <a:bodyPr>
            <a:normAutofit/>
          </a:bodyPr>
          <a:lstStyle>
            <a:lvl1pPr algn="l">
              <a:defRPr sz="3600">
                <a:solidFill>
                  <a:schemeClr val="tx2">
                    <a:lumMod val="60000"/>
                    <a:lumOff val="4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517900" y="1596540"/>
            <a:ext cx="3664920" cy="63976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17900" y="2226402"/>
            <a:ext cx="3664920" cy="3798583"/>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35525" y="1596540"/>
            <a:ext cx="3664920" cy="63976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5525" y="2226402"/>
            <a:ext cx="3664920" cy="3798583"/>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965" y="2360065"/>
            <a:ext cx="7940661" cy="763525"/>
          </a:xfrm>
          <a:effectLst>
            <a:outerShdw blurRad="50800" dist="38100" dir="2700000" algn="tl" rotWithShape="0">
              <a:prstClr val="black">
                <a:alpha val="60000"/>
              </a:prstClr>
            </a:outerShdw>
          </a:effectLst>
        </p:spPr>
        <p:txBody>
          <a:bodyPr>
            <a:norm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966" y="3581705"/>
            <a:ext cx="7940661" cy="763525"/>
          </a:xfrm>
        </p:spPr>
        <p:txBody>
          <a:bodyPr>
            <a:normAutofit/>
          </a:bodyPr>
          <a:lstStyle>
            <a:lvl1pPr marL="0" indent="0" algn="l">
              <a:buNone/>
              <a:defRPr sz="280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374900"/>
            <a:ext cx="8076895" cy="610820"/>
          </a:xfrm>
        </p:spPr>
        <p:txBody>
          <a:bodyPr>
            <a:normAutofit/>
          </a:bodyPr>
          <a:lstStyle>
            <a:lvl1pPr algn="l">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01670" y="1596540"/>
            <a:ext cx="8076895" cy="4581150"/>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8719" y="833015"/>
            <a:ext cx="6719019" cy="763525"/>
          </a:xfrm>
        </p:spPr>
        <p:txBody>
          <a:bodyPr>
            <a:normAutofit/>
          </a:bodyPr>
          <a:lstStyle>
            <a:lvl1pPr algn="l">
              <a:defRPr sz="3600">
                <a:solidFill>
                  <a:srgbClr val="FF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128720" y="1749245"/>
            <a:ext cx="6719019"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527605"/>
            <a:ext cx="8229600" cy="532180"/>
          </a:xfrm>
        </p:spPr>
        <p:txBody>
          <a:bodyPr>
            <a:normAutofit/>
          </a:bodyPr>
          <a:lstStyle>
            <a:lvl1pPr algn="l">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48965" y="1882907"/>
            <a:ext cx="4040188" cy="639762"/>
          </a:xfrm>
        </p:spPr>
        <p:txBody>
          <a:bodyPr anchor="b"/>
          <a:lstStyle>
            <a:lvl1pPr marL="0" indent="0" algn="l">
              <a:buNone/>
              <a:defRPr sz="2400" b="1">
                <a:solidFill>
                  <a:srgbClr val="259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48965" y="2512770"/>
            <a:ext cx="4040188" cy="3035058"/>
          </a:xfrm>
        </p:spPr>
        <p:txBody>
          <a:bodyPr/>
          <a:lstStyle>
            <a:lvl1pPr algn="l">
              <a:defRPr sz="2400">
                <a:solidFill>
                  <a:srgbClr val="002060"/>
                </a:solidFill>
              </a:defRPr>
            </a:lvl1pPr>
            <a:lvl2pPr algn="l">
              <a:defRPr sz="2000">
                <a:solidFill>
                  <a:srgbClr val="002060"/>
                </a:solidFill>
              </a:defRPr>
            </a:lvl2pPr>
            <a:lvl3pPr algn="l">
              <a:defRPr sz="1800">
                <a:solidFill>
                  <a:srgbClr val="002060"/>
                </a:solidFill>
              </a:defRPr>
            </a:lvl3pPr>
            <a:lvl4pPr algn="l">
              <a:defRPr sz="1600">
                <a:solidFill>
                  <a:srgbClr val="002060"/>
                </a:solidFill>
              </a:defRPr>
            </a:lvl4pPr>
            <a:lvl5pPr algn="l">
              <a:defRPr sz="1600">
                <a:solidFill>
                  <a:srgbClr val="00206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6790" y="1882907"/>
            <a:ext cx="4041775" cy="639762"/>
          </a:xfrm>
        </p:spPr>
        <p:txBody>
          <a:bodyPr anchor="b"/>
          <a:lstStyle>
            <a:lvl1pPr marL="0" indent="0" algn="l">
              <a:buNone/>
              <a:defRPr sz="2400" b="1">
                <a:solidFill>
                  <a:srgbClr val="259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6790" y="2512770"/>
            <a:ext cx="4041775" cy="3035058"/>
          </a:xfrm>
        </p:spPr>
        <p:txBody>
          <a:bodyPr/>
          <a:lstStyle>
            <a:lvl1pPr algn="l">
              <a:defRPr sz="2400">
                <a:solidFill>
                  <a:srgbClr val="002060"/>
                </a:solidFill>
              </a:defRPr>
            </a:lvl1pPr>
            <a:lvl2pPr algn="l">
              <a:defRPr sz="2000">
                <a:solidFill>
                  <a:srgbClr val="002060"/>
                </a:solidFill>
              </a:defRPr>
            </a:lvl2pPr>
            <a:lvl3pPr algn="l">
              <a:defRPr sz="1800">
                <a:solidFill>
                  <a:srgbClr val="002060"/>
                </a:solidFill>
              </a:defRPr>
            </a:lvl3pPr>
            <a:lvl4pPr algn="l">
              <a:defRPr sz="1600">
                <a:solidFill>
                  <a:srgbClr val="002060"/>
                </a:solidFill>
              </a:defRPr>
            </a:lvl4pPr>
            <a:lvl5pPr algn="l">
              <a:defRPr sz="1600">
                <a:solidFill>
                  <a:srgbClr val="00206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8570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4433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02724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0506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4930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2666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2961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0640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3398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543630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768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02834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4930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12300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95181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0000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15176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2634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83276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3070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111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80224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130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73896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55364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3571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725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7549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6523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5600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595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3688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3/28/2020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9837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92246" y="3021788"/>
            <a:ext cx="5650085" cy="1628853"/>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892245" y="4650640"/>
            <a:ext cx="5650086" cy="814427"/>
          </a:xfrm>
        </p:spPr>
        <p:txBody>
          <a:bodyPr>
            <a:normAutofit/>
          </a:bodyPr>
          <a:lstStyle>
            <a:lvl1pPr marL="0" indent="0" algn="r">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1"/>
            <a:ext cx="8246070" cy="814428"/>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2128720" y="1800146"/>
            <a:ext cx="6566316" cy="4682953"/>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374899"/>
            <a:ext cx="6108200" cy="763525"/>
          </a:xfrm>
        </p:spPr>
        <p:txBody>
          <a:bodyPr>
            <a:normAutofit/>
          </a:bodyPr>
          <a:lstStyle>
            <a:lvl1pPr algn="l">
              <a:defRPr sz="3600">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2586835" y="1392934"/>
            <a:ext cx="6108200" cy="488502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7080" y="985720"/>
            <a:ext cx="7635250" cy="814427"/>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536879" y="1984711"/>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6879" y="2614573"/>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1" y="1984711"/>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1" y="2614573"/>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4.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5.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6.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8.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9.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7.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3/28/2020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3/28/2020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fld id="{1D8BD707-D9CF-40AE-B4C6-C98DA3205C09}" type="datetimeFigureOut">
              <a:rPr lang="en-US" smtClean="0"/>
              <a:pPr/>
              <a:t>3/28/2020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charset="0"/>
          <a:cs typeface="Arial" charset="0"/>
        </a:defRPr>
      </a:lvl2pPr>
      <a:lvl3pPr algn="ctr" rtl="1" eaLnBrk="1" fontAlgn="base" hangingPunct="1">
        <a:spcBef>
          <a:spcPct val="0"/>
        </a:spcBef>
        <a:spcAft>
          <a:spcPct val="0"/>
        </a:spcAft>
        <a:defRPr sz="4400">
          <a:solidFill>
            <a:schemeClr val="tx2"/>
          </a:solidFill>
          <a:latin typeface="Arial" charset="0"/>
          <a:cs typeface="Arial" charset="0"/>
        </a:defRPr>
      </a:lvl3pPr>
      <a:lvl4pPr algn="ctr" rtl="1" eaLnBrk="1" fontAlgn="base" hangingPunct="1">
        <a:spcBef>
          <a:spcPct val="0"/>
        </a:spcBef>
        <a:spcAft>
          <a:spcPct val="0"/>
        </a:spcAft>
        <a:defRPr sz="4400">
          <a:solidFill>
            <a:schemeClr val="tx2"/>
          </a:solidFill>
          <a:latin typeface="Arial" charset="0"/>
          <a:cs typeface="Arial" charset="0"/>
        </a:defRPr>
      </a:lvl4pPr>
      <a:lvl5pPr algn="ctr" rtl="1" eaLnBrk="1" fontAlgn="base" hangingPunct="1">
        <a:spcBef>
          <a:spcPct val="0"/>
        </a:spcBef>
        <a:spcAft>
          <a:spcPct val="0"/>
        </a:spcAft>
        <a:defRPr sz="4400">
          <a:solidFill>
            <a:schemeClr val="tx2"/>
          </a:solidFill>
          <a:latin typeface="Arial" charset="0"/>
          <a:cs typeface="Arial" charset="0"/>
        </a:defRPr>
      </a:lvl5pPr>
      <a:lvl6pPr marL="457200" algn="ctr" rtl="1" eaLnBrk="1" fontAlgn="base" hangingPunct="1">
        <a:spcBef>
          <a:spcPct val="0"/>
        </a:spcBef>
        <a:spcAft>
          <a:spcPct val="0"/>
        </a:spcAft>
        <a:defRPr sz="4400">
          <a:solidFill>
            <a:schemeClr val="tx2"/>
          </a:solidFill>
          <a:latin typeface="Arial" charset="0"/>
          <a:cs typeface="Arial" charset="0"/>
        </a:defRPr>
      </a:lvl6pPr>
      <a:lvl7pPr marL="914400" algn="ctr" rtl="1" eaLnBrk="1" fontAlgn="base" hangingPunct="1">
        <a:spcBef>
          <a:spcPct val="0"/>
        </a:spcBef>
        <a:spcAft>
          <a:spcPct val="0"/>
        </a:spcAft>
        <a:defRPr sz="4400">
          <a:solidFill>
            <a:schemeClr val="tx2"/>
          </a:solidFill>
          <a:latin typeface="Arial" charset="0"/>
          <a:cs typeface="Arial" charset="0"/>
        </a:defRPr>
      </a:lvl7pPr>
      <a:lvl8pPr marL="1371600" algn="ctr" rtl="1" eaLnBrk="1" fontAlgn="base" hangingPunct="1">
        <a:spcBef>
          <a:spcPct val="0"/>
        </a:spcBef>
        <a:spcAft>
          <a:spcPct val="0"/>
        </a:spcAft>
        <a:defRPr sz="4400">
          <a:solidFill>
            <a:schemeClr val="tx2"/>
          </a:solidFill>
          <a:latin typeface="Arial" charset="0"/>
          <a:cs typeface="Arial" charset="0"/>
        </a:defRPr>
      </a:lvl8pPr>
      <a:lvl9pPr marL="1828800" algn="ctr" rtl="1"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xmlns="" id="{2F4DA501-9DC1-4289-8D4A-C0706780DD90}"/>
              </a:ext>
            </a:extLst>
          </p:cNvPr>
          <p:cNvSpPr txBox="1"/>
          <p:nvPr/>
        </p:nvSpPr>
        <p:spPr>
          <a:xfrm>
            <a:off x="-9150" y="6951663"/>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2.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2.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2.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82.xml"/><Relationship Id="rId7" Type="http://schemas.openxmlformats.org/officeDocument/2006/relationships/diagramColors" Target="../diagrams/colors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0.png"/><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2.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4.xml"/><Relationship Id="rId7" Type="http://schemas.openxmlformats.org/officeDocument/2006/relationships/diagramColors" Target="../diagrams/colors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محمد السيسى\Desktop\medi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831" y="2114527"/>
            <a:ext cx="5040560" cy="2522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2" y="260648"/>
            <a:ext cx="5040560" cy="1830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3" y="4637510"/>
            <a:ext cx="5040559" cy="210385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2631937"/>
      </p:ext>
    </p:extLst>
  </p:cSld>
  <p:clrMapOvr>
    <a:masterClrMapping/>
  </p:clrMapOvr>
  <mc:AlternateContent xmlns:mc="http://schemas.openxmlformats.org/markup-compatibility/2006">
    <mc:Choice xmlns:p14="http://schemas.microsoft.com/office/powerpoint/2010/main" Requires="p14">
      <p:transition spd="slow" p14:dur="900" advClick="0" advTm="29148">
        <p14:warp dir="in"/>
      </p:transition>
    </mc:Choice>
    <mc:Fallback>
      <p:transition spd="slow" advClick="0" advTm="29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1500" fill="hold"/>
                                        <p:tgtEl>
                                          <p:spTgt spid="1027"/>
                                        </p:tgtEl>
                                        <p:attrNameLst>
                                          <p:attrName>ppt_x</p:attrName>
                                        </p:attrNameLst>
                                      </p:cBhvr>
                                      <p:tavLst>
                                        <p:tav tm="0">
                                          <p:val>
                                            <p:strVal val="0-#ppt_w/2"/>
                                          </p:val>
                                        </p:tav>
                                        <p:tav tm="100000">
                                          <p:val>
                                            <p:strVal val="#ppt_x"/>
                                          </p:val>
                                        </p:tav>
                                      </p:tavLst>
                                    </p:anim>
                                    <p:anim calcmode="lin" valueType="num">
                                      <p:cBhvr additive="base">
                                        <p:cTn id="10" dur="1500" fill="hold"/>
                                        <p:tgtEl>
                                          <p:spTgt spid="102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1500" fill="hold"/>
                                        <p:tgtEl>
                                          <p:spTgt spid="1028"/>
                                        </p:tgtEl>
                                        <p:attrNameLst>
                                          <p:attrName>ppt_x</p:attrName>
                                        </p:attrNameLst>
                                      </p:cBhvr>
                                      <p:tavLst>
                                        <p:tav tm="0">
                                          <p:val>
                                            <p:strVal val="1+#ppt_w/2"/>
                                          </p:val>
                                        </p:tav>
                                        <p:tav tm="100000">
                                          <p:val>
                                            <p:strVal val="#ppt_x"/>
                                          </p:val>
                                        </p:tav>
                                      </p:tavLst>
                                    </p:anim>
                                    <p:anim calcmode="lin" valueType="num">
                                      <p:cBhvr additive="base">
                                        <p:cTn id="14" dur="1500" fill="hold"/>
                                        <p:tgtEl>
                                          <p:spTgt spid="102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500" fill="hold"/>
                                        <p:tgtEl>
                                          <p:spTgt spid="1026"/>
                                        </p:tgtEl>
                                        <p:attrNameLst>
                                          <p:attrName>ppt_w</p:attrName>
                                        </p:attrNameLst>
                                      </p:cBhvr>
                                      <p:tavLst>
                                        <p:tav tm="0">
                                          <p:val>
                                            <p:fltVal val="0"/>
                                          </p:val>
                                        </p:tav>
                                        <p:tav tm="100000">
                                          <p:val>
                                            <p:strVal val="#ppt_w"/>
                                          </p:val>
                                        </p:tav>
                                      </p:tavLst>
                                    </p:anim>
                                    <p:anim calcmode="lin" valueType="num">
                                      <p:cBhvr>
                                        <p:cTn id="18" dur="1500" fill="hold"/>
                                        <p:tgtEl>
                                          <p:spTgt spid="1026"/>
                                        </p:tgtEl>
                                        <p:attrNameLst>
                                          <p:attrName>ppt_h</p:attrName>
                                        </p:attrNameLst>
                                      </p:cBhvr>
                                      <p:tavLst>
                                        <p:tav tm="0">
                                          <p:val>
                                            <p:fltVal val="0"/>
                                          </p:val>
                                        </p:tav>
                                        <p:tav tm="100000">
                                          <p:val>
                                            <p:strVal val="#ppt_h"/>
                                          </p:val>
                                        </p:tav>
                                      </p:tavLst>
                                    </p:anim>
                                    <p:animEffect transition="in" filter="fade">
                                      <p:cBhvr>
                                        <p:cTn id="19"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965" y="2590800"/>
            <a:ext cx="7940661" cy="1600200"/>
          </a:xfrm>
          <a:ln/>
        </p:spPr>
        <p:style>
          <a:lnRef idx="3">
            <a:schemeClr val="lt1"/>
          </a:lnRef>
          <a:fillRef idx="1">
            <a:schemeClr val="accent6"/>
          </a:fillRef>
          <a:effectRef idx="1">
            <a:schemeClr val="accent6"/>
          </a:effectRef>
          <a:fontRef idx="minor">
            <a:schemeClr val="lt1"/>
          </a:fontRef>
        </p:style>
        <p:txBody>
          <a:bodyPr>
            <a:normAutofit/>
          </a:bodyPr>
          <a:lstStyle/>
          <a:p>
            <a:pPr algn="ctr"/>
            <a:r>
              <a:rPr lang="ar-SA" sz="6000" b="1" dirty="0">
                <a:solidFill>
                  <a:srgbClr val="FF0000"/>
                </a:solidFill>
              </a:rPr>
              <a:t>المقصود بقياس الرأى </a:t>
            </a:r>
            <a:r>
              <a:rPr lang="ar-SA" sz="6000" b="1" dirty="0" smtClean="0">
                <a:solidFill>
                  <a:srgbClr val="FF0000"/>
                </a:solidFill>
              </a:rPr>
              <a:t>العام</a:t>
            </a:r>
            <a:endParaRPr lang="ar-EG" sz="6000" dirty="0">
              <a:solidFill>
                <a:srgbClr val="FF0000"/>
              </a:solidFill>
            </a:endParaRPr>
          </a:p>
        </p:txBody>
      </p:sp>
      <p:pic>
        <p:nvPicPr>
          <p:cNvPr id="2050" name="Picture 2" descr="D:\علاقات عامة\خاص د.اسماء\كتاب الرأى العام\صور\Goal@2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018" y="4267200"/>
            <a:ext cx="19431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7266066"/>
      </p:ext>
    </p:extLst>
  </p:cSld>
  <p:clrMapOvr>
    <a:masterClrMapping/>
  </p:clrMapOvr>
  <mc:AlternateContent xmlns:mc="http://schemas.openxmlformats.org/markup-compatibility/2006">
    <mc:Choice xmlns:p14="http://schemas.microsoft.com/office/powerpoint/2010/main" Requires="p14">
      <p:transition spd="slow" p14:dur="1500" advTm="10828">
        <p:split orient="vert"/>
      </p:transition>
    </mc:Choice>
    <mc:Fallback>
      <p:transition spd="slow" advTm="1082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290">
                                          <p:stCondLst>
                                            <p:cond delay="0"/>
                                          </p:stCondLst>
                                        </p:cTn>
                                        <p:tgtEl>
                                          <p:spTgt spid="2"/>
                                        </p:tgtEl>
                                      </p:cBhvr>
                                    </p:animEffect>
                                    <p:anim calcmode="lin" valueType="num">
                                      <p:cBhvr>
                                        <p:cTn id="10"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5" dur="13">
                                          <p:stCondLst>
                                            <p:cond delay="325"/>
                                          </p:stCondLst>
                                        </p:cTn>
                                        <p:tgtEl>
                                          <p:spTgt spid="2"/>
                                        </p:tgtEl>
                                      </p:cBhvr>
                                      <p:to x="100000" y="60000"/>
                                    </p:animScale>
                                    <p:animScale>
                                      <p:cBhvr>
                                        <p:cTn id="16" dur="83" decel="50000">
                                          <p:stCondLst>
                                            <p:cond delay="338"/>
                                          </p:stCondLst>
                                        </p:cTn>
                                        <p:tgtEl>
                                          <p:spTgt spid="2"/>
                                        </p:tgtEl>
                                      </p:cBhvr>
                                      <p:to x="100000" y="100000"/>
                                    </p:animScale>
                                    <p:animScale>
                                      <p:cBhvr>
                                        <p:cTn id="17" dur="13">
                                          <p:stCondLst>
                                            <p:cond delay="656"/>
                                          </p:stCondLst>
                                        </p:cTn>
                                        <p:tgtEl>
                                          <p:spTgt spid="2"/>
                                        </p:tgtEl>
                                      </p:cBhvr>
                                      <p:to x="100000" y="80000"/>
                                    </p:animScale>
                                    <p:animScale>
                                      <p:cBhvr>
                                        <p:cTn id="18" dur="83" decel="50000">
                                          <p:stCondLst>
                                            <p:cond delay="669"/>
                                          </p:stCondLst>
                                        </p:cTn>
                                        <p:tgtEl>
                                          <p:spTgt spid="2"/>
                                        </p:tgtEl>
                                      </p:cBhvr>
                                      <p:to x="100000" y="100000"/>
                                    </p:animScale>
                                    <p:animScale>
                                      <p:cBhvr>
                                        <p:cTn id="19" dur="13">
                                          <p:stCondLst>
                                            <p:cond delay="821"/>
                                          </p:stCondLst>
                                        </p:cTn>
                                        <p:tgtEl>
                                          <p:spTgt spid="2"/>
                                        </p:tgtEl>
                                      </p:cBhvr>
                                      <p:to x="100000" y="90000"/>
                                    </p:animScale>
                                    <p:animScale>
                                      <p:cBhvr>
                                        <p:cTn id="20" dur="83" decel="50000">
                                          <p:stCondLst>
                                            <p:cond delay="834"/>
                                          </p:stCondLst>
                                        </p:cTn>
                                        <p:tgtEl>
                                          <p:spTgt spid="2"/>
                                        </p:tgtEl>
                                      </p:cBhvr>
                                      <p:to x="100000" y="100000"/>
                                    </p:animScale>
                                    <p:animScale>
                                      <p:cBhvr>
                                        <p:cTn id="21" dur="13">
                                          <p:stCondLst>
                                            <p:cond delay="904"/>
                                          </p:stCondLst>
                                        </p:cTn>
                                        <p:tgtEl>
                                          <p:spTgt spid="2"/>
                                        </p:tgtEl>
                                      </p:cBhvr>
                                      <p:to x="100000" y="95000"/>
                                    </p:animScale>
                                    <p:animScale>
                                      <p:cBhvr>
                                        <p:cTn id="22"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2438400"/>
          </a:xfrm>
          <a:ln w="57150">
            <a:solidFill>
              <a:srgbClr val="00B050"/>
            </a:solidFill>
          </a:ln>
        </p:spPr>
        <p:style>
          <a:lnRef idx="2">
            <a:schemeClr val="accent5"/>
          </a:lnRef>
          <a:fillRef idx="1">
            <a:schemeClr val="lt1"/>
          </a:fillRef>
          <a:effectRef idx="0">
            <a:schemeClr val="accent5"/>
          </a:effectRef>
          <a:fontRef idx="minor">
            <a:schemeClr val="dk1"/>
          </a:fontRef>
        </p:style>
        <p:txBody>
          <a:bodyPr>
            <a:normAutofit/>
          </a:bodyPr>
          <a:lstStyle/>
          <a:p>
            <a:pPr algn="just" rtl="1"/>
            <a:r>
              <a:rPr lang="ar-SA" sz="3500" b="1" dirty="0" smtClean="0"/>
              <a:t>قياس </a:t>
            </a:r>
            <a:r>
              <a:rPr lang="ar-SA" sz="3500" b="1" dirty="0"/>
              <a:t>الرأى العام أو اسـتطلاعه أو استفتاؤه يقصـد بـه الوقوف على اتجاهات الرأى العام تجاه قضيـة عامـة , أو عـدة قضايا يثار حولها الجدل والنقاش وتمس المصالح العامة للمواطنين </a:t>
            </a:r>
            <a:r>
              <a:rPr lang="ar-SA" sz="3500" b="1" dirty="0" smtClean="0"/>
              <a:t>.</a:t>
            </a:r>
            <a:endParaRPr lang="en-US" sz="3500" b="1" dirty="0"/>
          </a:p>
        </p:txBody>
      </p:sp>
      <p:sp>
        <p:nvSpPr>
          <p:cNvPr id="4" name="Content Placeholder 2"/>
          <p:cNvSpPr txBox="1">
            <a:spLocks/>
          </p:cNvSpPr>
          <p:nvPr/>
        </p:nvSpPr>
        <p:spPr>
          <a:xfrm>
            <a:off x="228600" y="2667000"/>
            <a:ext cx="8763000" cy="4038600"/>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rtl="1"/>
            <a:r>
              <a:rPr lang="ar-SA" b="1" dirty="0" smtClean="0">
                <a:solidFill>
                  <a:srgbClr val="1E17A9"/>
                </a:solidFill>
              </a:rPr>
              <a:t>ويلاحظ أن الاهتمام باستطلاع وقياس الرأى العام وإن كان يلـقى اهــتماما عظـيما فـى الدول الديمقراطية , فإن الدول الشيوعية قـد اضطرت هى أيضاً للاهتمام بدراسـات الرأى العــام وأنشأت معاهد لقياس الرأى العام ودراسته مثل معهد جالوبسكى فى موسكو </a:t>
            </a:r>
            <a:endParaRPr lang="ar-EG" b="1" dirty="0" smtClean="0">
              <a:solidFill>
                <a:srgbClr val="1E17A9"/>
              </a:solidFill>
            </a:endParaRPr>
          </a:p>
          <a:p>
            <a:pPr algn="just" rtl="1"/>
            <a:r>
              <a:rPr lang="ar-SA" b="1" dirty="0" smtClean="0">
                <a:solidFill>
                  <a:srgbClr val="1E17A9"/>
                </a:solidFill>
              </a:rPr>
              <a:t>وذلك تحت ضغط التقدم فـى العلـوم الإنسانية وصيحــات الحرية وحقــوق الانسان فى كل مكان ووضوح ضغط الجماهير علــى أنظمـة الحكــم المختلفة .</a:t>
            </a:r>
            <a:endParaRPr lang="en-US" b="1" dirty="0">
              <a:solidFill>
                <a:srgbClr val="1E17A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770150"/>
      </p:ext>
    </p:extLst>
  </p:cSld>
  <p:clrMapOvr>
    <a:masterClrMapping/>
  </p:clrMapOvr>
  <mc:AlternateContent xmlns:mc="http://schemas.openxmlformats.org/markup-compatibility/2006">
    <mc:Choice xmlns:p14="http://schemas.microsoft.com/office/powerpoint/2010/main" Requires="p14">
      <p:transition spd="slow" p14:dur="2000" advTm="145943">
        <p14:prism isContent="1"/>
      </p:transition>
    </mc:Choice>
    <mc:Fallback>
      <p:transition spd="slow" advTm="145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Scale>
                                      <p:cBhvr>
                                        <p:cTn id="9" dur="125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250" decel="50000" fill="hold">
                                          <p:stCondLst>
                                            <p:cond delay="0"/>
                                          </p:stCondLst>
                                        </p:cTn>
                                        <p:tgtEl>
                                          <p:spTgt spid="4"/>
                                        </p:tgtEl>
                                        <p:attrNameLst>
                                          <p:attrName>ppt_x</p:attrName>
                                          <p:attrName>ppt_y</p:attrName>
                                        </p:attrNameLst>
                                      </p:cBhvr>
                                    </p:animMotion>
                                    <p:animEffect transition="in" filter="fade">
                                      <p:cBhvr>
                                        <p:cTn id="11" dur="1250"/>
                                        <p:tgtEl>
                                          <p:spTgt spid="4"/>
                                        </p:tgtEl>
                                      </p:cBhvr>
                                    </p:animEffect>
                                  </p:childTnLst>
                                </p:cTn>
                              </p:par>
                              <p:par>
                                <p:cTn id="12" presetID="52" presetClass="entr" presetSubtype="0"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Scale>
                                      <p:cBhvr>
                                        <p:cTn id="14" dur="1250" decel="50000" fill="hold">
                                          <p:stCondLst>
                                            <p:cond delay="0"/>
                                          </p:stCondLst>
                                        </p:cTn>
                                        <p:tgtEl>
                                          <p:spTgt spid="3">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250" decel="50000" fill="hold">
                                          <p:stCondLst>
                                            <p:cond delay="0"/>
                                          </p:stCondLst>
                                        </p:cTn>
                                        <p:tgtEl>
                                          <p:spTgt spid="3">
                                            <p:bg/>
                                          </p:spTgt>
                                        </p:tgtEl>
                                        <p:attrNameLst>
                                          <p:attrName>ppt_x</p:attrName>
                                          <p:attrName>ppt_y</p:attrName>
                                        </p:attrNameLst>
                                      </p:cBhvr>
                                    </p:animMotion>
                                    <p:animEffect transition="in" filter="fade">
                                      <p:cBhvr>
                                        <p:cTn id="16" dur="1250"/>
                                        <p:tgtEl>
                                          <p:spTgt spid="3">
                                            <p:bg/>
                                          </p:spTgt>
                                        </p:tgtEl>
                                      </p:cBhvr>
                                    </p:animEffect>
                                  </p:childTnLst>
                                </p:cTn>
                              </p:par>
                              <p:par>
                                <p:cTn id="17" presetID="52"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Scale>
                                      <p:cBhvr>
                                        <p:cTn id="19" dur="125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250" decel="50000" fill="hold">
                                          <p:stCondLst>
                                            <p:cond delay="0"/>
                                          </p:stCondLst>
                                        </p:cTn>
                                        <p:tgtEl>
                                          <p:spTgt spid="3">
                                            <p:txEl>
                                              <p:pRg st="0" end="0"/>
                                            </p:txEl>
                                          </p:spTgt>
                                        </p:tgtEl>
                                        <p:attrNameLst>
                                          <p:attrName>ppt_x</p:attrName>
                                          <p:attrName>ppt_y</p:attrName>
                                        </p:attrNameLst>
                                      </p:cBhvr>
                                    </p:animMotion>
                                    <p:animEffect transition="in" filter="fade">
                                      <p:cBhvr>
                                        <p:cTn id="21"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3" grpId="0"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867400"/>
          </a:xfrm>
          <a:ln w="76200">
            <a:solidFill>
              <a:srgbClr val="0070C0"/>
            </a:solidFill>
          </a:ln>
        </p:spPr>
        <p:style>
          <a:lnRef idx="2">
            <a:schemeClr val="accent3"/>
          </a:lnRef>
          <a:fillRef idx="1">
            <a:schemeClr val="lt1"/>
          </a:fillRef>
          <a:effectRef idx="0">
            <a:schemeClr val="accent3"/>
          </a:effectRef>
          <a:fontRef idx="minor">
            <a:schemeClr val="dk1"/>
          </a:fontRef>
        </p:style>
        <p:txBody>
          <a:bodyPr>
            <a:noAutofit/>
          </a:bodyPr>
          <a:lstStyle/>
          <a:p>
            <a:pPr algn="just" rtl="1"/>
            <a:r>
              <a:rPr lang="ar-SA" sz="3400" b="1" dirty="0">
                <a:solidFill>
                  <a:srgbClr val="FF0000"/>
                </a:solidFill>
              </a:rPr>
              <a:t> ولذلك نجد ان </a:t>
            </a:r>
            <a:r>
              <a:rPr lang="ar-EG" sz="3400" b="1" dirty="0" smtClean="0">
                <a:solidFill>
                  <a:srgbClr val="FF0000"/>
                </a:solidFill>
              </a:rPr>
              <a:t>ال</a:t>
            </a:r>
            <a:r>
              <a:rPr lang="ar-SA" sz="3400" b="1" dirty="0" smtClean="0">
                <a:solidFill>
                  <a:srgbClr val="FF0000"/>
                </a:solidFill>
              </a:rPr>
              <a:t>عديد </a:t>
            </a:r>
            <a:r>
              <a:rPr lang="ar-SA" sz="3400" b="1" dirty="0">
                <a:solidFill>
                  <a:srgbClr val="FF0000"/>
                </a:solidFill>
              </a:rPr>
              <a:t>مــن الدول قد اهتمت ببحوث قياس الرأى </a:t>
            </a:r>
            <a:r>
              <a:rPr lang="ar-SA" sz="3400" b="1" dirty="0" smtClean="0">
                <a:solidFill>
                  <a:srgbClr val="FF0000"/>
                </a:solidFill>
              </a:rPr>
              <a:t>العام </a:t>
            </a:r>
            <a:r>
              <a:rPr lang="ar-SA" sz="3400" b="1" dirty="0">
                <a:solidFill>
                  <a:srgbClr val="FF0000"/>
                </a:solidFill>
              </a:rPr>
              <a:t>وأنشأت معاهد لقياس الرأى العـام </a:t>
            </a:r>
            <a:endParaRPr lang="ar-EG" sz="3400" b="1" dirty="0" smtClean="0">
              <a:solidFill>
                <a:srgbClr val="FF0000"/>
              </a:solidFill>
            </a:endParaRPr>
          </a:p>
          <a:p>
            <a:pPr marL="0" indent="0" algn="just" rtl="1">
              <a:buNone/>
            </a:pPr>
            <a:endParaRPr lang="ar-EG" sz="1000" b="1" dirty="0" smtClean="0">
              <a:solidFill>
                <a:srgbClr val="FF0000"/>
              </a:solidFill>
            </a:endParaRPr>
          </a:p>
          <a:p>
            <a:pPr algn="just" rtl="1"/>
            <a:r>
              <a:rPr lang="ar-SA" sz="3600" b="1" dirty="0" smtClean="0"/>
              <a:t> </a:t>
            </a:r>
            <a:r>
              <a:rPr lang="ar-SA" sz="3600" b="1" dirty="0"/>
              <a:t>وكانت </a:t>
            </a:r>
            <a:r>
              <a:rPr lang="ar-SA" sz="3600" b="1" dirty="0">
                <a:solidFill>
                  <a:srgbClr val="1E17A9"/>
                </a:solidFill>
                <a:effectLst>
                  <a:outerShdw blurRad="38100" dist="38100" dir="2700000" algn="tl">
                    <a:srgbClr val="000000">
                      <a:alpha val="43137"/>
                    </a:srgbClr>
                  </a:outerShdw>
                </a:effectLst>
              </a:rPr>
              <a:t>الولايات المتحدة الأمريكيــة </a:t>
            </a:r>
            <a:r>
              <a:rPr lang="ar-SA" sz="3600" b="1" dirty="0"/>
              <a:t>رائدة فـى هذا المجال </a:t>
            </a:r>
            <a:r>
              <a:rPr lang="ar-SA" sz="3600" b="1" dirty="0" smtClean="0"/>
              <a:t>حيث تعددت </a:t>
            </a:r>
            <a:r>
              <a:rPr lang="ar-SA" sz="3600" b="1" dirty="0"/>
              <a:t>فيها هـذه المعاهد وسبقت غيرها من الدول فى </a:t>
            </a:r>
            <a:r>
              <a:rPr lang="ar-SA" sz="3600" b="1" dirty="0" smtClean="0"/>
              <a:t>إنشـائها</a:t>
            </a:r>
            <a:endParaRPr lang="ar-EG" sz="3600" b="1" dirty="0" smtClean="0"/>
          </a:p>
          <a:p>
            <a:pPr marL="0" indent="0" algn="just" rtl="1">
              <a:buNone/>
            </a:pPr>
            <a:r>
              <a:rPr lang="ar-SA" sz="1200" b="1" dirty="0" smtClean="0"/>
              <a:t> </a:t>
            </a:r>
            <a:endParaRPr lang="ar-EG" sz="1200" b="1" dirty="0" smtClean="0"/>
          </a:p>
          <a:p>
            <a:pPr algn="just" rtl="1"/>
            <a:r>
              <a:rPr lang="ar-SA" sz="3400" b="1" dirty="0" smtClean="0">
                <a:solidFill>
                  <a:srgbClr val="FF0000"/>
                </a:solidFill>
              </a:rPr>
              <a:t>والاعتمـاد </a:t>
            </a:r>
            <a:r>
              <a:rPr lang="ar-SA" sz="3400" b="1" dirty="0">
                <a:solidFill>
                  <a:srgbClr val="FF0000"/>
                </a:solidFill>
              </a:rPr>
              <a:t>عليها فـى الوقوف على اتجاهات الرأى العـام لاستخدامها فـى عمليـة إصدار القـرارات السياسية و الاقتصاديـة وغيرها ، وذلك بالاسترشـاد بهذه الاتجاهات والآراء ومحأولة تحقيقها فى حـدود الامكانيــات المتاحة</a:t>
            </a:r>
            <a:r>
              <a:rPr lang="ar-SA" sz="3400" b="1" dirty="0" smtClean="0">
                <a:solidFill>
                  <a:srgbClr val="FF0000"/>
                </a:solidFill>
              </a:rPr>
              <a:t>.</a:t>
            </a:r>
            <a:endParaRPr lang="en-US" sz="3400" b="1" dirty="0">
              <a:solidFill>
                <a:srgbClr val="FF0000"/>
              </a:solidFill>
            </a:endParaRPr>
          </a:p>
        </p:txBody>
      </p:sp>
      <p:pic>
        <p:nvPicPr>
          <p:cNvPr id="3074" name="Picture 2" descr="D:\علاقات عامة\خاص د.اسماء\كتاب الرأى العام\صور\d8a7d984d985d8b1d983d8b2-d8a7d984d988d8b7d986d98a-d984d985d983d8a7d981d8add8a9-d8a7d984d8a5d8b1d987d8a7d8a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970"/>
            <a:ext cx="990600" cy="98863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1576344"/>
      </p:ext>
    </p:extLst>
  </p:cSld>
  <p:clrMapOvr>
    <a:masterClrMapping/>
  </p:clrMapOvr>
  <mc:AlternateContent xmlns:mc="http://schemas.openxmlformats.org/markup-compatibility/2006">
    <mc:Choice xmlns:p14="http://schemas.microsoft.com/office/powerpoint/2010/main" Requires="p14">
      <p:transition spd="slow" p14:dur="2000" advTm="15075">
        <p14:prism isContent="1"/>
      </p:transition>
    </mc:Choice>
    <mc:Fallback>
      <p:transition spd="slow" advTm="15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additive="base">
                                        <p:cTn id="9" dur="750" fill="hold"/>
                                        <p:tgtEl>
                                          <p:spTgt spid="3074"/>
                                        </p:tgtEl>
                                        <p:attrNameLst>
                                          <p:attrName>ppt_x</p:attrName>
                                        </p:attrNameLst>
                                      </p:cBhvr>
                                      <p:tavLst>
                                        <p:tav tm="0">
                                          <p:val>
                                            <p:strVal val="1+#ppt_w/2"/>
                                          </p:val>
                                        </p:tav>
                                        <p:tav tm="100000">
                                          <p:val>
                                            <p:strVal val="#ppt_x"/>
                                          </p:val>
                                        </p:tav>
                                      </p:tavLst>
                                    </p:anim>
                                    <p:anim calcmode="lin" valueType="num">
                                      <p:cBhvr additive="base">
                                        <p:cTn id="10" dur="75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2362200"/>
          </a:xfrm>
          <a:ln w="57150">
            <a:solidFill>
              <a:srgbClr val="7030A0"/>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400" b="1" dirty="0">
                <a:solidFill>
                  <a:srgbClr val="1E17A9"/>
                </a:solidFill>
              </a:rPr>
              <a:t>حتى أن الرئيس الأمريكى الأسـبق "ترومان" قـال "أنه يجـب علـى الحاكــمين ان تكون لديــهم صورة غـيـر مشـوهـة عـن المجـتـمـع, وذلك باستعــمال بحوث الرأى العام " </a:t>
            </a:r>
            <a:r>
              <a:rPr lang="ar-SA" sz="3400" dirty="0">
                <a:solidFill>
                  <a:srgbClr val="1E17A9"/>
                </a:solidFill>
              </a:rPr>
              <a:t> </a:t>
            </a:r>
            <a:endParaRPr lang="en-US" sz="3400" dirty="0">
              <a:solidFill>
                <a:srgbClr val="1E17A9"/>
              </a:solidFill>
            </a:endParaRPr>
          </a:p>
        </p:txBody>
      </p:sp>
      <p:sp>
        <p:nvSpPr>
          <p:cNvPr id="4" name="Content Placeholder 2"/>
          <p:cNvSpPr txBox="1">
            <a:spLocks/>
          </p:cNvSpPr>
          <p:nvPr/>
        </p:nvSpPr>
        <p:spPr>
          <a:xfrm>
            <a:off x="304800" y="3886200"/>
            <a:ext cx="8610600" cy="2362200"/>
          </a:xfrm>
          <a:prstGeom prst="rect">
            <a:avLst/>
          </a:prstGeom>
          <a:ln w="76200">
            <a:solidFill>
              <a:schemeClr val="accent2"/>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rtl="1"/>
            <a:r>
              <a:rPr lang="ar-SA" sz="3400" b="1" dirty="0" smtClean="0"/>
              <a:t>وجدير بالذكر أن </a:t>
            </a:r>
            <a:r>
              <a:rPr lang="ar-SA" sz="3600" b="1" dirty="0" smtClean="0">
                <a:solidFill>
                  <a:srgbClr val="FF0000"/>
                </a:solidFill>
              </a:rPr>
              <a:t>مصر</a:t>
            </a:r>
            <a:r>
              <a:rPr lang="ar-SA" sz="3400" b="1" dirty="0" smtClean="0"/>
              <a:t> تعتبر من الدول الرائدة فى المنطقة العربية بل والأفريقية التى اهتمت بدراسات وقياسـات الرأى العــام حيث أنشأت لذلك العديد من المراكز المتخصصة فى هذا الشأن</a:t>
            </a:r>
            <a:endParaRPr lang="ar-EG" sz="3400" dirty="0"/>
          </a:p>
        </p:txBody>
      </p:sp>
      <p:pic>
        <p:nvPicPr>
          <p:cNvPr id="5" name="Picture 2" descr="D:\علاقات عامة\self lecture\التنمية المحورية\2017\ملحقات\333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
            <a:ext cx="2133600" cy="11953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mc:Choice xmlns:p14="http://schemas.microsoft.com/office/powerpoint/2010/main" Requires="p14">
      <p:transition spd="slow" p14:dur="2000" advTm="38300">
        <p14:prism isContent="1"/>
      </p:transition>
    </mc:Choice>
    <mc:Fallback>
      <p:transition spd="slow" advTm="38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5"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228600"/>
            <a:ext cx="8839200" cy="5410200"/>
          </a:xfrm>
          <a:ln w="57150"/>
        </p:spPr>
        <p:style>
          <a:lnRef idx="2">
            <a:schemeClr val="accent4"/>
          </a:lnRef>
          <a:fillRef idx="1">
            <a:schemeClr val="lt1"/>
          </a:fillRef>
          <a:effectRef idx="0">
            <a:schemeClr val="accent4"/>
          </a:effectRef>
          <a:fontRef idx="minor">
            <a:schemeClr val="dk1"/>
          </a:fontRef>
        </p:style>
        <p:txBody>
          <a:bodyPr>
            <a:noAutofit/>
          </a:bodyPr>
          <a:lstStyle/>
          <a:p>
            <a:pPr algn="just" rtl="1"/>
            <a:r>
              <a:rPr lang="ar-SA" sz="3500" b="1" dirty="0" smtClean="0">
                <a:solidFill>
                  <a:srgbClr val="FF0000"/>
                </a:solidFill>
              </a:rPr>
              <a:t>على </a:t>
            </a:r>
            <a:r>
              <a:rPr lang="ar-SA" sz="3500" b="1" dirty="0">
                <a:solidFill>
                  <a:srgbClr val="FF0000"/>
                </a:solidFill>
              </a:rPr>
              <a:t>سبيل المثال مركز بحوث الرأى العام بجامعة القاهرة عام 1982 </a:t>
            </a:r>
            <a:endParaRPr lang="ar-EG" sz="3500" b="1" dirty="0" smtClean="0">
              <a:solidFill>
                <a:srgbClr val="FF0000"/>
              </a:solidFill>
            </a:endParaRPr>
          </a:p>
          <a:p>
            <a:pPr algn="just" rtl="1"/>
            <a:r>
              <a:rPr lang="ar-SA" sz="3500" b="1" dirty="0" smtClean="0"/>
              <a:t>وبدأ </a:t>
            </a:r>
            <a:r>
              <a:rPr lang="ar-SA" sz="3500" b="1" dirty="0"/>
              <a:t>هذا المركز فى من أولة نشاطه مـن ناحيـة القيـام باستطلاعات وقياسات الرأى العام على النطاق القومى </a:t>
            </a:r>
            <a:endParaRPr lang="ar-EG" sz="3500" b="1" dirty="0" smtClean="0"/>
          </a:p>
          <a:p>
            <a:pPr algn="just" rtl="1"/>
            <a:endParaRPr lang="ar-EG" sz="2000" b="1" dirty="0" smtClean="0"/>
          </a:p>
          <a:p>
            <a:pPr algn="just" rtl="1"/>
            <a:r>
              <a:rPr lang="ar-SA" sz="3500" b="1" dirty="0" smtClean="0"/>
              <a:t> </a:t>
            </a:r>
            <a:r>
              <a:rPr lang="ar-SA" sz="3500" b="1" dirty="0"/>
              <a:t>ويتوافر لهذا المركـز </a:t>
            </a:r>
            <a:r>
              <a:rPr lang="ar-SA" sz="3500" b="1" dirty="0" smtClean="0"/>
              <a:t>كــل </a:t>
            </a:r>
            <a:r>
              <a:rPr lang="ar-SA" sz="3500" b="1" dirty="0"/>
              <a:t>المقومـــات والإمكانـيات التى تمكنــه مــن الاضطلاع برسالته القومية التى تستـفيد منها كافـة القطـاعـات السـياسـية والاقتصـادية والاجتمـاعـيـة والتـربـويـة والثقافــية </a:t>
            </a:r>
            <a:endParaRPr lang="ar-EG" sz="3500" b="1" dirty="0" smtClean="0"/>
          </a:p>
        </p:txBody>
      </p:sp>
      <p:pic>
        <p:nvPicPr>
          <p:cNvPr id="4098" name="Picture 2" descr="D:\علاقات عامة\خاص د.اسماء\كتاب الرأى العام\صور\562173_362387327158741_39817210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76801"/>
            <a:ext cx="3830882" cy="1981200"/>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5986787"/>
      </p:ext>
    </p:extLst>
  </p:cSld>
  <p:clrMapOvr>
    <a:masterClrMapping/>
  </p:clrMapOvr>
  <mc:AlternateContent xmlns:mc="http://schemas.openxmlformats.org/markup-compatibility/2006">
    <mc:Choice xmlns:p14="http://schemas.microsoft.com/office/powerpoint/2010/main" Requires="p14">
      <p:transition spd="slow" p14:dur="2000" advTm="11502">
        <p14:prism isContent="1"/>
      </p:transition>
    </mc:Choice>
    <mc:Fallback>
      <p:transition spd="slow" advTm="11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 calcmode="lin" valueType="num">
                                      <p:cBhvr>
                                        <p:cTn id="9" dur="750" fill="hold"/>
                                        <p:tgtEl>
                                          <p:spTgt spid="4098"/>
                                        </p:tgtEl>
                                        <p:attrNameLst>
                                          <p:attrName>ppt_w</p:attrName>
                                        </p:attrNameLst>
                                      </p:cBhvr>
                                      <p:tavLst>
                                        <p:tav tm="0">
                                          <p:val>
                                            <p:fltVal val="0"/>
                                          </p:val>
                                        </p:tav>
                                        <p:tav tm="100000">
                                          <p:val>
                                            <p:strVal val="#ppt_w"/>
                                          </p:val>
                                        </p:tav>
                                      </p:tavLst>
                                    </p:anim>
                                    <p:anim calcmode="lin" valueType="num">
                                      <p:cBhvr>
                                        <p:cTn id="10" dur="750" fill="hold"/>
                                        <p:tgtEl>
                                          <p:spTgt spid="4098"/>
                                        </p:tgtEl>
                                        <p:attrNameLst>
                                          <p:attrName>ppt_h</p:attrName>
                                        </p:attrNameLst>
                                      </p:cBhvr>
                                      <p:tavLst>
                                        <p:tav tm="0">
                                          <p:val>
                                            <p:fltVal val="0"/>
                                          </p:val>
                                        </p:tav>
                                        <p:tav tm="100000">
                                          <p:val>
                                            <p:strVal val="#ppt_h"/>
                                          </p:val>
                                        </p:tav>
                                      </p:tavLst>
                                    </p:anim>
                                    <p:animEffect transition="in" filter="fade">
                                      <p:cBhvr>
                                        <p:cTn id="11"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276600"/>
          </a:xfrm>
          <a:ln>
            <a:solidFill>
              <a:srgbClr val="FF0000"/>
            </a:solidFill>
          </a:ln>
        </p:spPr>
        <p:style>
          <a:lnRef idx="2">
            <a:schemeClr val="accent5"/>
          </a:lnRef>
          <a:fillRef idx="1">
            <a:schemeClr val="lt1"/>
          </a:fillRef>
          <a:effectRef idx="0">
            <a:schemeClr val="accent5"/>
          </a:effectRef>
          <a:fontRef idx="minor">
            <a:schemeClr val="dk1"/>
          </a:fontRef>
        </p:style>
        <p:txBody>
          <a:bodyPr/>
          <a:lstStyle/>
          <a:p>
            <a:pPr algn="just"/>
            <a:r>
              <a:rPr lang="ar-SA" sz="3600" b="1" dirty="0" smtClean="0"/>
              <a:t>لا سيما القطاعات التى لها علاقة وثيقة بالجماهير ويهمها التعرف على آراء الجماهير فيما تقدمه من إنتاج أو خدمات وهذا ما سنتتأوله - بالتفصيل - عنـد الحديث عـن التجربــة المصرية فى مجال قياس الرأى العام .</a:t>
            </a:r>
            <a:endParaRPr lang="en-US" sz="3600"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7231040"/>
      </p:ext>
    </p:extLst>
  </p:cSld>
  <p:clrMapOvr>
    <a:masterClrMapping/>
  </p:clrMapOvr>
  <mc:AlternateContent xmlns:mc="http://schemas.openxmlformats.org/markup-compatibility/2006">
    <mc:Choice xmlns:p14="http://schemas.microsoft.com/office/powerpoint/2010/main" Requires="p14">
      <p:transition spd="slow" p14:dur="2000" advTm="13749">
        <p14:ferris dir="l"/>
      </p:transition>
    </mc:Choice>
    <mc:Fallback>
      <p:transition spd="slow" advTm="137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52601"/>
            <a:ext cx="7772400" cy="2362199"/>
          </a:xfrm>
        </p:spPr>
        <p:style>
          <a:lnRef idx="1">
            <a:schemeClr val="accent6"/>
          </a:lnRef>
          <a:fillRef idx="2">
            <a:schemeClr val="accent6"/>
          </a:fillRef>
          <a:effectRef idx="1">
            <a:schemeClr val="accent6"/>
          </a:effectRef>
          <a:fontRef idx="minor">
            <a:schemeClr val="dk1"/>
          </a:fontRef>
        </p:style>
        <p:txBody>
          <a:bodyPr>
            <a:normAutofit/>
          </a:bodyPr>
          <a:lstStyle/>
          <a:p>
            <a:r>
              <a:rPr lang="ar-SA" sz="4800" b="1" dirty="0"/>
              <a:t>أهمية قياس الرأى العام ومشكلات قياسه فى الدول النامية </a:t>
            </a:r>
            <a:r>
              <a:rPr lang="ar-SA" sz="4800" b="1" dirty="0" smtClean="0"/>
              <a:t>:</a:t>
            </a:r>
            <a:endParaRPr lang="ar-EG" sz="4800" dirty="0"/>
          </a:p>
        </p:txBody>
      </p:sp>
      <p:pic>
        <p:nvPicPr>
          <p:cNvPr id="5122" name="Picture 2" descr="D:\علاقات عامة\خاص د.اسماء\الأنفوجرافيكس صحافة الزمن القادم\صور\marketing-icon+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362200"/>
            <a:ext cx="91440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D:\علاقات عامة\خاص د.اسماء\الأنفوجرافيكس صحافة الزمن القادم\صور\marketing-icon+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2362200"/>
            <a:ext cx="91440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2538776"/>
      </p:ext>
    </p:extLst>
  </p:cSld>
  <p:clrMapOvr>
    <a:masterClrMapping/>
  </p:clrMapOvr>
  <p:transition spd="slow" advTm="4459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5867400"/>
          </a:xfrm>
          <a:ln w="57150">
            <a:solidFill>
              <a:srgbClr val="FF0000"/>
            </a:solidFill>
          </a:ln>
        </p:spPr>
        <p:style>
          <a:lnRef idx="2">
            <a:schemeClr val="accent3"/>
          </a:lnRef>
          <a:fillRef idx="1">
            <a:schemeClr val="lt1"/>
          </a:fillRef>
          <a:effectRef idx="0">
            <a:schemeClr val="accent3"/>
          </a:effectRef>
          <a:fontRef idx="minor">
            <a:schemeClr val="dk1"/>
          </a:fontRef>
        </p:style>
        <p:txBody>
          <a:bodyPr/>
          <a:lstStyle/>
          <a:p>
            <a:pPr algn="just" rtl="1"/>
            <a:r>
              <a:rPr lang="ar-SA" sz="3400" b="1" dirty="0"/>
              <a:t>ويفترض الباحثون أن استطلاعات الرأى العام وقياساته وبحوثــه تتم بنجاح فى الدول المتقـدمة حيث تزداد درجة الوعـى لدى الافــراد نتيــجة لارتفــاع المستوى التعليمى والثقـافي وسيادة النظم الديمقراطيــة التى تتيح امكانيــة التعبير الحر عـن الآراء </a:t>
            </a:r>
            <a:endParaRPr lang="ar-EG" sz="3400" b="1" dirty="0" smtClean="0"/>
          </a:p>
          <a:p>
            <a:pPr algn="just" rtl="1"/>
            <a:r>
              <a:rPr lang="ar-SA" sz="3400" b="1" dirty="0" smtClean="0"/>
              <a:t>وتدفع </a:t>
            </a:r>
            <a:r>
              <a:rPr lang="ar-SA" sz="3400" b="1" dirty="0"/>
              <a:t>الحكومــات إلى التعرف على اتجاهات الرأى العام قبل اتخاذ أية قرارات سياسية أو اقتصادية أو اجتماعية </a:t>
            </a:r>
            <a:r>
              <a:rPr lang="ar-SA" sz="3400" b="1" dirty="0" smtClean="0"/>
              <a:t> </a:t>
            </a:r>
            <a:endParaRPr lang="ar-EG" sz="3400" b="1" dirty="0" smtClean="0"/>
          </a:p>
          <a:p>
            <a:pPr algn="just" rtl="1"/>
            <a:r>
              <a:rPr lang="ar-SA" sz="3400" b="1" dirty="0" smtClean="0">
                <a:solidFill>
                  <a:srgbClr val="1E17A9"/>
                </a:solidFill>
              </a:rPr>
              <a:t>بالإضافة </a:t>
            </a:r>
            <a:r>
              <a:rPr lang="ar-SA" sz="3400" b="1" dirty="0">
                <a:solidFill>
                  <a:srgbClr val="1E17A9"/>
                </a:solidFill>
              </a:rPr>
              <a:t>إلى تقــدم أجهزة الإعلام  وتوافر كافة العوامل والامكانات المادية والتكنولوجية التى تتيح القيــام بهذه الدراسات . </a:t>
            </a:r>
            <a:endParaRPr lang="en-US" sz="3400" b="1" dirty="0">
              <a:solidFill>
                <a:srgbClr val="1E17A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4249225"/>
      </p:ext>
    </p:extLst>
  </p:cSld>
  <p:clrMapOvr>
    <a:masterClrMapping/>
  </p:clrMapOvr>
  <mc:AlternateContent xmlns:mc="http://schemas.openxmlformats.org/markup-compatibility/2006">
    <mc:Choice xmlns:p14="http://schemas.microsoft.com/office/powerpoint/2010/main" Requires="p14">
      <p:transition spd="slow" p14:dur="1300" advTm="64468">
        <p14:pan dir="u"/>
      </p:transition>
    </mc:Choice>
    <mc:Fallback>
      <p:transition spd="slow" advTm="64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250"/>
                            </p:stCondLst>
                            <p:childTnLst>
                              <p:par>
                                <p:cTn id="13" presetID="2" presetClass="entr" presetSubtype="2"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7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 presetClass="entr" presetSubtype="8" fill="hold" nodeType="afterEffect">
                                  <p:stCondLst>
                                    <p:cond delay="5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7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105400"/>
          </a:xfrm>
          <a:ln w="76200">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p>
            <a:pPr algn="just" rtl="1">
              <a:buFont typeface="Wingdings" pitchFamily="2" charset="2"/>
              <a:buChar char="q"/>
            </a:pPr>
            <a:r>
              <a:rPr lang="ar-SA" dirty="0">
                <a:solidFill>
                  <a:srgbClr val="FF0000"/>
                </a:solidFill>
              </a:rPr>
              <a:t> </a:t>
            </a:r>
            <a:r>
              <a:rPr lang="ar-SA" b="1" dirty="0">
                <a:solidFill>
                  <a:srgbClr val="FF0000"/>
                </a:solidFill>
              </a:rPr>
              <a:t>إلا أن عملية استطلاع الرأى العـام وقياسـه ودراسته فى مثل هذه المجتمعـــات تكتنفـها </a:t>
            </a:r>
            <a:r>
              <a:rPr lang="ar-SA" b="1" dirty="0" smtClean="0">
                <a:solidFill>
                  <a:srgbClr val="FF0000"/>
                </a:solidFill>
              </a:rPr>
              <a:t>صع</a:t>
            </a:r>
            <a:r>
              <a:rPr lang="ar-EG" b="1" dirty="0" smtClean="0">
                <a:solidFill>
                  <a:srgbClr val="FF0000"/>
                </a:solidFill>
              </a:rPr>
              <a:t>ـ</a:t>
            </a:r>
            <a:r>
              <a:rPr lang="ar-SA" b="1" dirty="0" smtClean="0">
                <a:solidFill>
                  <a:srgbClr val="FF0000"/>
                </a:solidFill>
              </a:rPr>
              <a:t>وبات </a:t>
            </a:r>
            <a:r>
              <a:rPr lang="ar-SA" b="1" dirty="0">
                <a:solidFill>
                  <a:srgbClr val="FF0000"/>
                </a:solidFill>
              </a:rPr>
              <a:t>كثيرة </a:t>
            </a:r>
            <a:r>
              <a:rPr lang="ar-SA" b="1" dirty="0" smtClean="0">
                <a:solidFill>
                  <a:srgbClr val="FF0000"/>
                </a:solidFill>
              </a:rPr>
              <a:t>نع</a:t>
            </a:r>
            <a:r>
              <a:rPr lang="ar-EG" b="1" dirty="0" smtClean="0">
                <a:solidFill>
                  <a:srgbClr val="FF0000"/>
                </a:solidFill>
              </a:rPr>
              <a:t>ـ</a:t>
            </a:r>
            <a:r>
              <a:rPr lang="ar-SA" b="1" dirty="0" smtClean="0">
                <a:solidFill>
                  <a:srgbClr val="FF0000"/>
                </a:solidFill>
              </a:rPr>
              <a:t>رض </a:t>
            </a:r>
            <a:r>
              <a:rPr lang="ar-SA" b="1" dirty="0">
                <a:solidFill>
                  <a:srgbClr val="FF0000"/>
                </a:solidFill>
              </a:rPr>
              <a:t>لأهمها على النحو التالى:</a:t>
            </a:r>
            <a:r>
              <a:rPr lang="ar-SA" dirty="0">
                <a:solidFill>
                  <a:srgbClr val="FF0000"/>
                </a:solidFill>
              </a:rPr>
              <a:t> </a:t>
            </a:r>
            <a:endParaRPr lang="ar-EG" dirty="0" smtClean="0">
              <a:solidFill>
                <a:srgbClr val="FF0000"/>
              </a:solidFill>
            </a:endParaRPr>
          </a:p>
          <a:p>
            <a:pPr marL="0" indent="0" algn="just" rtl="1">
              <a:buNone/>
            </a:pPr>
            <a:endParaRPr lang="en-US" dirty="0">
              <a:solidFill>
                <a:srgbClr val="FF0000"/>
              </a:solidFill>
            </a:endParaRPr>
          </a:p>
          <a:p>
            <a:pPr lvl="0" algn="just" rtl="1">
              <a:buFont typeface="Wingdings" pitchFamily="2" charset="2"/>
              <a:buChar char="§"/>
            </a:pPr>
            <a:r>
              <a:rPr lang="ar-SA" sz="3600" b="1" dirty="0">
                <a:solidFill>
                  <a:srgbClr val="1E17A9"/>
                </a:solidFill>
              </a:rPr>
              <a:t>نقص المعلومات المتاحة للأفراد داخل معظم هذه المجتمعات عن الموضوعات المختلفة التى يمكن أن يقاس الرأى العـام بشـأنـهـا. </a:t>
            </a:r>
            <a:endParaRPr lang="ar-EG" sz="3600" b="1" dirty="0">
              <a:solidFill>
                <a:srgbClr val="1E17A9"/>
              </a:solidFill>
            </a:endParaRPr>
          </a:p>
        </p:txBody>
      </p:sp>
      <p:pic>
        <p:nvPicPr>
          <p:cNvPr id="6146" name="Picture 2" descr="D:\علاقات عامة\خاص د.اسماء\كتاب الرأى العام\صور\book-open-fl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08487"/>
            <a:ext cx="2424113" cy="24241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4950853"/>
      </p:ext>
    </p:extLst>
  </p:cSld>
  <p:clrMapOvr>
    <a:masterClrMapping/>
  </p:clrMapOvr>
  <mc:AlternateContent xmlns:mc="http://schemas.openxmlformats.org/markup-compatibility/2006">
    <mc:Choice xmlns:p14="http://schemas.microsoft.com/office/powerpoint/2010/main" Requires="p14">
      <p:transition spd="slow" p14:dur="1600" advTm="22439">
        <p14:gallery dir="l"/>
      </p:transition>
    </mc:Choice>
    <mc:Fallback>
      <p:transition spd="slow" advTm="22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458200" cy="4754563"/>
          </a:xfrm>
          <a:ln w="76200"/>
        </p:spPr>
        <p:style>
          <a:lnRef idx="2">
            <a:schemeClr val="accent6"/>
          </a:lnRef>
          <a:fillRef idx="1">
            <a:schemeClr val="lt1"/>
          </a:fillRef>
          <a:effectRef idx="0">
            <a:schemeClr val="accent6"/>
          </a:effectRef>
          <a:fontRef idx="minor">
            <a:schemeClr val="dk1"/>
          </a:fontRef>
        </p:style>
        <p:txBody>
          <a:bodyPr/>
          <a:lstStyle/>
          <a:p>
            <a:pPr lvl="0" algn="just"/>
            <a:r>
              <a:rPr lang="ar-SA" sz="3400" b="1" dirty="0"/>
              <a:t>فمن المعروف ان عملية تكوين الرأى العـام لاحقة علـى عملية اكتساب المعلومات عن الموضوع الذى يدور الرأى حوله كما أن توافر المعلومـات الصحيحـة يـــؤدى إلى تكوين الآراء الصحيحة. </a:t>
            </a:r>
            <a:endParaRPr lang="ar-EG" sz="3400" b="1" dirty="0"/>
          </a:p>
          <a:p>
            <a:pPr lvl="0" algn="just">
              <a:buFont typeface="Arial" pitchFamily="34" charset="0"/>
              <a:buChar char="•"/>
            </a:pPr>
            <a:r>
              <a:rPr lang="ar-SA" sz="3400" b="1" dirty="0" smtClean="0">
                <a:solidFill>
                  <a:srgbClr val="1E17A9"/>
                </a:solidFill>
              </a:rPr>
              <a:t>وتفتقر </a:t>
            </a:r>
            <a:r>
              <a:rPr lang="ar-SA" sz="3400" b="1" dirty="0">
                <a:solidFill>
                  <a:srgbClr val="1E17A9"/>
                </a:solidFill>
              </a:rPr>
              <a:t>بعض الدول النامية إلى توافر المعلومات بالكم والكيف المناسـبين وبما يتبـح للافراد إمكانية تكوين رأى عـام مستنير بشأن العديد مـن القضايا والموضوعــات والمشكلات المطروحة </a:t>
            </a:r>
            <a:r>
              <a:rPr lang="ar-SA" sz="3400" b="1" dirty="0" smtClean="0">
                <a:solidFill>
                  <a:srgbClr val="1E17A9"/>
                </a:solidFill>
              </a:rPr>
              <a:t>.</a:t>
            </a:r>
            <a:endParaRPr lang="ar-EG" sz="3400" b="1" dirty="0">
              <a:solidFill>
                <a:srgbClr val="1E17A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3454291"/>
      </p:ext>
    </p:extLst>
  </p:cSld>
  <p:clrMapOvr>
    <a:masterClrMapping/>
  </p:clrMapOvr>
  <mc:AlternateContent xmlns:mc="http://schemas.openxmlformats.org/markup-compatibility/2006">
    <mc:Choice xmlns:p14="http://schemas.microsoft.com/office/powerpoint/2010/main" Requires="p14">
      <p:transition spd="slow" p14:dur="2000" advTm="17927"/>
    </mc:Choice>
    <mc:Fallback>
      <p:transition spd="slow" advTm="1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81200"/>
            <a:ext cx="7772400" cy="1676400"/>
          </a:xfrm>
        </p:spPr>
        <p:style>
          <a:lnRef idx="1">
            <a:schemeClr val="accent6"/>
          </a:lnRef>
          <a:fillRef idx="2">
            <a:schemeClr val="accent6"/>
          </a:fillRef>
          <a:effectRef idx="1">
            <a:schemeClr val="accent6"/>
          </a:effectRef>
          <a:fontRef idx="minor">
            <a:schemeClr val="dk1"/>
          </a:fontRef>
        </p:style>
        <p:txBody>
          <a:bodyPr>
            <a:normAutofit/>
          </a:bodyPr>
          <a:lstStyle/>
          <a:p>
            <a:r>
              <a:rPr lang="ar-EG" sz="6000" b="1" dirty="0">
                <a:solidFill>
                  <a:srgbClr val="FF0000"/>
                </a:solidFill>
              </a:rPr>
              <a:t>قياس الرأى العام </a:t>
            </a:r>
            <a:endParaRPr lang="ar-EG" sz="6000" dirty="0">
              <a:solidFill>
                <a:srgbClr val="FF0000"/>
              </a:solidFill>
            </a:endParaRPr>
          </a:p>
        </p:txBody>
      </p:sp>
      <p:pic>
        <p:nvPicPr>
          <p:cNvPr id="1026" name="Picture 2" descr="D:\علاقات عامة\خاص د.اسماء\كتاب الرأى العام\صور\clipart-thermometer-256x256-9ac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2527300" cy="3692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HASSAN\ا.كلية الاعلام\مراجع هامة\png\5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06825"/>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5907325"/>
      </p:ext>
    </p:extLst>
  </p:cSld>
  <p:clrMapOvr>
    <a:masterClrMapping/>
  </p:clrMapOvr>
  <mc:AlternateContent xmlns:mc="http://schemas.openxmlformats.org/markup-compatibility/2006">
    <mc:Choice xmlns:p14="http://schemas.microsoft.com/office/powerpoint/2010/main" Requires="p14">
      <p:transition spd="slow" p14:dur="2000" advTm="10213"/>
    </mc:Choice>
    <mc:Fallback>
      <p:transition spd="slow" advTm="10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0"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3"/>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5"/>
                                          </p:stCondLst>
                                        </p:cTn>
                                        <p:tgtEl>
                                          <p:spTgt spid="2"/>
                                        </p:tgtEl>
                                        <p:attrNameLst>
                                          <p:attrName>ppt_y</p:attrName>
                                        </p:attrNameLst>
                                      </p:cBhvr>
                                      <p:tavLst>
                                        <p:tav tm="0" fmla="#ppt_y-sin(pi*$)/81">
                                          <p:val>
                                            <p:fltVal val="0"/>
                                          </p:val>
                                        </p:tav>
                                        <p:tav tm="100000">
                                          <p:val>
                                            <p:fltVal val="1"/>
                                          </p:val>
                                        </p:tav>
                                      </p:tavLst>
                                    </p:anim>
                                    <p:animScale>
                                      <p:cBhvr>
                                        <p:cTn id="15" dur="27">
                                          <p:stCondLst>
                                            <p:cond delay="650"/>
                                          </p:stCondLst>
                                        </p:cTn>
                                        <p:tgtEl>
                                          <p:spTgt spid="2"/>
                                        </p:tgtEl>
                                      </p:cBhvr>
                                      <p:to x="100000" y="60000"/>
                                    </p:animScale>
                                    <p:animScale>
                                      <p:cBhvr>
                                        <p:cTn id="16" dur="167" decel="50000">
                                          <p:stCondLst>
                                            <p:cond delay="676"/>
                                          </p:stCondLst>
                                        </p:cTn>
                                        <p:tgtEl>
                                          <p:spTgt spid="2"/>
                                        </p:tgtEl>
                                      </p:cBhvr>
                                      <p:to x="100000" y="100000"/>
                                    </p:animScale>
                                    <p:animScale>
                                      <p:cBhvr>
                                        <p:cTn id="17" dur="27">
                                          <p:stCondLst>
                                            <p:cond delay="1311"/>
                                          </p:stCondLst>
                                        </p:cTn>
                                        <p:tgtEl>
                                          <p:spTgt spid="2"/>
                                        </p:tgtEl>
                                      </p:cBhvr>
                                      <p:to x="100000" y="80000"/>
                                    </p:animScale>
                                    <p:animScale>
                                      <p:cBhvr>
                                        <p:cTn id="18" dur="167" decel="50000">
                                          <p:stCondLst>
                                            <p:cond delay="1338"/>
                                          </p:stCondLst>
                                        </p:cTn>
                                        <p:tgtEl>
                                          <p:spTgt spid="2"/>
                                        </p:tgtEl>
                                      </p:cBhvr>
                                      <p:to x="100000" y="100000"/>
                                    </p:animScale>
                                    <p:animScale>
                                      <p:cBhvr>
                                        <p:cTn id="19" dur="27">
                                          <p:stCondLst>
                                            <p:cond delay="1640"/>
                                          </p:stCondLst>
                                        </p:cTn>
                                        <p:tgtEl>
                                          <p:spTgt spid="2"/>
                                        </p:tgtEl>
                                      </p:cBhvr>
                                      <p:to x="100000" y="90000"/>
                                    </p:animScale>
                                    <p:animScale>
                                      <p:cBhvr>
                                        <p:cTn id="20" dur="167" decel="50000">
                                          <p:stCondLst>
                                            <p:cond delay="1667"/>
                                          </p:stCondLst>
                                        </p:cTn>
                                        <p:tgtEl>
                                          <p:spTgt spid="2"/>
                                        </p:tgtEl>
                                      </p:cBhvr>
                                      <p:to x="100000" y="100000"/>
                                    </p:animScale>
                                    <p:animScale>
                                      <p:cBhvr>
                                        <p:cTn id="21" dur="27">
                                          <p:stCondLst>
                                            <p:cond delay="1807"/>
                                          </p:stCondLst>
                                        </p:cTn>
                                        <p:tgtEl>
                                          <p:spTgt spid="2"/>
                                        </p:tgtEl>
                                      </p:cBhvr>
                                      <p:to x="100000" y="95000"/>
                                    </p:animScale>
                                    <p:animScale>
                                      <p:cBhvr>
                                        <p:cTn id="22" dur="167" decel="50000">
                                          <p:stCondLst>
                                            <p:cond delay="1833"/>
                                          </p:stCondLst>
                                        </p:cTn>
                                        <p:tgtEl>
                                          <p:spTgt spid="2"/>
                                        </p:tgtEl>
                                      </p:cBhvr>
                                      <p:to x="100000" y="100000"/>
                                    </p:animScale>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1000" fill="hold"/>
                                        <p:tgtEl>
                                          <p:spTgt spid="1026"/>
                                        </p:tgtEl>
                                        <p:attrNameLst>
                                          <p:attrName>ppt_x</p:attrName>
                                        </p:attrNameLst>
                                      </p:cBhvr>
                                      <p:tavLst>
                                        <p:tav tm="0">
                                          <p:val>
                                            <p:strVal val="#ppt_x"/>
                                          </p:val>
                                        </p:tav>
                                        <p:tav tm="100000">
                                          <p:val>
                                            <p:strVal val="#ppt_x"/>
                                          </p:val>
                                        </p:tav>
                                      </p:tavLst>
                                    </p:anim>
                                    <p:anim calcmode="lin" valueType="num">
                                      <p:cBhvr additive="base">
                                        <p:cTn id="30"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10600" cy="4876800"/>
          </a:xfrm>
          <a:ln w="57150">
            <a:solidFill>
              <a:srgbClr val="C00000"/>
            </a:solidFill>
          </a:ln>
        </p:spPr>
        <p:style>
          <a:lnRef idx="2">
            <a:schemeClr val="accent4"/>
          </a:lnRef>
          <a:fillRef idx="1">
            <a:schemeClr val="lt1"/>
          </a:fillRef>
          <a:effectRef idx="0">
            <a:schemeClr val="accent4"/>
          </a:effectRef>
          <a:fontRef idx="minor">
            <a:schemeClr val="dk1"/>
          </a:fontRef>
        </p:style>
        <p:txBody>
          <a:bodyPr>
            <a:noAutofit/>
          </a:bodyPr>
          <a:lstStyle/>
          <a:p>
            <a:pPr lvl="0" algn="just" rtl="1">
              <a:buFont typeface="Wingdings" pitchFamily="2" charset="2"/>
              <a:buChar char="Ø"/>
            </a:pPr>
            <a:r>
              <a:rPr lang="ar-SA" sz="3600" b="1" dirty="0"/>
              <a:t> ويرتبط بالنقطة السابقة احتمال النقص فـى وسائل الاعـلام التـي يمكن أن تستخدم بطريقة فعــالة جماهيريا لتوصيل المعلومات عن الموضوعات المختلـفة إلى قطاعات جماهيرية متـعددة. </a:t>
            </a:r>
            <a:endParaRPr lang="ar-EG" sz="3600" b="1" dirty="0" smtClean="0"/>
          </a:p>
          <a:p>
            <a:pPr lvl="0" algn="just" rtl="1">
              <a:buFont typeface="Wingdings" pitchFamily="2" charset="2"/>
              <a:buChar char="Ø"/>
            </a:pPr>
            <a:r>
              <a:rPr lang="ar-SA" sz="3600" b="1" dirty="0" smtClean="0"/>
              <a:t>بالإضافة </a:t>
            </a:r>
            <a:r>
              <a:rPr lang="ar-SA" sz="3600" b="1" dirty="0"/>
              <a:t>إلى وجود صعـوبات تمنع مـن الانتشـار الواسع لوسائل الاعلام على مستوى المجتمـع فتعـوق عمليـة توافر المعلومـات بالقدر الكافى والمناسب لتكوين الرأى </a:t>
            </a:r>
            <a:r>
              <a:rPr lang="ar-SA" sz="3600" b="1" dirty="0" smtClean="0"/>
              <a:t>.</a:t>
            </a:r>
            <a:endParaRPr lang="en-US" sz="3600" b="1" dirty="0"/>
          </a:p>
        </p:txBody>
      </p:sp>
      <p:pic>
        <p:nvPicPr>
          <p:cNvPr id="7170" name="Picture 2" descr="D:\علاقات عامة\خاص د.اسماء\الأنفوجرافيكس صحافة الزمن القادم\صور\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1" y="5191875"/>
            <a:ext cx="2569029" cy="1655239"/>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mc:Choice xmlns:p14="http://schemas.microsoft.com/office/powerpoint/2010/main" Requires="p14">
      <p:transition spd="slow" p14:dur="2000" advTm="25814">
        <p14:prism isContent="1"/>
      </p:transition>
    </mc:Choice>
    <mc:Fallback>
      <p:transition spd="slow" advTm="25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animEffect transition="in" filter="barn(inVertical)">
                                      <p:cBhvr>
                                        <p:cTn id="9" dur="75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199"/>
            <a:ext cx="8534400" cy="3810001"/>
          </a:xfrm>
          <a:blipFill>
            <a:blip r:embed="rId4"/>
            <a:tile tx="0" ty="0" sx="100000" sy="100000" flip="none" algn="tl"/>
          </a:blipFill>
          <a:ln w="76200">
            <a:solidFill>
              <a:srgbClr val="FF0000"/>
            </a:solidFill>
          </a:ln>
        </p:spPr>
        <p:style>
          <a:lnRef idx="2">
            <a:schemeClr val="accent6"/>
          </a:lnRef>
          <a:fillRef idx="1">
            <a:schemeClr val="lt1"/>
          </a:fillRef>
          <a:effectRef idx="0">
            <a:schemeClr val="accent6"/>
          </a:effectRef>
          <a:fontRef idx="minor">
            <a:schemeClr val="dk1"/>
          </a:fontRef>
        </p:style>
        <p:txBody>
          <a:bodyPr/>
          <a:lstStyle/>
          <a:p>
            <a:pPr lvl="0" algn="just"/>
            <a:r>
              <a:rPr lang="ar-SA" sz="3600" b="1" dirty="0" smtClean="0"/>
              <a:t> كما يرتبط بالنقطتين السابقتين أيضاً ارتفاع نسبة الأميـة وعدم القدرة على القراءة والكتابة فى معظم المجتمعــات الناميـة  </a:t>
            </a:r>
            <a:endParaRPr lang="ar-EG" sz="3600" b="1" dirty="0" smtClean="0"/>
          </a:p>
          <a:p>
            <a:pPr lvl="0" algn="just"/>
            <a:r>
              <a:rPr lang="ar-SA" sz="3600" b="1" dirty="0" smtClean="0">
                <a:solidFill>
                  <a:srgbClr val="FF0000"/>
                </a:solidFill>
              </a:rPr>
              <a:t>وهـو ما يؤثر تأثيرا فعـالا فى الرأى العام وإمكانية تكوينـه فى أكثر من اتجاه على النحو التالى:</a:t>
            </a:r>
            <a:endParaRPr lang="en-US" sz="3600" b="1" dirty="0" smtClean="0">
              <a:solidFill>
                <a:srgbClr val="FF0000"/>
              </a:solidFill>
            </a:endParaRP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7418279"/>
      </p:ext>
    </p:extLst>
  </p:cSld>
  <p:clrMapOvr>
    <a:masterClrMapping/>
  </p:clrMapOvr>
  <mc:AlternateContent xmlns:mc="http://schemas.openxmlformats.org/markup-compatibility/2006">
    <mc:Choice xmlns:p14="http://schemas.microsoft.com/office/powerpoint/2010/main" Requires="p14">
      <p:transition spd="slow" p14:dur="2000" advTm="12591">
        <p14:ferris dir="l"/>
      </p:transition>
    </mc:Choice>
    <mc:Fallback>
      <p:transition spd="slow" advTm="12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762000"/>
            <a:ext cx="8229600" cy="4748420"/>
            <a:chOff x="457200" y="839077"/>
            <a:chExt cx="8229600" cy="3505078"/>
          </a:xfrm>
          <a:solidFill>
            <a:schemeClr val="bg1"/>
          </a:solidFill>
        </p:grpSpPr>
        <p:sp>
          <p:nvSpPr>
            <p:cNvPr id="5" name="Freeform 4"/>
            <p:cNvSpPr/>
            <p:nvPr/>
          </p:nvSpPr>
          <p:spPr>
            <a:xfrm>
              <a:off x="457200" y="839077"/>
              <a:ext cx="8229600" cy="1743674"/>
            </a:xfrm>
            <a:custGeom>
              <a:avLst/>
              <a:gdLst>
                <a:gd name="connsiteX0" fmla="*/ 0 w 8229600"/>
                <a:gd name="connsiteY0" fmla="*/ 265449 h 1592662"/>
                <a:gd name="connsiteX1" fmla="*/ 265449 w 8229600"/>
                <a:gd name="connsiteY1" fmla="*/ 0 h 1592662"/>
                <a:gd name="connsiteX2" fmla="*/ 7964151 w 8229600"/>
                <a:gd name="connsiteY2" fmla="*/ 0 h 1592662"/>
                <a:gd name="connsiteX3" fmla="*/ 8229600 w 8229600"/>
                <a:gd name="connsiteY3" fmla="*/ 265449 h 1592662"/>
                <a:gd name="connsiteX4" fmla="*/ 8229600 w 8229600"/>
                <a:gd name="connsiteY4" fmla="*/ 1327213 h 1592662"/>
                <a:gd name="connsiteX5" fmla="*/ 7964151 w 8229600"/>
                <a:gd name="connsiteY5" fmla="*/ 1592662 h 1592662"/>
                <a:gd name="connsiteX6" fmla="*/ 265449 w 8229600"/>
                <a:gd name="connsiteY6" fmla="*/ 1592662 h 1592662"/>
                <a:gd name="connsiteX7" fmla="*/ 0 w 8229600"/>
                <a:gd name="connsiteY7" fmla="*/ 1327213 h 1592662"/>
                <a:gd name="connsiteX8" fmla="*/ 0 w 8229600"/>
                <a:gd name="connsiteY8" fmla="*/ 265449 h 15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1592662">
                  <a:moveTo>
                    <a:pt x="0" y="265449"/>
                  </a:moveTo>
                  <a:cubicBezTo>
                    <a:pt x="0" y="118846"/>
                    <a:pt x="118846" y="0"/>
                    <a:pt x="265449" y="0"/>
                  </a:cubicBezTo>
                  <a:lnTo>
                    <a:pt x="7964151" y="0"/>
                  </a:lnTo>
                  <a:cubicBezTo>
                    <a:pt x="8110754" y="0"/>
                    <a:pt x="8229600" y="118846"/>
                    <a:pt x="8229600" y="265449"/>
                  </a:cubicBezTo>
                  <a:lnTo>
                    <a:pt x="8229600" y="1327213"/>
                  </a:lnTo>
                  <a:cubicBezTo>
                    <a:pt x="8229600" y="1473816"/>
                    <a:pt x="8110754" y="1592662"/>
                    <a:pt x="7964151" y="1592662"/>
                  </a:cubicBezTo>
                  <a:lnTo>
                    <a:pt x="265449" y="1592662"/>
                  </a:lnTo>
                  <a:cubicBezTo>
                    <a:pt x="118846" y="1592662"/>
                    <a:pt x="0" y="1473816"/>
                    <a:pt x="0" y="1327213"/>
                  </a:cubicBezTo>
                  <a:lnTo>
                    <a:pt x="0" y="265449"/>
                  </a:lnTo>
                  <a:close/>
                </a:path>
              </a:pathLst>
            </a:custGeom>
            <a:grpFill/>
            <a:ln w="57150">
              <a:solidFill>
                <a:srgbClr val="1E17A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47" tIns="192047" rIns="192047" bIns="192047" numCol="1" spcCol="1270" anchor="ctr" anchorCtr="0">
              <a:noAutofit/>
            </a:bodyPr>
            <a:lstStyle/>
            <a:p>
              <a:pPr lvl="0" algn="just" defTabSz="1333500" rtl="1">
                <a:lnSpc>
                  <a:spcPct val="90000"/>
                </a:lnSpc>
                <a:spcBef>
                  <a:spcPct val="0"/>
                </a:spcBef>
                <a:spcAft>
                  <a:spcPct val="35000"/>
                </a:spcAft>
              </a:pPr>
              <a:r>
                <a:rPr lang="ar-SA" sz="3600" b="1" kern="1200" dirty="0" smtClean="0">
                  <a:solidFill>
                    <a:srgbClr val="FF0000"/>
                  </a:solidFill>
                </a:rPr>
                <a:t>تحول الأمية دون تكوين وعى عام لدى الجماهير يتيــح لها تكوين رأى عام مستنير إزاء القضايا والمشكلات المختلفة.</a:t>
              </a:r>
              <a:endParaRPr lang="ar-EG" sz="3600" b="1" kern="1200" dirty="0">
                <a:solidFill>
                  <a:srgbClr val="FF0000"/>
                </a:solidFill>
              </a:endParaRPr>
            </a:p>
          </p:txBody>
        </p:sp>
        <p:sp>
          <p:nvSpPr>
            <p:cNvPr id="6" name="Freeform 5"/>
            <p:cNvSpPr/>
            <p:nvPr/>
          </p:nvSpPr>
          <p:spPr>
            <a:xfrm>
              <a:off x="457200" y="2751493"/>
              <a:ext cx="8229600" cy="1592662"/>
            </a:xfrm>
            <a:custGeom>
              <a:avLst/>
              <a:gdLst>
                <a:gd name="connsiteX0" fmla="*/ 0 w 8229600"/>
                <a:gd name="connsiteY0" fmla="*/ 265449 h 1592662"/>
                <a:gd name="connsiteX1" fmla="*/ 265449 w 8229600"/>
                <a:gd name="connsiteY1" fmla="*/ 0 h 1592662"/>
                <a:gd name="connsiteX2" fmla="*/ 7964151 w 8229600"/>
                <a:gd name="connsiteY2" fmla="*/ 0 h 1592662"/>
                <a:gd name="connsiteX3" fmla="*/ 8229600 w 8229600"/>
                <a:gd name="connsiteY3" fmla="*/ 265449 h 1592662"/>
                <a:gd name="connsiteX4" fmla="*/ 8229600 w 8229600"/>
                <a:gd name="connsiteY4" fmla="*/ 1327213 h 1592662"/>
                <a:gd name="connsiteX5" fmla="*/ 7964151 w 8229600"/>
                <a:gd name="connsiteY5" fmla="*/ 1592662 h 1592662"/>
                <a:gd name="connsiteX6" fmla="*/ 265449 w 8229600"/>
                <a:gd name="connsiteY6" fmla="*/ 1592662 h 1592662"/>
                <a:gd name="connsiteX7" fmla="*/ 0 w 8229600"/>
                <a:gd name="connsiteY7" fmla="*/ 1327213 h 1592662"/>
                <a:gd name="connsiteX8" fmla="*/ 0 w 8229600"/>
                <a:gd name="connsiteY8" fmla="*/ 265449 h 15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1592662">
                  <a:moveTo>
                    <a:pt x="0" y="265449"/>
                  </a:moveTo>
                  <a:cubicBezTo>
                    <a:pt x="0" y="118846"/>
                    <a:pt x="118846" y="0"/>
                    <a:pt x="265449" y="0"/>
                  </a:cubicBezTo>
                  <a:lnTo>
                    <a:pt x="7964151" y="0"/>
                  </a:lnTo>
                  <a:cubicBezTo>
                    <a:pt x="8110754" y="0"/>
                    <a:pt x="8229600" y="118846"/>
                    <a:pt x="8229600" y="265449"/>
                  </a:cubicBezTo>
                  <a:lnTo>
                    <a:pt x="8229600" y="1327213"/>
                  </a:lnTo>
                  <a:cubicBezTo>
                    <a:pt x="8229600" y="1473816"/>
                    <a:pt x="8110754" y="1592662"/>
                    <a:pt x="7964151" y="1592662"/>
                  </a:cubicBezTo>
                  <a:lnTo>
                    <a:pt x="265449" y="1592662"/>
                  </a:lnTo>
                  <a:cubicBezTo>
                    <a:pt x="118846" y="1592662"/>
                    <a:pt x="0" y="1473816"/>
                    <a:pt x="0" y="1327213"/>
                  </a:cubicBezTo>
                  <a:lnTo>
                    <a:pt x="0" y="265449"/>
                  </a:lnTo>
                  <a:close/>
                </a:path>
              </a:pathLst>
            </a:custGeom>
            <a:grpFill/>
            <a:ln w="57150">
              <a:solidFill>
                <a:srgbClr val="1E17A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47" tIns="192047" rIns="192047" bIns="192047" numCol="1" spcCol="1270" anchor="ctr" anchorCtr="0">
              <a:noAutofit/>
            </a:bodyPr>
            <a:lstStyle/>
            <a:p>
              <a:pPr lvl="0" algn="just" defTabSz="1333500" rtl="1">
                <a:lnSpc>
                  <a:spcPct val="90000"/>
                </a:lnSpc>
                <a:spcBef>
                  <a:spcPct val="0"/>
                </a:spcBef>
                <a:spcAft>
                  <a:spcPct val="35000"/>
                </a:spcAft>
              </a:pPr>
              <a:r>
                <a:rPr lang="ar-SA" sz="3600" b="1" kern="1200" dirty="0" smtClean="0">
                  <a:solidFill>
                    <a:srgbClr val="FF0000"/>
                  </a:solidFill>
                </a:rPr>
                <a:t>تقلل الأمية من احتمال الإفادة من المعلومات المتوافرة عـن الموضوعات والقضايا المختلفة بوسائل الإعلام المختلفة نظرا لعدم إمكانية قراءتها أو استيعابها .</a:t>
              </a:r>
              <a:endParaRPr lang="ar-EG" sz="3600" b="1" kern="1200" dirty="0">
                <a:solidFill>
                  <a:srgbClr val="FF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2580090"/>
      </p:ext>
    </p:extLst>
  </p:cSld>
  <p:clrMapOvr>
    <a:masterClrMapping/>
  </p:clrMapOvr>
  <mc:AlternateContent xmlns:mc="http://schemas.openxmlformats.org/markup-compatibility/2006">
    <mc:Choice xmlns:p14="http://schemas.microsoft.com/office/powerpoint/2010/main" Requires="p14">
      <p:transition spd="slow" p14:dur="1300" advTm="50715">
        <p14:pan dir="u"/>
      </p:transition>
    </mc:Choice>
    <mc:Fallback>
      <p:transition spd="slow" advTm="50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758501334"/>
              </p:ext>
            </p:extLst>
          </p:nvPr>
        </p:nvGraphicFramePr>
        <p:xfrm>
          <a:off x="304800" y="685800"/>
          <a:ext cx="85344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502366"/>
      </p:ext>
    </p:extLst>
  </p:cSld>
  <p:clrMapOvr>
    <a:masterClrMapping/>
  </p:clrMapOvr>
  <mc:AlternateContent xmlns:mc="http://schemas.openxmlformats.org/markup-compatibility/2006">
    <mc:Choice xmlns:p14="http://schemas.microsoft.com/office/powerpoint/2010/main" Requires="p14">
      <p:transition spd="slow" p14:dur="2000" advTm="9474">
        <p14:prism isContent="1"/>
      </p:transition>
    </mc:Choice>
    <mc:Fallback>
      <p:transition spd="slow" advTm="9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2438400"/>
          </a:xfrm>
          <a:ln w="57150"/>
        </p:spPr>
        <p:style>
          <a:lnRef idx="2">
            <a:schemeClr val="accent6"/>
          </a:lnRef>
          <a:fillRef idx="1">
            <a:schemeClr val="lt1"/>
          </a:fillRef>
          <a:effectRef idx="0">
            <a:schemeClr val="accent6"/>
          </a:effectRef>
          <a:fontRef idx="minor">
            <a:schemeClr val="dk1"/>
          </a:fontRef>
        </p:style>
        <p:txBody>
          <a:bodyPr/>
          <a:lstStyle/>
          <a:p>
            <a:pPr lvl="0" algn="just" rtl="1"/>
            <a:r>
              <a:rPr lang="ar-SA" sz="3400" b="1" dirty="0"/>
              <a:t> كما تتأثر عملية قياس الرأى العـام أيضاً بطبيعــة الظروف الاقتصادية ومدى استقرارها ، فلا شك ان انعكاسات اقتصاديــات الندرة في بلد فقيرة تختلف كثيراً مـن انعكاسات اقتصاديــات  الرفاهية في بلد غنية </a:t>
            </a:r>
            <a:r>
              <a:rPr lang="ar-SA" sz="3400" b="1" dirty="0" smtClean="0"/>
              <a:t>.</a:t>
            </a:r>
            <a:endParaRPr lang="en-US" sz="3400" b="1" dirty="0"/>
          </a:p>
        </p:txBody>
      </p:sp>
      <p:sp>
        <p:nvSpPr>
          <p:cNvPr id="4" name="Content Placeholder 2"/>
          <p:cNvSpPr txBox="1">
            <a:spLocks/>
          </p:cNvSpPr>
          <p:nvPr/>
        </p:nvSpPr>
        <p:spPr>
          <a:xfrm>
            <a:off x="457200" y="3657600"/>
            <a:ext cx="8229600" cy="1828800"/>
          </a:xfrm>
          <a:prstGeom prst="rect">
            <a:avLst/>
          </a:prstGeom>
          <a:ln w="57150" cap="flat" cmpd="sng" algn="ctr">
            <a:solidFill>
              <a:schemeClr val="accent6"/>
            </a:solidFill>
            <a:prstDash val="solid"/>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rtl="1"/>
            <a:r>
              <a:rPr lang="ar-SA" sz="3600" b="1" dirty="0" smtClean="0"/>
              <a:t>النقص الواضح فـى الموارد المالية مما لا يتيح إمكانية القيام باستطلاعات الرأى العام وقياسه بطريقة سليمة.</a:t>
            </a:r>
            <a:endParaRPr lang="en-US" sz="3600" b="1" dirty="0"/>
          </a:p>
        </p:txBody>
      </p:sp>
      <p:pic>
        <p:nvPicPr>
          <p:cNvPr id="8194" name="Picture 2" descr="D:\علاقات عامة\خاص د.اسماء\كتاب الرأى العام\صور\da8f2b7931a062f98daa85cec24d3e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1426029" cy="1426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علاقات عامة\خاص د.اسماء\كتاب الرأى العام\صور\da8f2b7931a062f98daa85cec24d3e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285999"/>
            <a:ext cx="1045029" cy="142602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0653337"/>
      </p:ext>
    </p:extLst>
  </p:cSld>
  <p:clrMapOvr>
    <a:masterClrMapping/>
  </p:clrMapOvr>
  <mc:AlternateContent xmlns:mc="http://schemas.openxmlformats.org/markup-compatibility/2006">
    <mc:Choice xmlns:p14="http://schemas.microsoft.com/office/powerpoint/2010/main" Requires="p14">
      <p:transition spd="slow" p14:dur="1600" advTm="31907">
        <p14:prism dir="r" isContent="1"/>
      </p:transition>
    </mc:Choice>
    <mc:Fallback>
      <p:transition spd="slow" advTm="31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5"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p:cTn id="9" dur="1000" fill="hold"/>
                                        <p:tgtEl>
                                          <p:spTgt spid="3">
                                            <p:bg/>
                                          </p:spTgt>
                                        </p:tgtEl>
                                        <p:attrNameLst>
                                          <p:attrName>ppt_w</p:attrName>
                                        </p:attrNameLst>
                                      </p:cBhvr>
                                      <p:tavLst>
                                        <p:tav tm="0">
                                          <p:val>
                                            <p:fltVal val="0"/>
                                          </p:val>
                                        </p:tav>
                                        <p:tav tm="100000">
                                          <p:val>
                                            <p:strVal val="#ppt_w"/>
                                          </p:val>
                                        </p:tav>
                                      </p:tavLst>
                                    </p:anim>
                                    <p:anim calcmode="lin" valueType="num">
                                      <p:cBhvr>
                                        <p:cTn id="10" dur="1000" fill="hold"/>
                                        <p:tgtEl>
                                          <p:spTgt spid="3">
                                            <p:bg/>
                                          </p:spTgt>
                                        </p:tgtEl>
                                        <p:attrNameLst>
                                          <p:attrName>ppt_h</p:attrName>
                                        </p:attrNameLst>
                                      </p:cBhvr>
                                      <p:tavLst>
                                        <p:tav tm="0">
                                          <p:val>
                                            <p:fltVal val="0"/>
                                          </p:val>
                                        </p:tav>
                                        <p:tav tm="100000">
                                          <p:val>
                                            <p:strVal val="#ppt_h"/>
                                          </p:val>
                                        </p:tav>
                                      </p:tavLst>
                                    </p:anim>
                                    <p:anim calcmode="lin" valueType="num">
                                      <p:cBhvr>
                                        <p:cTn id="11" dur="1000" fill="hold"/>
                                        <p:tgtEl>
                                          <p:spTgt spid="3">
                                            <p:bg/>
                                          </p:spTgt>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bg/>
                                          </p:spTgt>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000"/>
                            </p:stCondLst>
                            <p:childTnLst>
                              <p:par>
                                <p:cTn id="26" presetID="21"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par>
                          <p:cTn id="29" fill="hold">
                            <p:stCondLst>
                              <p:cond delay="2000"/>
                            </p:stCondLst>
                            <p:childTnLst>
                              <p:par>
                                <p:cTn id="30" presetID="21" presetClass="entr" presetSubtype="1" fill="hold" nodeType="afterEffect">
                                  <p:stCondLst>
                                    <p:cond delay="0"/>
                                  </p:stCondLst>
                                  <p:childTnLst>
                                    <p:set>
                                      <p:cBhvr>
                                        <p:cTn id="31" dur="1" fill="hold">
                                          <p:stCondLst>
                                            <p:cond delay="0"/>
                                          </p:stCondLst>
                                        </p:cTn>
                                        <p:tgtEl>
                                          <p:spTgt spid="8194"/>
                                        </p:tgtEl>
                                        <p:attrNameLst>
                                          <p:attrName>style.visibility</p:attrName>
                                        </p:attrNameLst>
                                      </p:cBhvr>
                                      <p:to>
                                        <p:strVal val="visible"/>
                                      </p:to>
                                    </p:set>
                                    <p:animEffect transition="in" filter="wheel(1)">
                                      <p:cBhvr>
                                        <p:cTn id="32"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3" grpId="0" build="p"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763000" cy="3352800"/>
          </a:xfrm>
          <a:ln w="76200">
            <a:solidFill>
              <a:srgbClr val="1E17A9"/>
            </a:solidFill>
            <a:prstDash val="dash"/>
          </a:ln>
        </p:spPr>
        <p:style>
          <a:lnRef idx="2">
            <a:schemeClr val="accent4"/>
          </a:lnRef>
          <a:fillRef idx="1">
            <a:schemeClr val="lt1"/>
          </a:fillRef>
          <a:effectRef idx="0">
            <a:schemeClr val="accent4"/>
          </a:effectRef>
          <a:fontRef idx="minor">
            <a:schemeClr val="dk1"/>
          </a:fontRef>
        </p:style>
        <p:txBody>
          <a:bodyPr>
            <a:normAutofit/>
          </a:bodyPr>
          <a:lstStyle/>
          <a:p>
            <a:pPr lvl="0" algn="just" rtl="1"/>
            <a:r>
              <a:rPr lang="ar-SA" sz="3600" b="1" dirty="0" smtClean="0"/>
              <a:t>هذا </a:t>
            </a:r>
            <a:r>
              <a:rPr lang="ar-SA" sz="3600" b="1" dirty="0"/>
              <a:t>بالاضافة ‏إلى مجموعة آخــرى متنوعــة مــن المشكلات المنهجية الناجمة عن الأوضـاع الثقافيـة والتعليميـة والحضاريـة ودرجة الوعى فى الدول النامية والتى تحول دون القيـام ‎باستطـلاعات الرأى العام وقياسـه والتوصل إلى نتـائج ذات دلالـة بشأنه </a:t>
            </a:r>
            <a:endParaRPr lang="ar-EG" sz="3600" b="1" dirty="0" smtClean="0"/>
          </a:p>
        </p:txBody>
      </p:sp>
      <p:pic>
        <p:nvPicPr>
          <p:cNvPr id="9218" name="Picture 2" descr="D:\علاقات عامة\خاص د.اسماء\الأنفوجرافيكس صحافة الزمن القادم\02074f42-e534-42c6-9a62-a3430867571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0"/>
            <a:ext cx="2492570" cy="27654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3800867"/>
      </p:ext>
    </p:extLst>
  </p:cSld>
  <p:clrMapOvr>
    <a:masterClrMapping/>
  </p:clrMapOvr>
  <mc:AlternateContent xmlns:mc="http://schemas.openxmlformats.org/markup-compatibility/2006">
    <mc:Choice xmlns:p14="http://schemas.microsoft.com/office/powerpoint/2010/main" Requires="p14">
      <p:transition spd="slow" p14:dur="2000" advTm="31731">
        <p14:ferris dir="l"/>
      </p:transition>
    </mc:Choice>
    <mc:Fallback>
      <p:transition spd="slow" advTm="31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590800"/>
            <a:ext cx="4953000" cy="2209800"/>
          </a:xfrm>
          <a:ln w="57150">
            <a:solidFill>
              <a:srgbClr val="1E17A9"/>
            </a:solidFill>
          </a:ln>
        </p:spPr>
        <p:style>
          <a:lnRef idx="2">
            <a:schemeClr val="accent3"/>
          </a:lnRef>
          <a:fillRef idx="1">
            <a:schemeClr val="lt1"/>
          </a:fillRef>
          <a:effectRef idx="0">
            <a:schemeClr val="accent3"/>
          </a:effectRef>
          <a:fontRef idx="minor">
            <a:schemeClr val="dk1"/>
          </a:fontRef>
        </p:style>
        <p:txBody>
          <a:bodyPr>
            <a:normAutofit/>
          </a:bodyPr>
          <a:lstStyle/>
          <a:p>
            <a:pPr algn="ctr"/>
            <a:r>
              <a:rPr lang="ar-SA" sz="4800" b="1" dirty="0">
                <a:solidFill>
                  <a:srgbClr val="FF0000"/>
                </a:solidFill>
              </a:rPr>
              <a:t>طرق قياس الرأى </a:t>
            </a:r>
            <a:r>
              <a:rPr lang="ar-SA" sz="4800" b="1" dirty="0" smtClean="0">
                <a:solidFill>
                  <a:srgbClr val="FF0000"/>
                </a:solidFill>
              </a:rPr>
              <a:t>العـام</a:t>
            </a:r>
            <a:endParaRPr lang="ar-EG" sz="4800" dirty="0">
              <a:solidFill>
                <a:srgbClr val="FF0000"/>
              </a:solidFill>
            </a:endParaRPr>
          </a:p>
        </p:txBody>
      </p:sp>
      <p:pic>
        <p:nvPicPr>
          <p:cNvPr id="10242" name="Picture 2" descr="D:\علاقات عامة\خاص د.اسماء\الأنفوجرافيكس صحافة الزمن القادم\صور\55.png"/>
          <p:cNvPicPr>
            <a:picLocks noChangeAspect="1" noChangeArrowheads="1"/>
          </p:cNvPicPr>
          <p:nvPr/>
        </p:nvPicPr>
        <p:blipFill rotWithShape="1">
          <a:blip r:embed="rId4">
            <a:extLst>
              <a:ext uri="{28A0092B-C50C-407E-A947-70E740481C1C}">
                <a14:useLocalDpi xmlns:a14="http://schemas.microsoft.com/office/drawing/2010/main" val="0"/>
              </a:ext>
            </a:extLst>
          </a:blip>
          <a:srcRect t="20384" b="15183"/>
          <a:stretch/>
        </p:blipFill>
        <p:spPr bwMode="auto">
          <a:xfrm>
            <a:off x="-33337" y="2663371"/>
            <a:ext cx="3919537" cy="2137229"/>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0032409"/>
      </p:ext>
    </p:extLst>
  </p:cSld>
  <p:clrMapOvr>
    <a:masterClrMapping/>
  </p:clrMapOvr>
  <mc:AlternateContent xmlns:mc="http://schemas.openxmlformats.org/markup-compatibility/2006">
    <mc:Choice xmlns:p14="http://schemas.microsoft.com/office/powerpoint/2010/main" Requires="p14">
      <p:transition spd="slow" p14:dur="1500" advTm="87324">
        <p14:window dir="vert"/>
      </p:transition>
    </mc:Choice>
    <mc:Fallback>
      <p:transition spd="slow" advTm="87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50" fill="hold"/>
                                        <p:tgtEl>
                                          <p:spTgt spid="2"/>
                                        </p:tgtEl>
                                        <p:attrNameLst>
                                          <p:attrName>ppt_x</p:attrName>
                                        </p:attrNameLst>
                                      </p:cBhvr>
                                      <p:tavLst>
                                        <p:tav tm="0">
                                          <p:val>
                                            <p:strVal val="0-#ppt_w/2"/>
                                          </p:val>
                                        </p:tav>
                                        <p:tav tm="100000">
                                          <p:val>
                                            <p:strVal val="#ppt_x"/>
                                          </p:val>
                                        </p:tav>
                                      </p:tavLst>
                                    </p:anim>
                                    <p:anim calcmode="lin" valueType="num">
                                      <p:cBhvr additive="base">
                                        <p:cTn id="10" dur="75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750" fill="hold"/>
                                        <p:tgtEl>
                                          <p:spTgt spid="10242"/>
                                        </p:tgtEl>
                                        <p:attrNameLst>
                                          <p:attrName>ppt_x</p:attrName>
                                        </p:attrNameLst>
                                      </p:cBhvr>
                                      <p:tavLst>
                                        <p:tav tm="0">
                                          <p:val>
                                            <p:strVal val="1+#ppt_w/2"/>
                                          </p:val>
                                        </p:tav>
                                        <p:tav tm="100000">
                                          <p:val>
                                            <p:strVal val="#ppt_x"/>
                                          </p:val>
                                        </p:tav>
                                      </p:tavLst>
                                    </p:anim>
                                    <p:anim calcmode="lin" valueType="num">
                                      <p:cBhvr additive="base">
                                        <p:cTn id="14" dur="750" fill="hold"/>
                                        <p:tgtEl>
                                          <p:spTgt spid="1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295400" y="1295400"/>
            <a:ext cx="6400800" cy="4343400"/>
          </a:xfrm>
          <a:prstGeom prst="rect">
            <a:avLst/>
          </a:prstGeom>
        </p:spPr>
        <p:txBody>
          <a:bodyPr vert="horz" lIns="91440" tIns="45720" rIns="91440" bIns="45720" rtlCol="0">
            <a:normAutofit/>
          </a:bodyPr>
          <a:lstStyle>
            <a:lvl1pPr marL="342900" indent="-34290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SA" sz="5400" b="1" cap="small" dirty="0" smtClean="0">
                <a:solidFill>
                  <a:schemeClr val="accent6">
                    <a:lumMod val="50000"/>
                  </a:schemeClr>
                </a:solidFill>
              </a:rPr>
              <a:t>أشكركم</a:t>
            </a:r>
            <a:endParaRPr lang="ar-EG" sz="5400" b="1" cap="small" dirty="0" smtClean="0">
              <a:solidFill>
                <a:schemeClr val="accent6">
                  <a:lumMod val="50000"/>
                </a:schemeClr>
              </a:solidFill>
            </a:endParaRPr>
          </a:p>
          <a:p>
            <a:pPr marL="0" indent="0" algn="ctr">
              <a:buNone/>
            </a:pPr>
            <a:endParaRPr lang="en-US" sz="5400" dirty="0" smtClean="0">
              <a:solidFill>
                <a:schemeClr val="accent6">
                  <a:lumMod val="50000"/>
                </a:schemeClr>
              </a:solidFill>
            </a:endParaRPr>
          </a:p>
          <a:p>
            <a:pPr algn="ctr"/>
            <a:r>
              <a:rPr lang="ar-SA" sz="4000" b="1" cap="small" dirty="0" smtClean="0">
                <a:solidFill>
                  <a:schemeClr val="tx2"/>
                </a:solidFill>
              </a:rPr>
              <a:t>مع تحياتي</a:t>
            </a:r>
            <a:endParaRPr lang="en-US" sz="4000" dirty="0" smtClean="0">
              <a:solidFill>
                <a:schemeClr val="tx2"/>
              </a:solidFill>
            </a:endParaRPr>
          </a:p>
          <a:p>
            <a:pPr algn="ctr"/>
            <a:r>
              <a:rPr lang="ar-SA" sz="5400" b="1" cap="small" dirty="0" smtClean="0">
                <a:solidFill>
                  <a:schemeClr val="accent2"/>
                </a:solidFill>
              </a:rPr>
              <a:t>د / أسماء عرام</a:t>
            </a:r>
            <a:endParaRPr lang="en-US" sz="5400" dirty="0" smtClean="0">
              <a:solidFill>
                <a:schemeClr val="accent2"/>
              </a:solidFill>
            </a:endParaRPr>
          </a:p>
          <a:p>
            <a:pPr algn="ctr"/>
            <a:endParaRPr lang="ar-EG" sz="5400" dirty="0"/>
          </a:p>
        </p:txBody>
      </p:sp>
      <p:pic>
        <p:nvPicPr>
          <p:cNvPr id="1026" name="Picture 2"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281" y="1"/>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519"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785310"/>
      </p:ext>
    </p:extLst>
  </p:cSld>
  <p:clrMapOvr>
    <a:masterClrMapping/>
  </p:clrMapOvr>
  <mc:AlternateContent xmlns:mc="http://schemas.openxmlformats.org/markup-compatibility/2006">
    <mc:Choice xmlns:p14="http://schemas.microsoft.com/office/powerpoint/2010/main" Requires="p14">
      <p:transition spd="slow" p14:dur="1600" advTm="8702">
        <p:blinds dir="vert"/>
      </p:transition>
    </mc:Choice>
    <mc:Fallback>
      <p:transition spd="slow" advTm="870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435">
                                          <p:stCondLst>
                                            <p:cond delay="0"/>
                                          </p:stCondLst>
                                        </p:cTn>
                                        <p:tgtEl>
                                          <p:spTgt spid="4">
                                            <p:txEl>
                                              <p:pRg st="0" end="0"/>
                                            </p:txEl>
                                          </p:spTgt>
                                        </p:tgtEl>
                                      </p:cBhvr>
                                    </p:animEffect>
                                    <p:anim calcmode="lin" valueType="num">
                                      <p:cBhvr>
                                        <p:cTn id="10" dur="1367"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3" dur="249" tmFilter="0, 0; 0.125,0.2665; 0.25,0.4; 0.375,0.465; 0.5,0.5;  0.625,0.535; 0.75,0.6; 0.875,0.7335; 1,1">
                                          <p:stCondLst>
                                            <p:cond delay="993"/>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4" dur="123" tmFilter="0, 0; 0.125,0.2665; 0.25,0.4; 0.375,0.465; 0.5,0.5;  0.625,0.535; 0.75,0.6; 0.875,0.7335; 1,1">
                                          <p:stCondLst>
                                            <p:cond delay="1242"/>
                                          </p:stCondLst>
                                        </p:cTn>
                                        <p:tgtEl>
                                          <p:spTgt spid="4">
                                            <p:txEl>
                                              <p:pRg st="0" end="0"/>
                                            </p:txEl>
                                          </p:spTgt>
                                        </p:tgtEl>
                                        <p:attrNameLst>
                                          <p:attrName>ppt_y</p:attrName>
                                        </p:attrNameLst>
                                      </p:cBhvr>
                                      <p:tavLst>
                                        <p:tav tm="0" fmla="#ppt_y-sin(pi*$)/81">
                                          <p:val>
                                            <p:fltVal val="0"/>
                                          </p:val>
                                        </p:tav>
                                        <p:tav tm="100000">
                                          <p:val>
                                            <p:fltVal val="1"/>
                                          </p:val>
                                        </p:tav>
                                      </p:tavLst>
                                    </p:anim>
                                    <p:animScale>
                                      <p:cBhvr>
                                        <p:cTn id="15" dur="20">
                                          <p:stCondLst>
                                            <p:cond delay="487"/>
                                          </p:stCondLst>
                                        </p:cTn>
                                        <p:tgtEl>
                                          <p:spTgt spid="4">
                                            <p:txEl>
                                              <p:pRg st="0" end="0"/>
                                            </p:txEl>
                                          </p:spTgt>
                                        </p:tgtEl>
                                      </p:cBhvr>
                                      <p:to x="100000" y="60000"/>
                                    </p:animScale>
                                    <p:animScale>
                                      <p:cBhvr>
                                        <p:cTn id="16" dur="124" decel="50000">
                                          <p:stCondLst>
                                            <p:cond delay="507"/>
                                          </p:stCondLst>
                                        </p:cTn>
                                        <p:tgtEl>
                                          <p:spTgt spid="4">
                                            <p:txEl>
                                              <p:pRg st="0" end="0"/>
                                            </p:txEl>
                                          </p:spTgt>
                                        </p:tgtEl>
                                      </p:cBhvr>
                                      <p:to x="100000" y="100000"/>
                                    </p:animScale>
                                    <p:animScale>
                                      <p:cBhvr>
                                        <p:cTn id="17" dur="20">
                                          <p:stCondLst>
                                            <p:cond delay="984"/>
                                          </p:stCondLst>
                                        </p:cTn>
                                        <p:tgtEl>
                                          <p:spTgt spid="4">
                                            <p:txEl>
                                              <p:pRg st="0" end="0"/>
                                            </p:txEl>
                                          </p:spTgt>
                                        </p:tgtEl>
                                      </p:cBhvr>
                                      <p:to x="100000" y="80000"/>
                                    </p:animScale>
                                    <p:animScale>
                                      <p:cBhvr>
                                        <p:cTn id="18" dur="124" decel="50000">
                                          <p:stCondLst>
                                            <p:cond delay="1004"/>
                                          </p:stCondLst>
                                        </p:cTn>
                                        <p:tgtEl>
                                          <p:spTgt spid="4">
                                            <p:txEl>
                                              <p:pRg st="0" end="0"/>
                                            </p:txEl>
                                          </p:spTgt>
                                        </p:tgtEl>
                                      </p:cBhvr>
                                      <p:to x="100000" y="100000"/>
                                    </p:animScale>
                                    <p:animScale>
                                      <p:cBhvr>
                                        <p:cTn id="19" dur="20">
                                          <p:stCondLst>
                                            <p:cond delay="1231"/>
                                          </p:stCondLst>
                                        </p:cTn>
                                        <p:tgtEl>
                                          <p:spTgt spid="4">
                                            <p:txEl>
                                              <p:pRg st="0" end="0"/>
                                            </p:txEl>
                                          </p:spTgt>
                                        </p:tgtEl>
                                      </p:cBhvr>
                                      <p:to x="100000" y="90000"/>
                                    </p:animScale>
                                    <p:animScale>
                                      <p:cBhvr>
                                        <p:cTn id="20" dur="124" decel="50000">
                                          <p:stCondLst>
                                            <p:cond delay="1251"/>
                                          </p:stCondLst>
                                        </p:cTn>
                                        <p:tgtEl>
                                          <p:spTgt spid="4">
                                            <p:txEl>
                                              <p:pRg st="0" end="0"/>
                                            </p:txEl>
                                          </p:spTgt>
                                        </p:tgtEl>
                                      </p:cBhvr>
                                      <p:to x="100000" y="100000"/>
                                    </p:animScale>
                                    <p:animScale>
                                      <p:cBhvr>
                                        <p:cTn id="21" dur="20">
                                          <p:stCondLst>
                                            <p:cond delay="1356"/>
                                          </p:stCondLst>
                                        </p:cTn>
                                        <p:tgtEl>
                                          <p:spTgt spid="4">
                                            <p:txEl>
                                              <p:pRg st="0" end="0"/>
                                            </p:txEl>
                                          </p:spTgt>
                                        </p:tgtEl>
                                      </p:cBhvr>
                                      <p:to x="100000" y="95000"/>
                                    </p:animScale>
                                    <p:animScale>
                                      <p:cBhvr>
                                        <p:cTn id="22" dur="124" decel="50000">
                                          <p:stCondLst>
                                            <p:cond delay="1376"/>
                                          </p:stCondLst>
                                        </p:cTn>
                                        <p:tgtEl>
                                          <p:spTgt spid="4">
                                            <p:txEl>
                                              <p:pRg st="0" end="0"/>
                                            </p:txEl>
                                          </p:spTgt>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435">
                                          <p:stCondLst>
                                            <p:cond delay="0"/>
                                          </p:stCondLst>
                                        </p:cTn>
                                        <p:tgtEl>
                                          <p:spTgt spid="4">
                                            <p:txEl>
                                              <p:pRg st="2" end="2"/>
                                            </p:txEl>
                                          </p:spTgt>
                                        </p:tgtEl>
                                      </p:cBhvr>
                                    </p:animEffect>
                                    <p:anim calcmode="lin" valueType="num">
                                      <p:cBhvr>
                                        <p:cTn id="26" dur="1367"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0">
                                          <p:stCondLst>
                                            <p:cond delay="487"/>
                                          </p:stCondLst>
                                        </p:cTn>
                                        <p:tgtEl>
                                          <p:spTgt spid="4">
                                            <p:txEl>
                                              <p:pRg st="2" end="2"/>
                                            </p:txEl>
                                          </p:spTgt>
                                        </p:tgtEl>
                                      </p:cBhvr>
                                      <p:to x="100000" y="60000"/>
                                    </p:animScale>
                                    <p:animScale>
                                      <p:cBhvr>
                                        <p:cTn id="32" dur="124" decel="50000">
                                          <p:stCondLst>
                                            <p:cond delay="507"/>
                                          </p:stCondLst>
                                        </p:cTn>
                                        <p:tgtEl>
                                          <p:spTgt spid="4">
                                            <p:txEl>
                                              <p:pRg st="2" end="2"/>
                                            </p:txEl>
                                          </p:spTgt>
                                        </p:tgtEl>
                                      </p:cBhvr>
                                      <p:to x="100000" y="100000"/>
                                    </p:animScale>
                                    <p:animScale>
                                      <p:cBhvr>
                                        <p:cTn id="33" dur="20">
                                          <p:stCondLst>
                                            <p:cond delay="984"/>
                                          </p:stCondLst>
                                        </p:cTn>
                                        <p:tgtEl>
                                          <p:spTgt spid="4">
                                            <p:txEl>
                                              <p:pRg st="2" end="2"/>
                                            </p:txEl>
                                          </p:spTgt>
                                        </p:tgtEl>
                                      </p:cBhvr>
                                      <p:to x="100000" y="80000"/>
                                    </p:animScale>
                                    <p:animScale>
                                      <p:cBhvr>
                                        <p:cTn id="34" dur="124" decel="50000">
                                          <p:stCondLst>
                                            <p:cond delay="1004"/>
                                          </p:stCondLst>
                                        </p:cTn>
                                        <p:tgtEl>
                                          <p:spTgt spid="4">
                                            <p:txEl>
                                              <p:pRg st="2" end="2"/>
                                            </p:txEl>
                                          </p:spTgt>
                                        </p:tgtEl>
                                      </p:cBhvr>
                                      <p:to x="100000" y="100000"/>
                                    </p:animScale>
                                    <p:animScale>
                                      <p:cBhvr>
                                        <p:cTn id="35" dur="20">
                                          <p:stCondLst>
                                            <p:cond delay="1231"/>
                                          </p:stCondLst>
                                        </p:cTn>
                                        <p:tgtEl>
                                          <p:spTgt spid="4">
                                            <p:txEl>
                                              <p:pRg st="2" end="2"/>
                                            </p:txEl>
                                          </p:spTgt>
                                        </p:tgtEl>
                                      </p:cBhvr>
                                      <p:to x="100000" y="90000"/>
                                    </p:animScale>
                                    <p:animScale>
                                      <p:cBhvr>
                                        <p:cTn id="36" dur="124" decel="50000">
                                          <p:stCondLst>
                                            <p:cond delay="1251"/>
                                          </p:stCondLst>
                                        </p:cTn>
                                        <p:tgtEl>
                                          <p:spTgt spid="4">
                                            <p:txEl>
                                              <p:pRg st="2" end="2"/>
                                            </p:txEl>
                                          </p:spTgt>
                                        </p:tgtEl>
                                      </p:cBhvr>
                                      <p:to x="100000" y="100000"/>
                                    </p:animScale>
                                    <p:animScale>
                                      <p:cBhvr>
                                        <p:cTn id="37" dur="20">
                                          <p:stCondLst>
                                            <p:cond delay="1356"/>
                                          </p:stCondLst>
                                        </p:cTn>
                                        <p:tgtEl>
                                          <p:spTgt spid="4">
                                            <p:txEl>
                                              <p:pRg st="2" end="2"/>
                                            </p:txEl>
                                          </p:spTgt>
                                        </p:tgtEl>
                                      </p:cBhvr>
                                      <p:to x="100000" y="95000"/>
                                    </p:animScale>
                                    <p:animScale>
                                      <p:cBhvr>
                                        <p:cTn id="38" dur="124" decel="50000">
                                          <p:stCondLst>
                                            <p:cond delay="1376"/>
                                          </p:stCondLst>
                                        </p:cTn>
                                        <p:tgtEl>
                                          <p:spTgt spid="4">
                                            <p:txEl>
                                              <p:pRg st="2" end="2"/>
                                            </p:tx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down)">
                                      <p:cBhvr>
                                        <p:cTn id="41" dur="435">
                                          <p:stCondLst>
                                            <p:cond delay="0"/>
                                          </p:stCondLst>
                                        </p:cTn>
                                        <p:tgtEl>
                                          <p:spTgt spid="4">
                                            <p:txEl>
                                              <p:pRg st="3" end="3"/>
                                            </p:txEl>
                                          </p:spTgt>
                                        </p:tgtEl>
                                      </p:cBhvr>
                                    </p:animEffect>
                                    <p:anim calcmode="lin" valueType="num">
                                      <p:cBhvr>
                                        <p:cTn id="42" dur="1367"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43" dur="498"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44" dur="498" tmFilter="0, 0; 0.125,0.2665; 0.25,0.4; 0.375,0.465; 0.5,0.5;  0.625,0.535; 0.75,0.6; 0.875,0.7335; 1,1">
                                          <p:stCondLst>
                                            <p:cond delay="498"/>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45" dur="249" tmFilter="0, 0; 0.125,0.2665; 0.25,0.4; 0.375,0.465; 0.5,0.5;  0.625,0.535; 0.75,0.6; 0.875,0.7335; 1,1">
                                          <p:stCondLst>
                                            <p:cond delay="993"/>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46" dur="123" tmFilter="0, 0; 0.125,0.2665; 0.25,0.4; 0.375,0.465; 0.5,0.5;  0.625,0.535; 0.75,0.6; 0.875,0.7335; 1,1">
                                          <p:stCondLst>
                                            <p:cond delay="1242"/>
                                          </p:stCondLst>
                                        </p:cTn>
                                        <p:tgtEl>
                                          <p:spTgt spid="4">
                                            <p:txEl>
                                              <p:pRg st="3" end="3"/>
                                            </p:txEl>
                                          </p:spTgt>
                                        </p:tgtEl>
                                        <p:attrNameLst>
                                          <p:attrName>ppt_y</p:attrName>
                                        </p:attrNameLst>
                                      </p:cBhvr>
                                      <p:tavLst>
                                        <p:tav tm="0" fmla="#ppt_y-sin(pi*$)/81">
                                          <p:val>
                                            <p:fltVal val="0"/>
                                          </p:val>
                                        </p:tav>
                                        <p:tav tm="100000">
                                          <p:val>
                                            <p:fltVal val="1"/>
                                          </p:val>
                                        </p:tav>
                                      </p:tavLst>
                                    </p:anim>
                                    <p:animScale>
                                      <p:cBhvr>
                                        <p:cTn id="47" dur="20">
                                          <p:stCondLst>
                                            <p:cond delay="487"/>
                                          </p:stCondLst>
                                        </p:cTn>
                                        <p:tgtEl>
                                          <p:spTgt spid="4">
                                            <p:txEl>
                                              <p:pRg st="3" end="3"/>
                                            </p:txEl>
                                          </p:spTgt>
                                        </p:tgtEl>
                                      </p:cBhvr>
                                      <p:to x="100000" y="60000"/>
                                    </p:animScale>
                                    <p:animScale>
                                      <p:cBhvr>
                                        <p:cTn id="48" dur="124" decel="50000">
                                          <p:stCondLst>
                                            <p:cond delay="507"/>
                                          </p:stCondLst>
                                        </p:cTn>
                                        <p:tgtEl>
                                          <p:spTgt spid="4">
                                            <p:txEl>
                                              <p:pRg st="3" end="3"/>
                                            </p:txEl>
                                          </p:spTgt>
                                        </p:tgtEl>
                                      </p:cBhvr>
                                      <p:to x="100000" y="100000"/>
                                    </p:animScale>
                                    <p:animScale>
                                      <p:cBhvr>
                                        <p:cTn id="49" dur="20">
                                          <p:stCondLst>
                                            <p:cond delay="984"/>
                                          </p:stCondLst>
                                        </p:cTn>
                                        <p:tgtEl>
                                          <p:spTgt spid="4">
                                            <p:txEl>
                                              <p:pRg st="3" end="3"/>
                                            </p:txEl>
                                          </p:spTgt>
                                        </p:tgtEl>
                                      </p:cBhvr>
                                      <p:to x="100000" y="80000"/>
                                    </p:animScale>
                                    <p:animScale>
                                      <p:cBhvr>
                                        <p:cTn id="50" dur="124" decel="50000">
                                          <p:stCondLst>
                                            <p:cond delay="1004"/>
                                          </p:stCondLst>
                                        </p:cTn>
                                        <p:tgtEl>
                                          <p:spTgt spid="4">
                                            <p:txEl>
                                              <p:pRg st="3" end="3"/>
                                            </p:txEl>
                                          </p:spTgt>
                                        </p:tgtEl>
                                      </p:cBhvr>
                                      <p:to x="100000" y="100000"/>
                                    </p:animScale>
                                    <p:animScale>
                                      <p:cBhvr>
                                        <p:cTn id="51" dur="20">
                                          <p:stCondLst>
                                            <p:cond delay="1231"/>
                                          </p:stCondLst>
                                        </p:cTn>
                                        <p:tgtEl>
                                          <p:spTgt spid="4">
                                            <p:txEl>
                                              <p:pRg st="3" end="3"/>
                                            </p:txEl>
                                          </p:spTgt>
                                        </p:tgtEl>
                                      </p:cBhvr>
                                      <p:to x="100000" y="90000"/>
                                    </p:animScale>
                                    <p:animScale>
                                      <p:cBhvr>
                                        <p:cTn id="52" dur="124" decel="50000">
                                          <p:stCondLst>
                                            <p:cond delay="1251"/>
                                          </p:stCondLst>
                                        </p:cTn>
                                        <p:tgtEl>
                                          <p:spTgt spid="4">
                                            <p:txEl>
                                              <p:pRg st="3" end="3"/>
                                            </p:txEl>
                                          </p:spTgt>
                                        </p:tgtEl>
                                      </p:cBhvr>
                                      <p:to x="100000" y="100000"/>
                                    </p:animScale>
                                    <p:animScale>
                                      <p:cBhvr>
                                        <p:cTn id="53" dur="20">
                                          <p:stCondLst>
                                            <p:cond delay="1356"/>
                                          </p:stCondLst>
                                        </p:cTn>
                                        <p:tgtEl>
                                          <p:spTgt spid="4">
                                            <p:txEl>
                                              <p:pRg st="3" end="3"/>
                                            </p:txEl>
                                          </p:spTgt>
                                        </p:tgtEl>
                                      </p:cBhvr>
                                      <p:to x="100000" y="95000"/>
                                    </p:animScale>
                                    <p:animScale>
                                      <p:cBhvr>
                                        <p:cTn id="54" dur="124" decel="50000">
                                          <p:stCondLst>
                                            <p:cond delay="1376"/>
                                          </p:stCondLst>
                                        </p:cTn>
                                        <p:tgtEl>
                                          <p:spTgt spid="4">
                                            <p:txEl>
                                              <p:pRg st="3" end="3"/>
                                            </p:txEl>
                                          </p:spTgt>
                                        </p:tgtEl>
                                      </p:cBhvr>
                                      <p:to x="100000" y="100000"/>
                                    </p:animScale>
                                  </p:childTnLst>
                                </p:cTn>
                              </p:par>
                              <p:par>
                                <p:cTn id="55" presetID="35" presetClass="path" presetSubtype="0" accel="50000" decel="50000" fill="hold" nodeType="withEffect">
                                  <p:stCondLst>
                                    <p:cond delay="750"/>
                                  </p:stCondLst>
                                  <p:childTnLst>
                                    <p:animMotion origin="layout" path="M 0 0 L -0.25 0 E" pathEditMode="relative" ptsTypes="">
                                      <p:cBhvr>
                                        <p:cTn id="56" dur="1000" fill="hold"/>
                                        <p:tgtEl>
                                          <p:spTgt spid="1027"/>
                                        </p:tgtEl>
                                        <p:attrNameLst>
                                          <p:attrName>ppt_x</p:attrName>
                                          <p:attrName>ppt_y</p:attrName>
                                        </p:attrNameLst>
                                      </p:cBhvr>
                                    </p:animMotion>
                                  </p:childTnLst>
                                </p:cTn>
                              </p:par>
                              <p:par>
                                <p:cTn id="57" presetID="63" presetClass="path" presetSubtype="0" accel="50000" decel="50000" fill="hold" nodeType="withEffect">
                                  <p:stCondLst>
                                    <p:cond delay="750"/>
                                  </p:stCondLst>
                                  <p:childTnLst>
                                    <p:animMotion origin="layout" path="M 4.16667E-6 4.18131E-6 L 0.27552 4.18131E-6 " pathEditMode="relative" rAng="0" ptsTypes="AA">
                                      <p:cBhvr>
                                        <p:cTn id="58" dur="1000" fill="hold"/>
                                        <p:tgtEl>
                                          <p:spTgt spid="1026"/>
                                        </p:tgtEl>
                                        <p:attrNameLst>
                                          <p:attrName>ppt_x</p:attrName>
                                          <p:attrName>ppt_y</p:attrName>
                                        </p:attrNameLst>
                                      </p:cBhvr>
                                      <p:rCtr x="13785"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dministrator\سطح المكتب\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00599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HASSAN\89028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6045463" cy="573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09070"/>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53" presetClass="exit" presetSubtype="32" fill="hold" nodeType="withEffect">
                                  <p:stCondLst>
                                    <p:cond delay="1500"/>
                                  </p:stCondLst>
                                  <p:childTnLst>
                                    <p:anim calcmode="lin" valueType="num">
                                      <p:cBhvr>
                                        <p:cTn id="12" dur="500"/>
                                        <p:tgtEl>
                                          <p:spTgt spid="15362"/>
                                        </p:tgtEl>
                                        <p:attrNameLst>
                                          <p:attrName>ppt_w</p:attrName>
                                        </p:attrNameLst>
                                      </p:cBhvr>
                                      <p:tavLst>
                                        <p:tav tm="0">
                                          <p:val>
                                            <p:strVal val="ppt_w"/>
                                          </p:val>
                                        </p:tav>
                                        <p:tav tm="100000">
                                          <p:val>
                                            <p:fltVal val="0"/>
                                          </p:val>
                                        </p:tav>
                                      </p:tavLst>
                                    </p:anim>
                                    <p:anim calcmode="lin" valueType="num">
                                      <p:cBhvr>
                                        <p:cTn id="13" dur="500"/>
                                        <p:tgtEl>
                                          <p:spTgt spid="15362"/>
                                        </p:tgtEl>
                                        <p:attrNameLst>
                                          <p:attrName>ppt_h</p:attrName>
                                        </p:attrNameLst>
                                      </p:cBhvr>
                                      <p:tavLst>
                                        <p:tav tm="0">
                                          <p:val>
                                            <p:strVal val="ppt_h"/>
                                          </p:val>
                                        </p:tav>
                                        <p:tav tm="100000">
                                          <p:val>
                                            <p:fltVal val="0"/>
                                          </p:val>
                                        </p:tav>
                                      </p:tavLst>
                                    </p:anim>
                                    <p:animEffect transition="out" filter="fade">
                                      <p:cBhvr>
                                        <p:cTn id="14" dur="500"/>
                                        <p:tgtEl>
                                          <p:spTgt spid="15362"/>
                                        </p:tgtEl>
                                      </p:cBhvr>
                                    </p:animEffect>
                                    <p:set>
                                      <p:cBhvr>
                                        <p:cTn id="15" dur="1" fill="hold">
                                          <p:stCondLst>
                                            <p:cond delay="499"/>
                                          </p:stCondLst>
                                        </p:cTn>
                                        <p:tgtEl>
                                          <p:spTgt spid="15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477000"/>
          </a:xfrm>
          <a:ln w="38100">
            <a:solidFill>
              <a:srgbClr val="002060"/>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100" b="1" dirty="0" smtClean="0">
                <a:solidFill>
                  <a:srgbClr val="1E17A9"/>
                </a:solidFill>
              </a:rPr>
              <a:t>يهتم </a:t>
            </a:r>
            <a:r>
              <a:rPr lang="ar-SA" sz="3100" b="1" dirty="0">
                <a:solidFill>
                  <a:srgbClr val="1E17A9"/>
                </a:solidFill>
              </a:rPr>
              <a:t>صنّاع القرار والساسة وغيرهم بمعرفة اتجاهات الناس، ومواقفهم إزاء القضايا المختلفة التي تنتـشر ويذيع صيـتها، حيث يساعدهم ذلك فى أعمـالهم بشكل كبير، خاصة من ناحية القدرة على اتخاذ القرارات الصائبة ، وبالتالي النجاح في أعمالهم ومهامهم المختلفة</a:t>
            </a:r>
            <a:r>
              <a:rPr lang="ar-EG" sz="3100" b="1" dirty="0">
                <a:solidFill>
                  <a:srgbClr val="1E17A9"/>
                </a:solidFill>
              </a:rPr>
              <a:t> . </a:t>
            </a:r>
            <a:endParaRPr lang="ar-EG" sz="3100" b="1" dirty="0" smtClean="0">
              <a:solidFill>
                <a:srgbClr val="1E17A9"/>
              </a:solidFill>
            </a:endParaRPr>
          </a:p>
          <a:p>
            <a:pPr marL="0" indent="0" algn="just" rtl="1">
              <a:buNone/>
            </a:pPr>
            <a:endParaRPr lang="en-US" sz="2400" b="1" dirty="0">
              <a:solidFill>
                <a:srgbClr val="1E17A9"/>
              </a:solidFill>
            </a:endParaRPr>
          </a:p>
          <a:p>
            <a:pPr algn="just" rtl="1"/>
            <a:r>
              <a:rPr lang="ar-SA" sz="3200" b="1" dirty="0">
                <a:solidFill>
                  <a:srgbClr val="002060"/>
                </a:solidFill>
              </a:rPr>
              <a:t>يخطئ مـن يتصور أن عملية قياس الرأى العـام عمليـة وليدة العصر </a:t>
            </a:r>
            <a:r>
              <a:rPr lang="ar-SA" sz="3200" b="1" dirty="0" smtClean="0">
                <a:solidFill>
                  <a:srgbClr val="002060"/>
                </a:solidFill>
              </a:rPr>
              <a:t>الحديث </a:t>
            </a:r>
            <a:r>
              <a:rPr lang="ar-SA" sz="3200" b="1" dirty="0">
                <a:solidFill>
                  <a:srgbClr val="002060"/>
                </a:solidFill>
              </a:rPr>
              <a:t>أو أنها فكرة مستحدثة </a:t>
            </a:r>
            <a:r>
              <a:rPr lang="ar-SA" sz="3200" b="1" dirty="0" smtClean="0">
                <a:solidFill>
                  <a:srgbClr val="002060"/>
                </a:solidFill>
              </a:rPr>
              <a:t> </a:t>
            </a:r>
            <a:endParaRPr lang="ar-EG" sz="3200" b="1" dirty="0" smtClean="0">
              <a:solidFill>
                <a:srgbClr val="002060"/>
              </a:solidFill>
            </a:endParaRPr>
          </a:p>
          <a:p>
            <a:pPr algn="just" rtl="1"/>
            <a:r>
              <a:rPr lang="ar-SA" sz="3200" b="1" dirty="0" smtClean="0">
                <a:solidFill>
                  <a:srgbClr val="FF0000"/>
                </a:solidFill>
              </a:rPr>
              <a:t>فمنذ </a:t>
            </a:r>
            <a:r>
              <a:rPr lang="ar-SA" sz="3200" b="1" dirty="0">
                <a:solidFill>
                  <a:srgbClr val="FF0000"/>
                </a:solidFill>
              </a:rPr>
              <a:t>عصور بعيــدة تضرب جذورهــا فى أعمــاق التاريخ ، حظــيت عملية قياس الرأى العام باهتمــام الحكام واتبعـوا فى ذلك وسائل كثيرة ومتعددة من أجل التعرف علـى نبض الرأى العام واتجاهاته وأفكاره بمصالحـهم</a:t>
            </a:r>
            <a:r>
              <a:rPr lang="ar-SA" sz="3200" b="1" dirty="0" smtClean="0">
                <a:solidFill>
                  <a:srgbClr val="FF0000"/>
                </a:solidFill>
              </a:rPr>
              <a:t>.</a:t>
            </a:r>
            <a:endParaRPr lang="ar-EG" sz="3200" b="1" dirty="0" smtClean="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9669391"/>
      </p:ext>
    </p:extLst>
  </p:cSld>
  <p:clrMapOvr>
    <a:masterClrMapping/>
  </p:clrMapOvr>
  <p:transition spd="slow" advTm="10640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1" dur="7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7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1" dur="7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952155535"/>
              </p:ext>
            </p:extLst>
          </p:nvPr>
        </p:nvGraphicFramePr>
        <p:xfrm>
          <a:off x="76200" y="1219201"/>
          <a:ext cx="8915400" cy="4038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674" name="Picture 2" descr="D:\علاقات عامة\خاص د.اسماء\كتاب الرأى العام\صور\1\AUDITORÍA-INTERNA-SEDE-SUR-680x36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5140022"/>
            <a:ext cx="3810000" cy="1641778"/>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593078"/>
      </p:ext>
    </p:extLst>
  </p:cSld>
  <p:clrMapOvr>
    <a:masterClrMapping/>
  </p:clrMapOvr>
  <p:transition spd="slow" advTm="688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8674"/>
                                        </p:tgtEl>
                                        <p:attrNameLst>
                                          <p:attrName>style.visibility</p:attrName>
                                        </p:attrNameLst>
                                      </p:cBhvr>
                                      <p:to>
                                        <p:strVal val="visible"/>
                                      </p:to>
                                    </p:set>
                                    <p:animEffect transition="in" filter="fade">
                                      <p:cBhvr>
                                        <p:cTn id="9" dur="750"/>
                                        <p:tgtEl>
                                          <p:spTgt spid="28674"/>
                                        </p:tgtEl>
                                      </p:cBhvr>
                                    </p:animEffect>
                                    <p:anim calcmode="lin" valueType="num">
                                      <p:cBhvr>
                                        <p:cTn id="10" dur="750" fill="hold"/>
                                        <p:tgtEl>
                                          <p:spTgt spid="28674"/>
                                        </p:tgtEl>
                                        <p:attrNameLst>
                                          <p:attrName>ppt_x</p:attrName>
                                        </p:attrNameLst>
                                      </p:cBhvr>
                                      <p:tavLst>
                                        <p:tav tm="0">
                                          <p:val>
                                            <p:strVal val="#ppt_x"/>
                                          </p:val>
                                        </p:tav>
                                        <p:tav tm="100000">
                                          <p:val>
                                            <p:strVal val="#ppt_x"/>
                                          </p:val>
                                        </p:tav>
                                      </p:tavLst>
                                    </p:anim>
                                    <p:anim calcmode="lin" valueType="num">
                                      <p:cBhvr>
                                        <p:cTn id="11" dur="75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458200" cy="6096000"/>
          </a:xfrm>
          <a:ln w="76200">
            <a:solidFill>
              <a:srgbClr val="1E17A9"/>
            </a:solidFill>
          </a:ln>
        </p:spPr>
        <p:style>
          <a:lnRef idx="2">
            <a:schemeClr val="accent2"/>
          </a:lnRef>
          <a:fillRef idx="1">
            <a:schemeClr val="lt1"/>
          </a:fillRef>
          <a:effectRef idx="0">
            <a:schemeClr val="accent2"/>
          </a:effectRef>
          <a:fontRef idx="minor">
            <a:schemeClr val="dk1"/>
          </a:fontRef>
        </p:style>
        <p:txBody>
          <a:bodyPr>
            <a:normAutofit/>
          </a:bodyPr>
          <a:lstStyle/>
          <a:p>
            <a:pPr algn="just" rtl="1">
              <a:buFont typeface="Wingdings" pitchFamily="2" charset="2"/>
              <a:buChar char="§"/>
            </a:pPr>
            <a:r>
              <a:rPr lang="ar-SA" sz="3500" b="1" dirty="0">
                <a:solidFill>
                  <a:srgbClr val="1E17A9"/>
                </a:solidFill>
              </a:rPr>
              <a:t>كما كان الحاكم فى أحيان أخرى يرسل بعـض رجاله أو أعوانه غـير المعروفين والذى كـان يطلق عليهم (البصــاصين) ليختلطو ا بين الجماهير ويسمعون إليهم أو يتناولــون معهم الحوار فى كل ما يهمهم </a:t>
            </a:r>
            <a:r>
              <a:rPr lang="ar-SA" sz="3500" b="1" dirty="0" smtClean="0">
                <a:solidFill>
                  <a:srgbClr val="1E17A9"/>
                </a:solidFill>
              </a:rPr>
              <a:t>ويعنـيـهم</a:t>
            </a:r>
            <a:endParaRPr lang="ar-EG" sz="3500" b="1" dirty="0" smtClean="0">
              <a:solidFill>
                <a:srgbClr val="1E17A9"/>
              </a:solidFill>
            </a:endParaRPr>
          </a:p>
          <a:p>
            <a:pPr marL="0" indent="0" algn="just" rtl="1">
              <a:buNone/>
            </a:pPr>
            <a:r>
              <a:rPr lang="ar-SA" sz="3500" b="1" dirty="0" smtClean="0">
                <a:solidFill>
                  <a:srgbClr val="1E17A9"/>
                </a:solidFill>
              </a:rPr>
              <a:t> </a:t>
            </a:r>
            <a:endParaRPr lang="ar-EG" sz="3500" b="1" dirty="0" smtClean="0">
              <a:solidFill>
                <a:srgbClr val="1E17A9"/>
              </a:solidFill>
            </a:endParaRPr>
          </a:p>
          <a:p>
            <a:pPr algn="just" rtl="1">
              <a:buFont typeface="Wingdings" pitchFamily="2" charset="2"/>
              <a:buChar char="§"/>
            </a:pPr>
            <a:r>
              <a:rPr lang="ar-SA" sz="3500" b="1" dirty="0" smtClean="0">
                <a:solidFill>
                  <a:srgbClr val="1E17A9"/>
                </a:solidFill>
              </a:rPr>
              <a:t>ثم </a:t>
            </a:r>
            <a:r>
              <a:rPr lang="ar-SA" sz="3500" b="1" dirty="0">
                <a:solidFill>
                  <a:srgbClr val="1E17A9"/>
                </a:solidFill>
              </a:rPr>
              <a:t>يبـلغون ما سمـعوا وما رأوا إلى الحـاكم حتى يكون ذلك بمثابة المصـباح المنير الذى يهديه إلى الطريق الصحيح لتحقيق أمال الجماهير ورغباتـهم ، والبعد عـن كـل مـا يرهقـهم أو يغضبهم أو يثير قلقهم وتوترهـم أو يخلق لهم حالـة مـن الإحبـاط وخيبة الأمل </a:t>
            </a:r>
            <a:r>
              <a:rPr lang="ar-SA" sz="3500" b="1" dirty="0" smtClean="0">
                <a:solidFill>
                  <a:srgbClr val="1E17A9"/>
                </a:solidFill>
              </a:rPr>
              <a:t>.</a:t>
            </a:r>
            <a:endParaRPr lang="en-US" sz="3500" b="1" dirty="0">
              <a:solidFill>
                <a:srgbClr val="1E17A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0873066"/>
      </p:ext>
    </p:extLst>
  </p:cSld>
  <p:clrMapOvr>
    <a:masterClrMapping/>
  </p:clrMapOvr>
  <p:transition spd="slow" advTm="3724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10600" cy="5791200"/>
          </a:xfrm>
          <a:ln w="76200">
            <a:solidFill>
              <a:srgbClr val="FF0000"/>
            </a:solidFill>
          </a:ln>
        </p:spPr>
        <p:style>
          <a:lnRef idx="2">
            <a:schemeClr val="accent3"/>
          </a:lnRef>
          <a:fillRef idx="1">
            <a:schemeClr val="lt1"/>
          </a:fillRef>
          <a:effectRef idx="0">
            <a:schemeClr val="accent3"/>
          </a:effectRef>
          <a:fontRef idx="minor">
            <a:schemeClr val="dk1"/>
          </a:fontRef>
        </p:style>
        <p:txBody>
          <a:bodyPr>
            <a:normAutofit/>
          </a:bodyPr>
          <a:lstStyle/>
          <a:p>
            <a:pPr algn="just" rtl="1"/>
            <a:r>
              <a:rPr lang="ar-SA" sz="3400" b="1" dirty="0">
                <a:solidFill>
                  <a:schemeClr val="tx1"/>
                </a:solidFill>
              </a:rPr>
              <a:t>وهكذا يتضح أن عملية قياس الرأى العام كانت ومنذ وقـت بعيـد بمثابة المرشد للحكومات والزعمــاء والقادة قبـل سـن القوانين والتشريعات وقبــل اتخاذ القرارات المصيرية التى تعالج مختـلـف القضايا العامة </a:t>
            </a:r>
            <a:r>
              <a:rPr lang="ar-SA" sz="3400" b="1" dirty="0" smtClean="0">
                <a:solidFill>
                  <a:schemeClr val="tx1"/>
                </a:solidFill>
              </a:rPr>
              <a:t>.</a:t>
            </a:r>
            <a:endParaRPr lang="ar-EG" sz="3400" b="1" dirty="0" smtClean="0">
              <a:solidFill>
                <a:schemeClr val="tx1"/>
              </a:solidFill>
            </a:endParaRPr>
          </a:p>
          <a:p>
            <a:pPr algn="just" rtl="1"/>
            <a:r>
              <a:rPr lang="ar-SA" sz="3400" b="1" dirty="0">
                <a:solidFill>
                  <a:schemeClr val="tx1"/>
                </a:solidFill>
              </a:rPr>
              <a:t>وتأسيا على ذلك يمكن القول بأن أى زعيم أو قائد أو حاكم ينبغى تـدعيـم موقفه و الحصول علـى مسـانـدة فعالة ومــؤازرة جماهيـرية مؤثرة , لابــد وأن تـتــوافر لديــه معلومات صحيحة وبالغة الدقــة عن كل ما يدور فى أذهان الجماهــير وخاصــة الجماعـات والهيئات المختلفة ذات الأثــر فى تكوين الرأى العام . </a:t>
            </a:r>
            <a:endParaRPr lang="en-US" sz="3400" b="1"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7115981"/>
      </p:ext>
    </p:extLst>
  </p:cSld>
  <p:clrMapOvr>
    <a:masterClrMapping/>
  </p:clrMapOvr>
  <p:transition spd="slow" advTm="188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534400" cy="6019799"/>
          </a:xfrm>
          <a:ln w="76200">
            <a:solidFill>
              <a:srgbClr val="FF0000"/>
            </a:solidFill>
          </a:ln>
        </p:spPr>
        <p:style>
          <a:lnRef idx="2">
            <a:schemeClr val="accent3"/>
          </a:lnRef>
          <a:fillRef idx="1">
            <a:schemeClr val="lt1"/>
          </a:fillRef>
          <a:effectRef idx="0">
            <a:schemeClr val="accent3"/>
          </a:effectRef>
          <a:fontRef idx="minor">
            <a:schemeClr val="dk1"/>
          </a:fontRef>
        </p:style>
        <p:txBody>
          <a:bodyPr>
            <a:normAutofit/>
          </a:bodyPr>
          <a:lstStyle/>
          <a:p>
            <a:pPr algn="just" rtl="1"/>
            <a:r>
              <a:rPr lang="ar-SA" sz="3200" b="1" dirty="0">
                <a:solidFill>
                  <a:srgbClr val="1E17A9"/>
                </a:solidFill>
              </a:rPr>
              <a:t>وقد بدأت فى القرن العشرين حركــة فكرية تهتم ببـحــوث الرأى العام </a:t>
            </a:r>
            <a:r>
              <a:rPr lang="ar-SA" sz="3200" b="1" dirty="0" smtClean="0">
                <a:solidFill>
                  <a:srgbClr val="1E17A9"/>
                </a:solidFill>
              </a:rPr>
              <a:t>وقياساته </a:t>
            </a:r>
            <a:r>
              <a:rPr lang="ar-SA" sz="3200" b="1" dirty="0">
                <a:solidFill>
                  <a:srgbClr val="1E17A9"/>
                </a:solidFill>
              </a:rPr>
              <a:t>سواء من جانب علماء النفس والدراســـات الإنسانية أو من جانب علماء القانون والسـيـاسـة والإعـلام </a:t>
            </a:r>
            <a:endParaRPr lang="ar-EG" sz="3200" b="1" dirty="0" smtClean="0">
              <a:solidFill>
                <a:srgbClr val="1E17A9"/>
              </a:solidFill>
            </a:endParaRPr>
          </a:p>
          <a:p>
            <a:pPr algn="just" rtl="1"/>
            <a:r>
              <a:rPr lang="ar-SA" sz="3200" b="1" dirty="0" smtClean="0">
                <a:solidFill>
                  <a:srgbClr val="1E17A9"/>
                </a:solidFill>
              </a:rPr>
              <a:t>وبدأت </a:t>
            </a:r>
            <a:r>
              <a:rPr lang="ar-SA" sz="3200" b="1" dirty="0">
                <a:solidFill>
                  <a:srgbClr val="1E17A9"/>
                </a:solidFill>
              </a:rPr>
              <a:t>الاجتهــادات الفكــرية والعلميـة لوضـع أسس علمية وفنية لهذه البحــوث والدراسات فى محاولة الوصول لأدق الطـرق المـؤدية لقيــاس الــرأى العــام بصــورة إيجابية تؤدى إلى محاولة الوقوف علـى الطريق الصحيح </a:t>
            </a:r>
            <a:endParaRPr lang="ar-EG" sz="3200" b="1" dirty="0" smtClean="0">
              <a:solidFill>
                <a:srgbClr val="1E17A9"/>
              </a:solidFill>
            </a:endParaRPr>
          </a:p>
          <a:p>
            <a:pPr algn="just" rtl="1"/>
            <a:r>
              <a:rPr lang="ar-SA" sz="3200" b="1" dirty="0" smtClean="0">
                <a:solidFill>
                  <a:srgbClr val="1E17A9"/>
                </a:solidFill>
              </a:rPr>
              <a:t>المـؤدى </a:t>
            </a:r>
            <a:r>
              <a:rPr lang="ar-SA" sz="3200" b="1" dirty="0">
                <a:solidFill>
                  <a:srgbClr val="1E17A9"/>
                </a:solidFill>
              </a:rPr>
              <a:t>لمعرفة اتجاهات الجماهير وآرائـهم حول كافة القضايا العامة سواء من الناحية السياسية أو الاقتصاديـة أو الاجتماعيـة أو غيرها . </a:t>
            </a:r>
            <a:endParaRPr lang="en-US" sz="3200" b="1" dirty="0">
              <a:solidFill>
                <a:srgbClr val="1E17A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1525636"/>
      </p:ext>
    </p:extLst>
  </p:cSld>
  <p:clrMapOvr>
    <a:masterClrMapping/>
  </p:clrMapOvr>
  <mc:AlternateContent xmlns:mc="http://schemas.openxmlformats.org/markup-compatibility/2006">
    <mc:Choice xmlns:p14="http://schemas.microsoft.com/office/powerpoint/2010/main" Requires="p14">
      <p:transition spd="slow" p14:dur="2000" advTm="33728">
        <p14:prism isContent="1"/>
      </p:transition>
    </mc:Choice>
    <mc:Fallback>
      <p:transition spd="slow" advTm="33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750"/>
                                        <p:tgtEl>
                                          <p:spTgt spid="3">
                                            <p:txEl>
                                              <p:pRg st="0" end="0"/>
                                            </p:txEl>
                                          </p:spTgt>
                                        </p:tgtEl>
                                      </p:cBhvr>
                                    </p:animEffect>
                                  </p:childTnLst>
                                </p:cTn>
                              </p:par>
                            </p:childTnLst>
                          </p:cTn>
                        </p:par>
                        <p:par>
                          <p:cTn id="11" fill="hold">
                            <p:stCondLst>
                              <p:cond delay="1250"/>
                            </p:stCondLst>
                            <p:childTnLst>
                              <p:par>
                                <p:cTn id="12" presetID="16" presetClass="entr" presetSubtype="21" fill="hold"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750"/>
                                        <p:tgtEl>
                                          <p:spTgt spid="3">
                                            <p:txEl>
                                              <p:pRg st="1" end="1"/>
                                            </p:txEl>
                                          </p:spTgt>
                                        </p:tgtEl>
                                      </p:cBhvr>
                                    </p:animEffect>
                                  </p:childTnLst>
                                </p:cTn>
                              </p:par>
                            </p:childTnLst>
                          </p:cTn>
                        </p:par>
                        <p:par>
                          <p:cTn id="15" fill="hold">
                            <p:stCondLst>
                              <p:cond delay="2500"/>
                            </p:stCondLst>
                            <p:childTnLst>
                              <p:par>
                                <p:cTn id="16" presetID="16" presetClass="entr" presetSubtype="21" fill="hold"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096000"/>
          </a:xfrm>
          <a:ln w="76200">
            <a:solidFill>
              <a:srgbClr val="FF0000"/>
            </a:solidFill>
          </a:ln>
        </p:spPr>
        <p:style>
          <a:lnRef idx="2">
            <a:schemeClr val="accent6"/>
          </a:lnRef>
          <a:fillRef idx="1">
            <a:schemeClr val="lt1"/>
          </a:fillRef>
          <a:effectRef idx="0">
            <a:schemeClr val="accent6"/>
          </a:effectRef>
          <a:fontRef idx="minor">
            <a:schemeClr val="dk1"/>
          </a:fontRef>
        </p:style>
        <p:txBody>
          <a:bodyPr>
            <a:normAutofit/>
          </a:bodyPr>
          <a:lstStyle/>
          <a:p>
            <a:pPr algn="just" rtl="1">
              <a:buFont typeface="Wingdings" pitchFamily="2" charset="2"/>
              <a:buChar char="§"/>
            </a:pPr>
            <a:r>
              <a:rPr lang="ar-SA" sz="3400" b="1" dirty="0">
                <a:solidFill>
                  <a:srgbClr val="1E17A9"/>
                </a:solidFill>
              </a:rPr>
              <a:t>كما سعت كثير مـن جماعات الضغط التى تحاول - من خلال النظم الديمقراطية - التأثير فى الرأى العام إلى أن تتحقق من دقة أو صحة نتائجها، ومدى اتجاهات الرأى العام . </a:t>
            </a:r>
            <a:endParaRPr lang="ar-EG" sz="3400" b="1" dirty="0" smtClean="0">
              <a:solidFill>
                <a:srgbClr val="1E17A9"/>
              </a:solidFill>
            </a:endParaRPr>
          </a:p>
          <a:p>
            <a:pPr marL="0" indent="0" algn="just" rtl="1">
              <a:buNone/>
            </a:pPr>
            <a:endParaRPr lang="ar-EG" sz="1100" b="1" dirty="0" smtClean="0">
              <a:solidFill>
                <a:srgbClr val="1E17A9"/>
              </a:solidFill>
            </a:endParaRPr>
          </a:p>
          <a:p>
            <a:pPr algn="just" rtl="1">
              <a:buFont typeface="Wingdings" pitchFamily="2" charset="2"/>
              <a:buChar char="§"/>
            </a:pPr>
            <a:r>
              <a:rPr lang="ar-SA" sz="3400" b="1" dirty="0" smtClean="0">
                <a:solidFill>
                  <a:srgbClr val="1E17A9"/>
                </a:solidFill>
              </a:rPr>
              <a:t>ولا </a:t>
            </a:r>
            <a:r>
              <a:rPr lang="ar-SA" sz="3400" b="1" dirty="0">
                <a:solidFill>
                  <a:srgbClr val="1E17A9"/>
                </a:solidFill>
              </a:rPr>
              <a:t>يخفى على الباحثين والمهتمين بعلم الإتصال بالجماهير أن الرأى العام هـو المجال الخصيب الذى تعمل فيـه أجهزة الإعلام المختلفة وذلك لإثارة اهتمامه والتأثير فيه . </a:t>
            </a:r>
            <a:endParaRPr lang="ar-EG" sz="3400" b="1" dirty="0" smtClean="0">
              <a:solidFill>
                <a:srgbClr val="1E17A9"/>
              </a:solidFill>
            </a:endParaRPr>
          </a:p>
          <a:p>
            <a:pPr marL="0" indent="0" algn="just" rtl="1">
              <a:buNone/>
            </a:pPr>
            <a:endParaRPr lang="ar-EG" sz="1600" b="1" dirty="0" smtClean="0">
              <a:solidFill>
                <a:srgbClr val="1E17A9"/>
              </a:solidFill>
            </a:endParaRPr>
          </a:p>
          <a:p>
            <a:pPr algn="just" rtl="1">
              <a:buFont typeface="Wingdings" pitchFamily="2" charset="2"/>
              <a:buChar char="§"/>
            </a:pPr>
            <a:r>
              <a:rPr lang="ar-SA" sz="3400" b="1" dirty="0" smtClean="0">
                <a:solidFill>
                  <a:srgbClr val="1E17A9"/>
                </a:solidFill>
              </a:rPr>
              <a:t>و </a:t>
            </a:r>
            <a:r>
              <a:rPr lang="ar-SA" sz="3400" b="1" dirty="0">
                <a:solidFill>
                  <a:srgbClr val="1E17A9"/>
                </a:solidFill>
              </a:rPr>
              <a:t>هكذا يتضح أن هنـاك علاقة وثيقة بين هذه الأجهــزة وعملــية ترشــيد الرأى العام وهذا يبيـن لنا أهمـية دراسـة قيـاس الـرأى العـام </a:t>
            </a:r>
            <a:r>
              <a:rPr lang="ar-SA" sz="3400" b="1" dirty="0" smtClean="0">
                <a:solidFill>
                  <a:srgbClr val="1E17A9"/>
                </a:solidFill>
              </a:rPr>
              <a:t>.</a:t>
            </a:r>
          </a:p>
        </p:txBody>
      </p:sp>
      <p:pic>
        <p:nvPicPr>
          <p:cNvPr id="32770" name="Picture 2" descr="D:\علاقات عامة\خاص د.اسماء\كتاب الرأى العام\صور\apartment-icon-5.png"/>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886" y="5029200"/>
            <a:ext cx="2198914" cy="18342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6637037"/>
      </p:ext>
    </p:extLst>
  </p:cSld>
  <p:clrMapOvr>
    <a:masterClrMapping/>
  </p:clrMapOvr>
  <mc:AlternateContent xmlns:mc="http://schemas.openxmlformats.org/markup-compatibility/2006">
    <mc:Choice xmlns:p14="http://schemas.microsoft.com/office/powerpoint/2010/main" Requires="p14">
      <p:transition spd="slow" p14:dur="2000" advTm="65115">
        <p14:ferris dir="l"/>
      </p:transition>
    </mc:Choice>
    <mc:Fallback>
      <p:transition spd="slow" advTm="65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1"/>
            <a:ext cx="8229600" cy="2362200"/>
          </a:xfrm>
          <a:ln w="76200">
            <a:solidFill>
              <a:srgbClr val="FF0000"/>
            </a:solidFill>
          </a:ln>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sz="3600" b="1" dirty="0">
                <a:solidFill>
                  <a:srgbClr val="1E17A9"/>
                </a:solidFill>
              </a:rPr>
              <a:t>ونظرا لما تمثله عـملية قياس الرأى العـام مـن أهميـة فـى مجــال التعرف على الآراء </a:t>
            </a:r>
            <a:r>
              <a:rPr lang="ar-SA" sz="3600" b="1" dirty="0" smtClean="0">
                <a:solidFill>
                  <a:srgbClr val="1E17A9"/>
                </a:solidFill>
              </a:rPr>
              <a:t>والاتجاهات</a:t>
            </a:r>
            <a:r>
              <a:rPr lang="ar-EG" sz="3600" b="1" dirty="0" smtClean="0">
                <a:solidFill>
                  <a:srgbClr val="1E17A9"/>
                </a:solidFill>
              </a:rPr>
              <a:t> </a:t>
            </a:r>
            <a:r>
              <a:rPr lang="ar-SA" sz="3600" b="1" dirty="0" smtClean="0">
                <a:solidFill>
                  <a:srgbClr val="1E17A9"/>
                </a:solidFill>
              </a:rPr>
              <a:t>, </a:t>
            </a:r>
            <a:r>
              <a:rPr lang="ar-SA" sz="3600" b="1" dirty="0">
                <a:solidFill>
                  <a:srgbClr val="1E17A9"/>
                </a:solidFill>
              </a:rPr>
              <a:t>كـان مـن الضرورى أن نلقـى الضوء على الجوانب التالية</a:t>
            </a:r>
            <a:r>
              <a:rPr lang="ar-SA" sz="3600" b="1" dirty="0" smtClean="0">
                <a:solidFill>
                  <a:srgbClr val="1E17A9"/>
                </a:solidFill>
              </a:rPr>
              <a:t>:</a:t>
            </a:r>
            <a:endParaRPr lang="en-US" sz="3600" b="1" dirty="0">
              <a:solidFill>
                <a:srgbClr val="1E17A9"/>
              </a:solidFill>
            </a:endParaRPr>
          </a:p>
        </p:txBody>
      </p:sp>
      <p:pic>
        <p:nvPicPr>
          <p:cNvPr id="29698" name="Picture 2" descr="D:\علاقات عامة\خاص د.اسماء\كتاب الرأى العام\صور\1\autor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1"/>
            <a:ext cx="322262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7708407"/>
      </p:ext>
    </p:extLst>
  </p:cSld>
  <p:clrMapOvr>
    <a:masterClrMapping/>
  </p:clrMapOvr>
  <mc:AlternateContent xmlns:mc="http://schemas.openxmlformats.org/markup-compatibility/2006">
    <mc:Choice xmlns:p14="http://schemas.microsoft.com/office/powerpoint/2010/main" Requires="p14">
      <p:transition spd="slow" p14:dur="2000" advTm="18102">
        <p14:ferris dir="l"/>
      </p:transition>
    </mc:Choice>
    <mc:Fallback>
      <p:transition spd="slow" advTm="18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12"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anim calcmode="lin" valueType="num">
                                      <p:cBhvr additive="base">
                                        <p:cTn id="9" dur="750" fill="hold"/>
                                        <p:tgtEl>
                                          <p:spTgt spid="29698"/>
                                        </p:tgtEl>
                                        <p:attrNameLst>
                                          <p:attrName>ppt_x</p:attrName>
                                        </p:attrNameLst>
                                      </p:cBhvr>
                                      <p:tavLst>
                                        <p:tav tm="0">
                                          <p:val>
                                            <p:strVal val="0-#ppt_w/2"/>
                                          </p:val>
                                        </p:tav>
                                        <p:tav tm="100000">
                                          <p:val>
                                            <p:strVal val="#ppt_x"/>
                                          </p:val>
                                        </p:tav>
                                      </p:tavLst>
                                    </p:anim>
                                    <p:anim calcmode="lin" valueType="num">
                                      <p:cBhvr additive="base">
                                        <p:cTn id="10" dur="75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Tre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3002-3d-usa-flag-map-powerpoint-template-1029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9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80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0050-butterfly-template-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1245</Words>
  <Application>Microsoft Office PowerPoint</Application>
  <PresentationFormat>On-screen Show (4:3)</PresentationFormat>
  <Paragraphs>60</Paragraphs>
  <Slides>28</Slides>
  <Notes>0</Notes>
  <HiddenSlides>0</HiddenSlides>
  <MMClips>27</MMClips>
  <ScaleCrop>false</ScaleCrop>
  <HeadingPairs>
    <vt:vector size="4" baseType="variant">
      <vt:variant>
        <vt:lpstr>Theme</vt:lpstr>
      </vt:variant>
      <vt:variant>
        <vt:i4>14</vt:i4>
      </vt:variant>
      <vt:variant>
        <vt:lpstr>Slide Titles</vt:lpstr>
      </vt:variant>
      <vt:variant>
        <vt:i4>28</vt:i4>
      </vt:variant>
    </vt:vector>
  </HeadingPairs>
  <TitlesOfParts>
    <vt:vector size="42" baseType="lpstr">
      <vt:lpstr>Trek</vt:lpstr>
      <vt:lpstr>Diseño predeterminado</vt:lpstr>
      <vt:lpstr>2919</vt:lpstr>
      <vt:lpstr>2800</vt:lpstr>
      <vt:lpstr>3016</vt:lpstr>
      <vt:lpstr>1_Diseño predeterminado</vt:lpstr>
      <vt:lpstr>2_Diseño predeterminado</vt:lpstr>
      <vt:lpstr>3_Diseño predeterminado</vt:lpstr>
      <vt:lpstr>160050-butterfly-template-16x9</vt:lpstr>
      <vt:lpstr>13_Diseño predeterminado</vt:lpstr>
      <vt:lpstr>Opulent</vt:lpstr>
      <vt:lpstr>3002-3d-usa-flag-map-powerpoint-template-10298</vt:lpstr>
      <vt:lpstr>16_Diseño predeterminado</vt:lpstr>
      <vt:lpstr>17_Diseño predeterminado</vt:lpstr>
      <vt:lpstr>PowerPoint Presentation</vt:lpstr>
      <vt:lpstr>قياس الرأى العام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المقصود بقياس الرأى العام</vt:lpstr>
      <vt:lpstr>PowerPoint Presentation</vt:lpstr>
      <vt:lpstr>PowerPoint Presentation</vt:lpstr>
      <vt:lpstr>PowerPoint Presentation</vt:lpstr>
      <vt:lpstr>PowerPoint Presentation</vt:lpstr>
      <vt:lpstr>PowerPoint Presentation</vt:lpstr>
      <vt:lpstr>أهمية قياس الرأى العام ومشكلات قياسه فى الدول النامية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طرق قياس الرأى العـام</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ma7moud</dc:creator>
  <cp:lastModifiedBy>D Asmaa</cp:lastModifiedBy>
  <cp:revision>100</cp:revision>
  <dcterms:created xsi:type="dcterms:W3CDTF">2006-08-16T00:00:00Z</dcterms:created>
  <dcterms:modified xsi:type="dcterms:W3CDTF">2020-03-28T06:12:29Z</dcterms:modified>
</cp:coreProperties>
</file>