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3" r:id="rId15"/>
    <p:sldId id="271" r:id="rId16"/>
    <p:sldId id="270"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80DAEF50-2754-4530-AAFC-4087C88BE851}"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410524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0DAEF50-2754-4530-AAFC-4087C88BE851}"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217328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0DAEF50-2754-4530-AAFC-4087C88BE851}"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174869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80DAEF50-2754-4530-AAFC-4087C88BE851}"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1073074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DAEF50-2754-4530-AAFC-4087C88BE851}"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2529858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80DAEF50-2754-4530-AAFC-4087C88BE851}"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288223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80DAEF50-2754-4530-AAFC-4087C88BE851}" type="datetimeFigureOut">
              <a:rPr lang="ar-EG" smtClean="0"/>
              <a:t>07/08/1441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1807556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80DAEF50-2754-4530-AAFC-4087C88BE851}" type="datetimeFigureOut">
              <a:rPr lang="ar-EG" smtClean="0"/>
              <a:t>07/08/1441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258831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DAEF50-2754-4530-AAFC-4087C88BE851}" type="datetimeFigureOut">
              <a:rPr lang="ar-EG" smtClean="0"/>
              <a:t>07/08/1441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389161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DAEF50-2754-4530-AAFC-4087C88BE851}"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3849625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DAEF50-2754-4530-AAFC-4087C88BE851}"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3AF10489-50E2-45F0-BA52-0889604F23FD}" type="slidenum">
              <a:rPr lang="ar-EG" smtClean="0"/>
              <a:t>‹#›</a:t>
            </a:fld>
            <a:endParaRPr lang="ar-EG"/>
          </a:p>
        </p:txBody>
      </p:sp>
    </p:spTree>
    <p:extLst>
      <p:ext uri="{BB962C8B-B14F-4D97-AF65-F5344CB8AC3E}">
        <p14:creationId xmlns:p14="http://schemas.microsoft.com/office/powerpoint/2010/main" val="3667888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DAEF50-2754-4530-AAFC-4087C88BE851}" type="datetimeFigureOut">
              <a:rPr lang="ar-EG" smtClean="0"/>
              <a:t>07/08/1441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F10489-50E2-45F0-BA52-0889604F23FD}" type="slidenum">
              <a:rPr lang="ar-EG" smtClean="0"/>
              <a:t>‹#›</a:t>
            </a:fld>
            <a:endParaRPr lang="ar-EG"/>
          </a:p>
        </p:txBody>
      </p:sp>
    </p:spTree>
    <p:extLst>
      <p:ext uri="{BB962C8B-B14F-4D97-AF65-F5344CB8AC3E}">
        <p14:creationId xmlns:p14="http://schemas.microsoft.com/office/powerpoint/2010/main" val="3955966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 y="0"/>
            <a:ext cx="9135818" cy="6669360"/>
          </a:xfrm>
          <a:solidFill>
            <a:schemeClr val="tx1">
              <a:lumMod val="75000"/>
              <a:lumOff val="25000"/>
            </a:schemeClr>
          </a:solidFill>
        </p:spPr>
        <p:txBody>
          <a:bodyPr>
            <a:normAutofit fontScale="90000"/>
          </a:bodyPr>
          <a:lstStyle/>
          <a:p>
            <a:r>
              <a:rPr lang="ar-EG" dirty="0" smtClean="0"/>
              <a:t/>
            </a:r>
            <a:br>
              <a:rPr lang="ar-EG" dirty="0" smtClean="0"/>
            </a:br>
            <a:r>
              <a:rPr lang="ar-EG" dirty="0"/>
              <a:t/>
            </a:r>
            <a:br>
              <a:rPr lang="ar-EG" dirty="0"/>
            </a:br>
            <a:r>
              <a:rPr lang="ar-EG" dirty="0" smtClean="0"/>
              <a:t/>
            </a:r>
            <a:br>
              <a:rPr lang="ar-EG" dirty="0" smtClean="0"/>
            </a:br>
            <a:r>
              <a:rPr lang="ar-EG" b="1" i="1" u="sng" dirty="0" smtClean="0">
                <a:solidFill>
                  <a:srgbClr val="7030A0"/>
                </a:solidFill>
                <a:effectLst>
                  <a:outerShdw blurRad="38100" dist="38100" dir="2700000" algn="tl">
                    <a:srgbClr val="000000">
                      <a:alpha val="43137"/>
                    </a:srgbClr>
                  </a:outerShdw>
                </a:effectLst>
              </a:rPr>
              <a:t>المحاضرة السابعة </a:t>
            </a:r>
            <a:r>
              <a:rPr lang="ar-EG" dirty="0" smtClean="0"/>
              <a:t/>
            </a:r>
            <a:br>
              <a:rPr lang="ar-EG" dirty="0" smtClean="0"/>
            </a:br>
            <a:r>
              <a:rPr lang="ar-EG" dirty="0" smtClean="0"/>
              <a:t/>
            </a:r>
            <a:br>
              <a:rPr lang="ar-EG" dirty="0" smtClean="0"/>
            </a:br>
            <a:r>
              <a:rPr lang="ar-EG" b="1" dirty="0" smtClean="0">
                <a:solidFill>
                  <a:srgbClr val="00B050"/>
                </a:solidFill>
              </a:rPr>
              <a:t>اسم المقرر: انتاج المواد السمعية والبصرية للعلاقات العامة</a:t>
            </a:r>
            <a:br>
              <a:rPr lang="ar-EG" b="1" dirty="0" smtClean="0">
                <a:solidFill>
                  <a:srgbClr val="00B050"/>
                </a:solidFill>
              </a:rPr>
            </a:br>
            <a:r>
              <a:rPr lang="ar-EG" b="1" dirty="0" smtClean="0">
                <a:solidFill>
                  <a:srgbClr val="00B050"/>
                </a:solidFill>
              </a:rPr>
              <a:t>الفرقة الرابعة قسم العلاقات العامة</a:t>
            </a:r>
            <a:br>
              <a:rPr lang="ar-EG" b="1" dirty="0" smtClean="0">
                <a:solidFill>
                  <a:srgbClr val="00B050"/>
                </a:solidFill>
              </a:rPr>
            </a:br>
            <a:r>
              <a:rPr lang="ar-EG" b="1" dirty="0" smtClean="0">
                <a:solidFill>
                  <a:srgbClr val="00B050"/>
                </a:solidFill>
              </a:rPr>
              <a:t/>
            </a:r>
            <a:br>
              <a:rPr lang="ar-EG" b="1" dirty="0" smtClean="0">
                <a:solidFill>
                  <a:srgbClr val="00B050"/>
                </a:solidFill>
              </a:rPr>
            </a:br>
            <a:r>
              <a:rPr lang="ar-EG" b="1" dirty="0" smtClean="0">
                <a:solidFill>
                  <a:srgbClr val="00B050"/>
                </a:solidFill>
              </a:rPr>
              <a:t/>
            </a:r>
            <a:br>
              <a:rPr lang="ar-EG" b="1" dirty="0" smtClean="0">
                <a:solidFill>
                  <a:srgbClr val="00B050"/>
                </a:solidFill>
              </a:rPr>
            </a:br>
            <a:r>
              <a:rPr lang="ar-EG" dirty="0"/>
              <a:t/>
            </a:r>
            <a:br>
              <a:rPr lang="ar-EG" dirty="0"/>
            </a:br>
            <a:r>
              <a:rPr lang="ar-EG" dirty="0" smtClean="0"/>
              <a:t>                        </a:t>
            </a:r>
            <a:r>
              <a:rPr lang="ar-EG" b="1" dirty="0" smtClean="0">
                <a:solidFill>
                  <a:srgbClr val="FF0000"/>
                </a:solidFill>
              </a:rPr>
              <a:t>الدكتورة /آمــــال الســــــعدى</a:t>
            </a:r>
            <a:r>
              <a:rPr lang="ar-EG" dirty="0" smtClean="0"/>
              <a:t/>
            </a:r>
            <a:br>
              <a:rPr lang="ar-EG" dirty="0" smtClean="0"/>
            </a:br>
            <a:r>
              <a:rPr lang="ar-EG" dirty="0"/>
              <a:t/>
            </a:r>
            <a:br>
              <a:rPr lang="ar-EG" dirty="0"/>
            </a:br>
            <a:endParaRPr lang="ar-EG" dirty="0"/>
          </a:p>
        </p:txBody>
      </p:sp>
    </p:spTree>
    <p:extLst>
      <p:ext uri="{BB962C8B-B14F-4D97-AF65-F5344CB8AC3E}">
        <p14:creationId xmlns:p14="http://schemas.microsoft.com/office/powerpoint/2010/main" val="3965475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624736"/>
          </a:xfrm>
          <a:solidFill>
            <a:schemeClr val="accent2">
              <a:lumMod val="60000"/>
              <a:lumOff val="40000"/>
            </a:schemeClr>
          </a:solidFill>
        </p:spPr>
        <p:txBody>
          <a:bodyPr>
            <a:normAutofit/>
          </a:bodyPr>
          <a:lstStyle/>
          <a:p>
            <a:r>
              <a:rPr lang="ar-EG" b="1" dirty="0" smtClean="0"/>
              <a:t>1- أختيار اسم الدومين الخاص بالموقع.</a:t>
            </a:r>
          </a:p>
          <a:p>
            <a:r>
              <a:rPr lang="ar-EG" b="1" dirty="0" smtClean="0"/>
              <a:t>2- اختيار الشركة التى ستستضيف الموقع على السيرفرات الخاصة بها.</a:t>
            </a:r>
          </a:p>
          <a:p>
            <a:r>
              <a:rPr lang="ar-EG" b="1" dirty="0" smtClean="0"/>
              <a:t>3- تحديد شكل وتصميم الموقع المناسب لطبيعة عمل الشركة. </a:t>
            </a:r>
          </a:p>
          <a:p>
            <a:r>
              <a:rPr lang="ar-EG" b="1" dirty="0" smtClean="0"/>
              <a:t>4 – تصميم الموقع بواسطة ممارس العلاقات العامة أو المتخصصين فى مجال التصميم .</a:t>
            </a:r>
          </a:p>
          <a:p>
            <a:r>
              <a:rPr lang="ar-EG" b="1" dirty="0" smtClean="0"/>
              <a:t>5- الترويج للموقع فى محركات البحث المختلفة .</a:t>
            </a:r>
          </a:p>
          <a:p>
            <a:r>
              <a:rPr lang="ar-EG" b="1" dirty="0" smtClean="0"/>
              <a:t>6- تليل الموقع ومتابعته باستمرار.</a:t>
            </a:r>
          </a:p>
          <a:p>
            <a:r>
              <a:rPr lang="ar-EG" b="1" dirty="0" smtClean="0"/>
              <a:t>7- التحديث المستمر لمحتوى الموقع .</a:t>
            </a:r>
          </a:p>
          <a:p>
            <a:r>
              <a:rPr lang="ar-EG" b="1" dirty="0" smtClean="0"/>
              <a:t>8- الصيانة الدورية للموقع.</a:t>
            </a:r>
            <a:endParaRPr lang="ar-EG" b="1" dirty="0"/>
          </a:p>
        </p:txBody>
      </p:sp>
    </p:spTree>
    <p:extLst>
      <p:ext uri="{BB962C8B-B14F-4D97-AF65-F5344CB8AC3E}">
        <p14:creationId xmlns:p14="http://schemas.microsoft.com/office/powerpoint/2010/main" val="589041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accent3">
              <a:lumMod val="75000"/>
            </a:schemeClr>
          </a:solidFill>
        </p:spPr>
        <p:txBody>
          <a:bodyPr>
            <a:normAutofit/>
          </a:bodyPr>
          <a:lstStyle/>
          <a:p>
            <a:r>
              <a:rPr lang="ar-EG" sz="3600" b="1" i="1" dirty="0" smtClean="0">
                <a:effectLst>
                  <a:outerShdw blurRad="38100" dist="38100" dir="2700000" algn="tl">
                    <a:srgbClr val="000000">
                      <a:alpha val="43137"/>
                    </a:srgbClr>
                  </a:outerShdw>
                </a:effectLst>
              </a:rPr>
              <a:t>تصميم محتوى الموقع</a:t>
            </a:r>
            <a:endParaRPr lang="ar-EG" sz="3600" b="1"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68760"/>
            <a:ext cx="8229600" cy="4857403"/>
          </a:xfrm>
          <a:solidFill>
            <a:schemeClr val="accent3">
              <a:lumMod val="60000"/>
              <a:lumOff val="40000"/>
            </a:schemeClr>
          </a:solidFill>
        </p:spPr>
        <p:txBody>
          <a:bodyPr>
            <a:normAutofit fontScale="92500" lnSpcReduction="10000"/>
          </a:bodyPr>
          <a:lstStyle/>
          <a:p>
            <a:r>
              <a:rPr lang="ar-EG" dirty="0" smtClean="0">
                <a:effectLst/>
              </a:rPr>
              <a:t>يجب أن يكون تصميم الموقع جذاباً، وجيداً، ولافتاً للنظر، مما يسهل من انتشاره وزيادة عدد زواره، لذلك يجب </a:t>
            </a:r>
            <a:r>
              <a:rPr lang="ar-EG" dirty="0" smtClean="0">
                <a:effectLst/>
              </a:rPr>
              <a:t>أن </a:t>
            </a:r>
            <a:r>
              <a:rPr lang="ar-EG" dirty="0" smtClean="0">
                <a:effectLst/>
              </a:rPr>
              <a:t>يُصمّم بأسلوب يوضّح محتواه والهدف من إنشائه. تكتب النصوص فيه بخطوط واضحة، وذات جمالية وتناسق. يتكوّن من أشكال مرفقة تروق لزائره، وتجعله يستمر في تصفّحه. يقوم منشئ ومالك الموقع إمّا بتصميم موقعه بنفسه، أو بالاستعانة بالأشخاص المتخصّصين في ذلك، مع مراعاة الالتزام بمعايير التصميم سابقة الذكر. يعتمد بناء محتوى الموقع على إحدى لغات التصميم المستخدمة، مثل: </a:t>
            </a:r>
            <a:r>
              <a:rPr lang="en-US" dirty="0" smtClean="0">
                <a:effectLst/>
              </a:rPr>
              <a:t>HTML ، XML</a:t>
            </a:r>
            <a:r>
              <a:rPr lang="ar-EG" dirty="0" smtClean="0">
                <a:effectLst/>
              </a:rPr>
              <a:t>.</a:t>
            </a:r>
            <a:r>
              <a:rPr lang="en-US" dirty="0" smtClean="0">
                <a:effectLst/>
              </a:rPr>
              <a:t/>
            </a:r>
            <a:br>
              <a:rPr lang="en-US" dirty="0" smtClean="0">
                <a:effectLst/>
              </a:rPr>
            </a:br>
            <a:r>
              <a:rPr lang="en-US" dirty="0" smtClean="0">
                <a:effectLst/>
              </a:rPr>
              <a:t/>
            </a:r>
            <a:br>
              <a:rPr lang="en-US" dirty="0" smtClean="0">
                <a:effectLst/>
              </a:rPr>
            </a:br>
            <a:endParaRPr lang="ar-EG" dirty="0"/>
          </a:p>
        </p:txBody>
      </p:sp>
    </p:spTree>
    <p:extLst>
      <p:ext uri="{BB962C8B-B14F-4D97-AF65-F5344CB8AC3E}">
        <p14:creationId xmlns:p14="http://schemas.microsoft.com/office/powerpoint/2010/main" val="1404892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solidFill>
            <a:schemeClr val="tx2">
              <a:lumMod val="40000"/>
              <a:lumOff val="60000"/>
            </a:schemeClr>
          </a:solidFill>
        </p:spPr>
        <p:txBody>
          <a:bodyPr>
            <a:normAutofit/>
          </a:bodyPr>
          <a:lstStyle/>
          <a:p>
            <a:r>
              <a:rPr lang="ar-EG" dirty="0" smtClean="0">
                <a:effectLst/>
              </a:rPr>
              <a:t>اختيار اسم الموقع والامتداد الخاص به يجب أن يتمّ إطلاق اسم على الموقع يدل على طبيعة عمله، والهدف من تصميمه، واختيار الامتداد المرتبط به، وبمحتواه، ولعلّ أكثر النطاقات استخداماً هو نطاق </a:t>
            </a:r>
            <a:r>
              <a:rPr lang="en-US" dirty="0" smtClean="0">
                <a:effectLst/>
              </a:rPr>
              <a:t>COM، </a:t>
            </a:r>
            <a:r>
              <a:rPr lang="ar-EG" dirty="0" smtClean="0">
                <a:effectLst/>
              </a:rPr>
              <a:t>ويليه </a:t>
            </a:r>
            <a:r>
              <a:rPr lang="en-US" dirty="0" smtClean="0">
                <a:effectLst/>
              </a:rPr>
              <a:t>NET </a:t>
            </a:r>
            <a:r>
              <a:rPr lang="ar-EG" dirty="0" smtClean="0">
                <a:effectLst/>
              </a:rPr>
              <a:t> معاني الامتدادات الخاصة بالمواقع الإلكترونية</a:t>
            </a:r>
            <a:r>
              <a:rPr lang="ar-EG" dirty="0"/>
              <a:t>.</a:t>
            </a:r>
          </a:p>
        </p:txBody>
      </p:sp>
    </p:spTree>
    <p:extLst>
      <p:ext uri="{BB962C8B-B14F-4D97-AF65-F5344CB8AC3E}">
        <p14:creationId xmlns:p14="http://schemas.microsoft.com/office/powerpoint/2010/main" val="66693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normAutofit fontScale="90000"/>
          </a:bodyPr>
          <a:lstStyle/>
          <a:p>
            <a:r>
              <a:rPr lang="ar-EG" b="1" dirty="0" smtClean="0">
                <a:effectLst/>
              </a:rPr>
              <a:t>استضافة الموقع من قبل خادم الإنترنت خادم الإنترنت</a:t>
            </a:r>
            <a:r>
              <a:rPr lang="ar-EG" dirty="0" smtClean="0">
                <a:effectLst/>
              </a:rPr>
              <a:t>:</a:t>
            </a:r>
            <a:endParaRPr lang="ar-EG" dirty="0"/>
          </a:p>
        </p:txBody>
      </p:sp>
      <p:sp>
        <p:nvSpPr>
          <p:cNvPr id="3" name="Content Placeholder 2"/>
          <p:cNvSpPr>
            <a:spLocks noGrp="1"/>
          </p:cNvSpPr>
          <p:nvPr>
            <p:ph idx="1"/>
          </p:nvPr>
        </p:nvSpPr>
        <p:spPr>
          <a:xfrm>
            <a:off x="457200" y="1600200"/>
            <a:ext cx="8229600" cy="4853136"/>
          </a:xfrm>
          <a:solidFill>
            <a:schemeClr val="accent2">
              <a:lumMod val="20000"/>
              <a:lumOff val="80000"/>
            </a:schemeClr>
          </a:solidFill>
        </p:spPr>
        <p:txBody>
          <a:bodyPr>
            <a:normAutofit fontScale="92500" lnSpcReduction="20000"/>
          </a:bodyPr>
          <a:lstStyle/>
          <a:p>
            <a:r>
              <a:rPr lang="ar-EG" dirty="0" smtClean="0">
                <a:effectLst/>
              </a:rPr>
              <a:t>هو نظام حاسوب إلكتروني، يقوم بتوصيل مجموعة من الشبكات وربطها مع بعضها البعض، ويسمح من خلال خادم الويب في القيام بالتنقّل على شبكة الإنترنت، وتتمّ استضافة الموقع الإلكتروني من خلال طريقتين: شراء الامتداد الإلكتروني للموقع وحجز مكان له في خادم الإنترنت، ويتمّ ذلك مقابل رسوم تدفع شهرياً، أو سنوياً للشركات التي تعمل على بيع الاستضافات على شبكة الإنترنت. توفر بعض المواقع الإلكترونية استضافات مجانية، من خلال استخدام روابطها الخاصة، فيتمّ إنشاء الموقع الإلكتروني وتحميله على رابطها الإلكترونية، بعد القيام بإجراءات التسجيل فيها إلكترونياً.</a:t>
            </a:r>
            <a:br>
              <a:rPr lang="ar-EG" dirty="0" smtClean="0">
                <a:effectLst/>
              </a:rPr>
            </a:br>
            <a:r>
              <a:rPr lang="ar-EG" dirty="0" smtClean="0">
                <a:effectLst/>
              </a:rPr>
              <a:t/>
            </a:r>
            <a:br>
              <a:rPr lang="ar-EG" dirty="0" smtClean="0">
                <a:effectLst/>
              </a:rPr>
            </a:br>
            <a:endParaRPr lang="ar-EG" dirty="0"/>
          </a:p>
        </p:txBody>
      </p:sp>
    </p:spTree>
    <p:extLst>
      <p:ext uri="{BB962C8B-B14F-4D97-AF65-F5344CB8AC3E}">
        <p14:creationId xmlns:p14="http://schemas.microsoft.com/office/powerpoint/2010/main" val="3671112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a:solidFill>
            <a:srgbClr val="FFC000"/>
          </a:solidFill>
        </p:spPr>
        <p:txBody>
          <a:bodyPr/>
          <a:lstStyle/>
          <a:p>
            <a:r>
              <a:rPr lang="ar-EG" dirty="0" smtClean="0">
                <a:effectLst/>
              </a:rPr>
              <a:t>إطلاق الموقع الإلكتروني للاستخدام هذه الخطوة الأخيرة في إنشاء الموقع الإلكتروني، فبعد الانتهاء من تصميم محتوى الموقع، واختيار امتداده. يتمّ إطلاقه للاستخدام، والعمل على نشره والتسويق له، حتى يتمكن جميع المستخدمين من التفاعل معه، ومتابعته بشكل دائم.</a:t>
            </a:r>
            <a:br>
              <a:rPr lang="ar-EG" dirty="0" smtClean="0">
                <a:effectLst/>
              </a:rPr>
            </a:br>
            <a:r>
              <a:rPr lang="ar-EG" dirty="0" smtClean="0">
                <a:effectLst/>
              </a:rPr>
              <a:t/>
            </a:r>
            <a:br>
              <a:rPr lang="ar-EG" dirty="0" smtClean="0">
                <a:effectLst/>
              </a:rPr>
            </a:br>
            <a:endParaRPr lang="ar-EG" dirty="0" smtClean="0"/>
          </a:p>
          <a:p>
            <a:endParaRPr lang="ar-EG" dirty="0"/>
          </a:p>
        </p:txBody>
      </p:sp>
    </p:spTree>
    <p:extLst>
      <p:ext uri="{BB962C8B-B14F-4D97-AF65-F5344CB8AC3E}">
        <p14:creationId xmlns:p14="http://schemas.microsoft.com/office/powerpoint/2010/main" val="11776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a:solidFill>
            <a:schemeClr val="accent2">
              <a:lumMod val="20000"/>
              <a:lumOff val="80000"/>
            </a:schemeClr>
          </a:solidFill>
        </p:spPr>
        <p:txBody>
          <a:bodyPr>
            <a:normAutofit fontScale="90000"/>
          </a:bodyPr>
          <a:lstStyle/>
          <a:p>
            <a:r>
              <a:rPr lang="ar-EG" b="1" u="sng" dirty="0" smtClean="0"/>
              <a:t>استخدام الالوان فى التصميم</a:t>
            </a:r>
            <a:endParaRPr lang="ar-EG" b="1" u="sng" dirty="0"/>
          </a:p>
        </p:txBody>
      </p:sp>
      <p:sp>
        <p:nvSpPr>
          <p:cNvPr id="3" name="Content Placeholder 2"/>
          <p:cNvSpPr>
            <a:spLocks noGrp="1"/>
          </p:cNvSpPr>
          <p:nvPr>
            <p:ph idx="1"/>
          </p:nvPr>
        </p:nvSpPr>
        <p:spPr>
          <a:xfrm>
            <a:off x="457200" y="980728"/>
            <a:ext cx="8229600" cy="5145435"/>
          </a:xfrm>
          <a:solidFill>
            <a:schemeClr val="accent4">
              <a:lumMod val="20000"/>
              <a:lumOff val="80000"/>
            </a:schemeClr>
          </a:solidFill>
        </p:spPr>
        <p:txBody>
          <a:bodyPr>
            <a:normAutofit fontScale="85000" lnSpcReduction="10000"/>
          </a:bodyPr>
          <a:lstStyle/>
          <a:p>
            <a:r>
              <a:rPr lang="ar-EG" dirty="0"/>
              <a:t>ا</a:t>
            </a:r>
            <a:r>
              <a:rPr lang="ar-EG" dirty="0" smtClean="0">
                <a:effectLst/>
              </a:rPr>
              <a:t>لألوان من أهم العناصر الأساسية التي تصنع صفحة الويب، بل من أهم المعايير لتقييم هذه الصفحة. الألوان مرتبطة بالمحتوى أيضا ومرتبطة بشخصية المصمم. الألوان تعكس هوية الموقع واتجاهه في مرات كثيرة. الاكتفاء بلون واحد قد يكون سلبي في الموقع على الأغلب بل يجب تعدد الألوان وتنوعها بحسب المحتوى ومكانه و وظيفته. توليفات الألوان قد تصنع تحفة فنية من الموقع لكن بالطبع من دون المبالغة في استخدامها والتنوع الكثير في درجاتها.</a:t>
            </a:r>
          </a:p>
          <a:p>
            <a:r>
              <a:rPr lang="ar-EG" dirty="0" smtClean="0">
                <a:effectLst/>
              </a:rPr>
              <a:t>عندما نتحدث عن الألوان فإننا نشمل بذلك الحديث عن ألوان الخلفية، ألوان النصوص، ألوان الروابط، ألوان صور الموقع، …الخ. نلاحظ الكثير من المواقع الاحترافية تستخدم خلفية بيضاء مع نص رمادي أو أسود وتصميم جميل للأزرار غير متكلف أو مبالغ فيه. هذا الشيء حتماً سيرضي الزائر ولن يجهد عينيه وسيوفر الكثير من الجهد الغير مفيد على المطوّر.</a:t>
            </a:r>
          </a:p>
          <a:p>
            <a:endParaRPr lang="ar-EG" dirty="0"/>
          </a:p>
        </p:txBody>
      </p:sp>
    </p:spTree>
    <p:extLst>
      <p:ext uri="{BB962C8B-B14F-4D97-AF65-F5344CB8AC3E}">
        <p14:creationId xmlns:p14="http://schemas.microsoft.com/office/powerpoint/2010/main" val="2363807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a:solidFill>
            <a:schemeClr val="accent2">
              <a:lumMod val="60000"/>
              <a:lumOff val="40000"/>
            </a:schemeClr>
          </a:solidFill>
        </p:spPr>
        <p:txBody>
          <a:bodyPr>
            <a:normAutofit/>
          </a:bodyPr>
          <a:lstStyle/>
          <a:p>
            <a:r>
              <a:rPr lang="ar-EG" dirty="0" smtClean="0"/>
              <a:t>من أهم الأشياء التي يجب على المصمم مراعاتها هو قابلية المستخدم لقراءة المحتوى بشكل ممتاز وواضح. سيخدمنا هنا التباين كثيراً. وأقصد بالتباين اختلاف درجة النص عن درجة الخلفية بشكل كبير بحيث تستطيع تمييز النص ولا تجهد عين القارئ في قراءة المحتوى. فمن غير المعقول استخدام خلفية سوداء اللون والكتابة تكون بالرمادي! أو بالأزرق. سيسبب إزعاج لعين المتلقي وأضمن لك خروجه المباشر من غير تصفحه الكامل للموقع. </a:t>
            </a:r>
            <a:endParaRPr lang="ar-EG" dirty="0"/>
          </a:p>
        </p:txBody>
      </p:sp>
    </p:spTree>
    <p:extLst>
      <p:ext uri="{BB962C8B-B14F-4D97-AF65-F5344CB8AC3E}">
        <p14:creationId xmlns:p14="http://schemas.microsoft.com/office/powerpoint/2010/main" val="2152709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ar-EG" dirty="0" smtClean="0"/>
              <a:t>كيفية الترويج لموقع المنظمة</a:t>
            </a:r>
            <a:endParaRPr lang="ar-EG" dirty="0"/>
          </a:p>
        </p:txBody>
      </p:sp>
      <p:pic>
        <p:nvPicPr>
          <p:cNvPr id="4098" name="Picture 2" descr="E:\المواد التى تدرس\انتاج المواد السمعية والبصرية\المواد السمعبصرية د سارة\صور للمادة\Promote your blog.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9428" y="1484784"/>
            <a:ext cx="8834572"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0287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a:solidFill>
            <a:schemeClr val="tx2">
              <a:lumMod val="20000"/>
              <a:lumOff val="80000"/>
            </a:schemeClr>
          </a:solidFill>
        </p:spPr>
        <p:txBody>
          <a:bodyPr/>
          <a:lstStyle/>
          <a:p>
            <a:r>
              <a:rPr lang="ar-EG" dirty="0"/>
              <a:t>الترويج لموقع المنظمة</a:t>
            </a:r>
            <a:endParaRPr lang="ar-EG" dirty="0"/>
          </a:p>
        </p:txBody>
      </p:sp>
      <p:sp>
        <p:nvSpPr>
          <p:cNvPr id="3" name="Content Placeholder 2"/>
          <p:cNvSpPr>
            <a:spLocks noGrp="1"/>
          </p:cNvSpPr>
          <p:nvPr>
            <p:ph idx="1"/>
          </p:nvPr>
        </p:nvSpPr>
        <p:spPr>
          <a:xfrm>
            <a:off x="179512" y="1268760"/>
            <a:ext cx="8507288" cy="5400600"/>
          </a:xfrm>
          <a:solidFill>
            <a:schemeClr val="tx2">
              <a:lumMod val="40000"/>
              <a:lumOff val="60000"/>
            </a:schemeClr>
          </a:solidFill>
        </p:spPr>
        <p:txBody>
          <a:bodyPr>
            <a:normAutofit fontScale="77500" lnSpcReduction="20000"/>
          </a:bodyPr>
          <a:lstStyle/>
          <a:p>
            <a:r>
              <a:rPr lang="ar-EG" b="1" dirty="0" smtClean="0">
                <a:effectLst/>
              </a:rPr>
              <a:t>. </a:t>
            </a:r>
            <a:r>
              <a:rPr lang="ar-EG" sz="3600" i="1" u="sng" dirty="0" smtClean="0">
                <a:solidFill>
                  <a:srgbClr val="FF0000"/>
                </a:solidFill>
                <a:effectLst>
                  <a:outerShdw blurRad="38100" dist="38100" dir="2700000" algn="tl">
                    <a:srgbClr val="000000">
                      <a:alpha val="43137"/>
                    </a:srgbClr>
                  </a:outerShdw>
                </a:effectLst>
              </a:rPr>
              <a:t>التركيز على تحسين محركات البحث </a:t>
            </a:r>
            <a:r>
              <a:rPr lang="en-US" sz="3600" i="1" u="sng" dirty="0" smtClean="0">
                <a:solidFill>
                  <a:srgbClr val="FF0000"/>
                </a:solidFill>
                <a:effectLst>
                  <a:outerShdw blurRad="38100" dist="38100" dir="2700000" algn="tl">
                    <a:srgbClr val="000000">
                      <a:alpha val="43137"/>
                    </a:srgbClr>
                  </a:outerShdw>
                </a:effectLst>
              </a:rPr>
              <a:t>SEO</a:t>
            </a:r>
          </a:p>
          <a:p>
            <a:r>
              <a:rPr lang="ar-EG" dirty="0" smtClean="0">
                <a:effectLst/>
              </a:rPr>
              <a:t>قبل البدء في العمل على محتوى موقع الويب الخاص بك ، تحتاج إلى معرفة أدوات تحسين محركات البحث </a:t>
            </a:r>
            <a:r>
              <a:rPr lang="en-US" dirty="0" smtClean="0">
                <a:effectLst/>
              </a:rPr>
              <a:t>SEO </a:t>
            </a:r>
            <a:r>
              <a:rPr lang="ar-EG" dirty="0" smtClean="0">
                <a:effectLst/>
              </a:rPr>
              <a:t>التي ستدخل فيه. قم بإستخدام مخطط أداة كلمات البحث الرئيسية من جوجل </a:t>
            </a:r>
            <a:r>
              <a:rPr lang="en-US" dirty="0" smtClean="0">
                <a:effectLst/>
              </a:rPr>
              <a:t>Google </a:t>
            </a:r>
            <a:r>
              <a:rPr lang="ar-EG" dirty="0" smtClean="0">
                <a:effectLst/>
              </a:rPr>
              <a:t>لمساعدتك في العثور على أفضل الكلمات الرئيسية لسوق تخصصك. وتذكر التركيز على كلمات البحث الرئيسية الطويلة التفصيلية مقابل الكلمات الرئيسية القصيرة حيث أنه يمكنك أن تعانى عند استخدام كلمة رئيسية عامة. ركز على الكلمات الرئيسية التي لها منافسة منخفضة وتكرار بحث مرتفع وذلك لمساعدتك في إنشاء مشاركات مدونات جذابة ، وبالتالى سيتم ملاحظتك. وإن استخدام إستراتيجية تحسين محركات البحث المناسبة سيساعدك أثناء الترويج لموقعك. يجب إضافة كلمات البحث الرئيسية التي تحددها إلى عنوان الصفحة والعناوين الرئيسية والمحتوى وإلى الـ </a:t>
            </a:r>
            <a:r>
              <a:rPr lang="en-US" dirty="0" smtClean="0">
                <a:effectLst/>
              </a:rPr>
              <a:t>Meta description. </a:t>
            </a:r>
            <a:r>
              <a:rPr lang="ar-EG" dirty="0" smtClean="0">
                <a:effectLst/>
              </a:rPr>
              <a:t>وإذا قمت بإضافة صور ، فتذكر تضمين الكلمة الأساسية في علامة عنوان الصورة </a:t>
            </a:r>
            <a:r>
              <a:rPr lang="en-US" dirty="0" smtClean="0">
                <a:effectLst/>
              </a:rPr>
              <a:t>title tag </a:t>
            </a:r>
            <a:r>
              <a:rPr lang="ar-EG" dirty="0" smtClean="0">
                <a:effectLst/>
              </a:rPr>
              <a:t>والنص البديل </a:t>
            </a:r>
            <a:r>
              <a:rPr lang="en-US" dirty="0" smtClean="0">
                <a:effectLst/>
              </a:rPr>
              <a:t>alt tag. </a:t>
            </a:r>
            <a:r>
              <a:rPr lang="ar-EG" dirty="0" smtClean="0">
                <a:effectLst/>
              </a:rPr>
              <a:t>يُعد الترويج لموقعك على الويب بإستخدام تحسين محركات البحث التقليدية إحدى أفضل الطرق للحصول على حركة زيارات طبيعية وتصنيفًا أعلى</a:t>
            </a:r>
          </a:p>
          <a:p>
            <a:r>
              <a:rPr lang="ar-EG" dirty="0" smtClean="0"/>
              <a:t> </a:t>
            </a:r>
            <a:endParaRPr lang="ar-EG" dirty="0"/>
          </a:p>
        </p:txBody>
      </p:sp>
    </p:spTree>
    <p:extLst>
      <p:ext uri="{BB962C8B-B14F-4D97-AF65-F5344CB8AC3E}">
        <p14:creationId xmlns:p14="http://schemas.microsoft.com/office/powerpoint/2010/main" val="3392637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9036496" cy="6741368"/>
          </a:xfrm>
          <a:solidFill>
            <a:schemeClr val="accent3">
              <a:lumMod val="60000"/>
              <a:lumOff val="40000"/>
            </a:schemeClr>
          </a:solidFill>
        </p:spPr>
        <p:txBody>
          <a:bodyPr>
            <a:normAutofit lnSpcReduction="10000"/>
          </a:bodyPr>
          <a:lstStyle/>
          <a:p>
            <a:r>
              <a:rPr lang="ar-EG" b="1" dirty="0" smtClean="0">
                <a:effectLst/>
              </a:rPr>
              <a:t>.2</a:t>
            </a:r>
            <a:r>
              <a:rPr lang="ar-EG" b="1" i="1" u="sng" dirty="0" smtClean="0">
                <a:solidFill>
                  <a:srgbClr val="FF0000"/>
                </a:solidFill>
                <a:effectLst/>
              </a:rPr>
              <a:t>- </a:t>
            </a:r>
            <a:r>
              <a:rPr lang="ar-EG" b="1" i="1" u="sng" dirty="0" smtClean="0">
                <a:solidFill>
                  <a:srgbClr val="FF0000"/>
                </a:solidFill>
                <a:effectLst/>
              </a:rPr>
              <a:t>التسويق عبر وسائل التواصل الإجتماعي</a:t>
            </a:r>
          </a:p>
          <a:p>
            <a:r>
              <a:rPr lang="ar-EG" dirty="0" smtClean="0">
                <a:effectLst/>
              </a:rPr>
              <a:t>لقد غير عالم الشبكات الإجتماعية بالكامل التسويق عبر الإنترنت. فإن إنشاء حساب على وسائل التواصل الإجتماعي والتفاعل مع العملاء غالبًا ما يعد أفضل طريقة للترويج لموقع الويب. فإنك ستتمكن من إنشاء إتصالات مع العملاء ، ويمكنك الحصول على نتائج فورية لتواصلك معهم. كما أن حسابات وسائل التواصل الإجتماعي المختلفة توفر للشركات منصة ممتازة للإعلان عن أعمالها للجمهور المناسب. يمكن أن يكون لترويج مواقع الويب على حسابات الشبكات الإجتماعية صورًا مميّزة. فكر في عمل المسابقات والهدايا فى شكل صفحات فريدة للحصول على “إعجابات” من جمهورك ومعلومات الاتصال بالعملاء. فإن فيسبوك وتويتر يظلا القُوى المسيطرة لوسائل التواصل الإجتماعية ، ولكن </a:t>
            </a:r>
            <a:r>
              <a:rPr lang="en-US" dirty="0" err="1" smtClean="0">
                <a:effectLst/>
              </a:rPr>
              <a:t>Pinterest</a:t>
            </a:r>
            <a:r>
              <a:rPr lang="en-US" dirty="0" smtClean="0">
                <a:effectLst/>
              </a:rPr>
              <a:t> </a:t>
            </a:r>
            <a:r>
              <a:rPr lang="ar-EG" dirty="0" smtClean="0">
                <a:effectLst/>
              </a:rPr>
              <a:t>وإنستغرام بدءا يصبحا شائعين كوسائل أخرى للترويج للمواقع على شبكة الإنترنت للأعمال التجارية.</a:t>
            </a:r>
          </a:p>
          <a:p>
            <a:endParaRPr lang="ar-EG" dirty="0"/>
          </a:p>
        </p:txBody>
      </p:sp>
    </p:spTree>
    <p:extLst>
      <p:ext uri="{BB962C8B-B14F-4D97-AF65-F5344CB8AC3E}">
        <p14:creationId xmlns:p14="http://schemas.microsoft.com/office/powerpoint/2010/main" val="222671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ar-EG" b="1" i="1" u="sng" dirty="0" smtClean="0">
                <a:effectLst>
                  <a:outerShdw blurRad="38100" dist="38100" dir="2700000" algn="tl">
                    <a:srgbClr val="000000">
                      <a:alpha val="43137"/>
                    </a:srgbClr>
                  </a:outerShdw>
                </a:effectLst>
              </a:rPr>
              <a:t>الفصل الرابع</a:t>
            </a:r>
            <a:endParaRPr lang="ar-EG" b="1"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9552" y="1628800"/>
            <a:ext cx="8229600" cy="4608512"/>
          </a:xfrm>
          <a:solidFill>
            <a:schemeClr val="accent2">
              <a:lumMod val="60000"/>
              <a:lumOff val="40000"/>
            </a:schemeClr>
          </a:solidFill>
        </p:spPr>
        <p:txBody>
          <a:bodyPr>
            <a:normAutofit/>
          </a:bodyPr>
          <a:lstStyle/>
          <a:p>
            <a:pPr algn="ctr"/>
            <a:endParaRPr lang="ar-EG" sz="4000" b="1" dirty="0" smtClean="0"/>
          </a:p>
          <a:p>
            <a:pPr algn="ctr"/>
            <a:endParaRPr lang="ar-EG" sz="4000" b="1" dirty="0"/>
          </a:p>
          <a:p>
            <a:pPr algn="ctr"/>
            <a:r>
              <a:rPr lang="ar-EG" sz="4000" b="1" dirty="0" smtClean="0"/>
              <a:t>إنتاج </a:t>
            </a:r>
            <a:r>
              <a:rPr lang="ar-EG" sz="4000" b="1" dirty="0" smtClean="0"/>
              <a:t>مواد العلاقات العامة الالكترونية</a:t>
            </a:r>
            <a:endParaRPr lang="ar-EG" sz="4000" b="1" dirty="0"/>
          </a:p>
        </p:txBody>
      </p:sp>
    </p:spTree>
    <p:extLst>
      <p:ext uri="{BB962C8B-B14F-4D97-AF65-F5344CB8AC3E}">
        <p14:creationId xmlns:p14="http://schemas.microsoft.com/office/powerpoint/2010/main" val="32447125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0"/>
            <a:ext cx="8579296" cy="6669360"/>
          </a:xfrm>
          <a:solidFill>
            <a:schemeClr val="tx2">
              <a:lumMod val="40000"/>
              <a:lumOff val="60000"/>
            </a:schemeClr>
          </a:solidFill>
        </p:spPr>
        <p:txBody>
          <a:bodyPr>
            <a:normAutofit/>
          </a:bodyPr>
          <a:lstStyle/>
          <a:p>
            <a:r>
              <a:rPr lang="ar-EG" b="1" dirty="0" smtClean="0">
                <a:effectLst/>
              </a:rPr>
              <a:t>.3-  </a:t>
            </a:r>
            <a:r>
              <a:rPr lang="ar-EG" b="1" dirty="0" smtClean="0">
                <a:effectLst/>
              </a:rPr>
              <a:t>قائمة محرك </a:t>
            </a:r>
            <a:r>
              <a:rPr lang="ar-EG" b="1" dirty="0" smtClean="0">
                <a:effectLst/>
              </a:rPr>
              <a:t>البحث:</a:t>
            </a:r>
            <a:endParaRPr lang="ar-EG" b="1" dirty="0" smtClean="0">
              <a:effectLst/>
            </a:endParaRPr>
          </a:p>
          <a:p>
            <a:r>
              <a:rPr lang="ar-EG" dirty="0" smtClean="0">
                <a:effectLst/>
              </a:rPr>
              <a:t>إن الطريقة البسيطة لبدء الحصول على حركة زيارات إلى موقع الويب الخاص بك هو بإستخدام محركات البحث. قم بإرسال محتوى جديد إلى أدلة محركات البحث مثل </a:t>
            </a:r>
            <a:r>
              <a:rPr lang="en-US" dirty="0" smtClean="0">
                <a:effectLst/>
              </a:rPr>
              <a:t>Google </a:t>
            </a:r>
            <a:r>
              <a:rPr lang="ar-EG" dirty="0" smtClean="0">
                <a:effectLst/>
              </a:rPr>
              <a:t>و </a:t>
            </a:r>
            <a:r>
              <a:rPr lang="en-US" dirty="0" smtClean="0">
                <a:effectLst/>
              </a:rPr>
              <a:t>Yahoo !، Bing </a:t>
            </a:r>
            <a:r>
              <a:rPr lang="ar-EG" dirty="0" smtClean="0">
                <a:effectLst/>
              </a:rPr>
              <a:t>وغيرها ، حتى يمكن فهرستها. إن محركات البحث الرئيسية تقدم هذه الخدمة المجانية ، ويمكنك الحصول عليها مع أدلة محركات البحث الأصغر كذلك. هذه واحدة من أولى الأشياء التي تحتاج إلى القيام بها للترويج لموقع ويب إذا كنت تضيف محتوى جديدًا أسبوعيًا.</a:t>
            </a:r>
          </a:p>
          <a:p>
            <a:endParaRPr lang="ar-EG" dirty="0"/>
          </a:p>
        </p:txBody>
      </p:sp>
    </p:spTree>
    <p:extLst>
      <p:ext uri="{BB962C8B-B14F-4D97-AF65-F5344CB8AC3E}">
        <p14:creationId xmlns:p14="http://schemas.microsoft.com/office/powerpoint/2010/main" val="2090452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07288" cy="6009531"/>
          </a:xfrm>
          <a:solidFill>
            <a:schemeClr val="accent5">
              <a:lumMod val="60000"/>
              <a:lumOff val="40000"/>
            </a:schemeClr>
          </a:solidFill>
        </p:spPr>
        <p:txBody>
          <a:bodyPr>
            <a:normAutofit/>
          </a:bodyPr>
          <a:lstStyle/>
          <a:p>
            <a:r>
              <a:rPr lang="ar-EG" b="1" dirty="0" smtClean="0">
                <a:effectLst/>
              </a:rPr>
              <a:t>.4-  </a:t>
            </a:r>
            <a:r>
              <a:rPr lang="ar-EG" b="1" i="1" u="sng" dirty="0" smtClean="0">
                <a:solidFill>
                  <a:srgbClr val="FF0000"/>
                </a:solidFill>
                <a:effectLst/>
              </a:rPr>
              <a:t>توقيع العلامة التجارية</a:t>
            </a:r>
          </a:p>
          <a:p>
            <a:r>
              <a:rPr lang="ar-EG" dirty="0" smtClean="0">
                <a:effectLst/>
              </a:rPr>
              <a:t>إن صورة علامتك التجارية هي التى سوف تجعل الأشخاص يتعرفوا على شركتك. اقض بعض الوقت في العمل على جعل علامتك التجارية سهلة في التعرف عليها وجذابة بما يكفي لجذب انتباه الأشخاص. أنشئ توقيعًا لحساب بريدك الإلكتروني ، وللرسائل النصية ، وللمنتديات التي تتضمن عنوان </a:t>
            </a:r>
            <a:r>
              <a:rPr lang="en-US" dirty="0" smtClean="0">
                <a:effectLst/>
              </a:rPr>
              <a:t>URL </a:t>
            </a:r>
            <a:r>
              <a:rPr lang="ar-EG" dirty="0" smtClean="0">
                <a:effectLst/>
              </a:rPr>
              <a:t>لموقعك على الويب. فهذه طريقة رائعة لجعل الأشخاص يتعرفون على علامتك التجارية وجعلهم ينقرون على عنوان </a:t>
            </a:r>
            <a:r>
              <a:rPr lang="en-US" dirty="0" smtClean="0">
                <a:effectLst/>
              </a:rPr>
              <a:t>URL </a:t>
            </a:r>
            <a:r>
              <a:rPr lang="ar-EG" dirty="0" smtClean="0">
                <a:effectLst/>
              </a:rPr>
              <a:t>الخاص بك. ومن المهم أيضاً أن يكون لديك موقع ويب متوافق مع الجوّال إذا اخترت إضافة عنوان </a:t>
            </a:r>
            <a:r>
              <a:rPr lang="en-US" dirty="0" smtClean="0">
                <a:effectLst/>
              </a:rPr>
              <a:t>URL </a:t>
            </a:r>
            <a:r>
              <a:rPr lang="ar-EG" dirty="0" smtClean="0">
                <a:effectLst/>
              </a:rPr>
              <a:t>إلى الرسائل النصية وخيارات إعلانات الجوّال </a:t>
            </a:r>
            <a:r>
              <a:rPr lang="ar-EG" dirty="0" smtClean="0">
                <a:effectLst/>
              </a:rPr>
              <a:t>الأخرى.</a:t>
            </a:r>
            <a:endParaRPr lang="ar-EG" dirty="0" smtClean="0">
              <a:effectLst/>
            </a:endParaRPr>
          </a:p>
          <a:p>
            <a:endParaRPr lang="ar-EG" dirty="0"/>
          </a:p>
        </p:txBody>
      </p:sp>
    </p:spTree>
    <p:extLst>
      <p:ext uri="{BB962C8B-B14F-4D97-AF65-F5344CB8AC3E}">
        <p14:creationId xmlns:p14="http://schemas.microsoft.com/office/powerpoint/2010/main" val="3418496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507288" cy="6480720"/>
          </a:xfrm>
          <a:solidFill>
            <a:srgbClr val="00B050"/>
          </a:solidFill>
        </p:spPr>
        <p:txBody>
          <a:bodyPr>
            <a:normAutofit fontScale="85000" lnSpcReduction="20000"/>
          </a:bodyPr>
          <a:lstStyle/>
          <a:p>
            <a:r>
              <a:rPr lang="ar-EG" b="1" i="1" u="sng" dirty="0" smtClean="0">
                <a:solidFill>
                  <a:srgbClr val="FFFF00"/>
                </a:solidFill>
                <a:effectLst>
                  <a:outerShdw blurRad="38100" dist="38100" dir="2700000" algn="tl">
                    <a:srgbClr val="000000">
                      <a:alpha val="43137"/>
                    </a:srgbClr>
                  </a:outerShdw>
                </a:effectLst>
              </a:rPr>
              <a:t>5- </a:t>
            </a:r>
            <a:r>
              <a:rPr lang="ar-EG" b="1" i="1" u="sng" dirty="0" smtClean="0">
                <a:solidFill>
                  <a:srgbClr val="FFFF00"/>
                </a:solidFill>
                <a:effectLst>
                  <a:outerShdw blurRad="38100" dist="38100" dir="2700000" algn="tl">
                    <a:srgbClr val="000000">
                      <a:alpha val="43137"/>
                    </a:srgbClr>
                  </a:outerShdw>
                </a:effectLst>
              </a:rPr>
              <a:t>الروابط المتبادلة:</a:t>
            </a:r>
          </a:p>
          <a:p>
            <a:endParaRPr lang="ar-EG" b="1" i="1" u="sng" dirty="0" smtClean="0">
              <a:solidFill>
                <a:srgbClr val="FFFF00"/>
              </a:solidFill>
              <a:effectLst>
                <a:outerShdw blurRad="38100" dist="38100" dir="2700000" algn="tl">
                  <a:srgbClr val="000000">
                    <a:alpha val="43137"/>
                  </a:srgbClr>
                </a:outerShdw>
              </a:effectLst>
            </a:endParaRPr>
          </a:p>
          <a:p>
            <a:r>
              <a:rPr lang="ar-EG" dirty="0" smtClean="0">
                <a:effectLst/>
              </a:rPr>
              <a:t>إن إحدى طرق إظهار أن موقعك الإلكترونى موثوق به أمام محركات البحث هي الأشارة إلى موقعك الإلكترونى فى رابط على مواقع أخرى. فإذا كنت تريد الترويج ، فإن خياراتك ستشمل : التدوين الاستضافى </a:t>
            </a:r>
            <a:r>
              <a:rPr lang="en-US" dirty="0" smtClean="0">
                <a:effectLst/>
              </a:rPr>
              <a:t>Guest Blogging ، </a:t>
            </a:r>
            <a:r>
              <a:rPr lang="ar-EG" dirty="0" smtClean="0">
                <a:effectLst/>
              </a:rPr>
              <a:t>النشر على المنتديات </a:t>
            </a:r>
            <a:r>
              <a:rPr lang="en-US" dirty="0" smtClean="0">
                <a:effectLst/>
              </a:rPr>
              <a:t>forum posting ، </a:t>
            </a:r>
            <a:r>
              <a:rPr lang="ar-EG" dirty="0" smtClean="0">
                <a:effectLst/>
              </a:rPr>
              <a:t>تبادل الروابط ، والمقالات الإخبارية. لا تبدأ في ربط موقعك بعدد من المواقع منخفضة الجودة وذات الترتيب المنخفض. فإن محركات البحث سترغب فى جعل ترتيبك فى أعلى موقع على شبكة الإنترنت عندما يرون موقع الويب الخاص بك مرتبط بمواقع ذات اسم وموثوقة. عليك التركيز على إنشاء روابط ذات صلة بالقراء ، واستخدام كلمات رئيسية أو عبارات جيدة للحصول على روابط واردة  </a:t>
            </a:r>
            <a:r>
              <a:rPr lang="en-US" dirty="0" smtClean="0">
                <a:effectLst/>
              </a:rPr>
              <a:t>Inbound links. </a:t>
            </a:r>
            <a:r>
              <a:rPr lang="ar-EG" dirty="0" smtClean="0">
                <a:effectLst/>
              </a:rPr>
              <a:t>تعد الروابط الواردة ( روابط على صفحة ويب تابعة لجهة خارجية تشير إلى صفحة على موقعك) جزءًا مهمًا من عالم تحسين محركات البحث ، ولكن يجب عليك توخي الحذر في طريقة إنشائها. فإذا كنت تقوم بالكثير منها في وقت واحد ، فيمكن حظر موقع الويب الخاص بك من محركات البحث. تعتبر الطريقة البطيئة والثابتة هي أفضل طريقة يمكنك اتباعها عندما تعمل على الروابط الواردة عالية الجودة لموقعك على الويب</a:t>
            </a:r>
          </a:p>
          <a:p>
            <a:endParaRPr lang="ar-EG" dirty="0"/>
          </a:p>
        </p:txBody>
      </p:sp>
    </p:spTree>
    <p:extLst>
      <p:ext uri="{BB962C8B-B14F-4D97-AF65-F5344CB8AC3E}">
        <p14:creationId xmlns:p14="http://schemas.microsoft.com/office/powerpoint/2010/main" val="284510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640960" cy="6264696"/>
          </a:xfrm>
          <a:solidFill>
            <a:srgbClr val="00B050"/>
          </a:solidFill>
        </p:spPr>
        <p:txBody>
          <a:bodyPr>
            <a:normAutofit/>
          </a:bodyPr>
          <a:lstStyle/>
          <a:p>
            <a:r>
              <a:rPr lang="ar-EG" b="1" dirty="0" smtClean="0">
                <a:effectLst/>
              </a:rPr>
              <a:t>. </a:t>
            </a:r>
            <a:r>
              <a:rPr lang="ar-EG" b="1" dirty="0" smtClean="0">
                <a:solidFill>
                  <a:srgbClr val="FFFF00"/>
                </a:solidFill>
                <a:effectLst/>
              </a:rPr>
              <a:t>6- التركيز </a:t>
            </a:r>
            <a:r>
              <a:rPr lang="ar-EG" b="1" dirty="0" smtClean="0">
                <a:solidFill>
                  <a:srgbClr val="FFFF00"/>
                </a:solidFill>
                <a:effectLst/>
              </a:rPr>
              <a:t>على جودة المحتوى</a:t>
            </a:r>
            <a:r>
              <a:rPr lang="ar-EG" b="1" dirty="0" smtClean="0">
                <a:effectLst/>
              </a:rPr>
              <a:t> </a:t>
            </a:r>
          </a:p>
          <a:p>
            <a:r>
              <a:rPr lang="ar-EG" dirty="0" smtClean="0">
                <a:effectLst/>
              </a:rPr>
              <a:t>من بين كل أفكار الترويج لموقع الويب التي ستقرأها عن الإنترنت ، أفضل ما في الأمر هو التركيز على الجودة. لماذا تكتب مشاركات المدونات للقراء؟ هل تقدم لهم المعلومات التي يريدونها ، أم أنك تركز فقط على الحصول على شيء “جديد” على موقعك الإلكتروني؟ إن إنشاء محتوى عالي الجودة أمرًا ضروريًا لموقعك على الويب وترتيبه العام. قم بكتابة نوع المحتوى الذي يريد الآخرون قراءته والترويج له على المدونات / مواقع الويب الخاصة بهم وعلى الشبكات الإجتماعية</a:t>
            </a:r>
            <a:r>
              <a:rPr lang="ar-EG" dirty="0" smtClean="0">
                <a:effectLst/>
              </a:rPr>
              <a:t>.</a:t>
            </a:r>
            <a:endParaRPr lang="ar-EG" dirty="0" smtClean="0">
              <a:effectLst/>
            </a:endParaRPr>
          </a:p>
        </p:txBody>
      </p:sp>
    </p:spTree>
    <p:extLst>
      <p:ext uri="{BB962C8B-B14F-4D97-AF65-F5344CB8AC3E}">
        <p14:creationId xmlns:p14="http://schemas.microsoft.com/office/powerpoint/2010/main" val="627207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435280" cy="6009531"/>
          </a:xfrm>
          <a:solidFill>
            <a:schemeClr val="accent4">
              <a:lumMod val="60000"/>
              <a:lumOff val="40000"/>
            </a:schemeClr>
          </a:solidFill>
        </p:spPr>
        <p:txBody>
          <a:bodyPr>
            <a:normAutofit fontScale="77500" lnSpcReduction="20000"/>
          </a:bodyPr>
          <a:lstStyle/>
          <a:p>
            <a:r>
              <a:rPr lang="ar-EG" b="1" dirty="0" smtClean="0">
                <a:effectLst/>
              </a:rPr>
              <a:t>. </a:t>
            </a:r>
            <a:r>
              <a:rPr lang="ar-EG" sz="4100" b="1" i="1" u="sng" dirty="0" smtClean="0">
                <a:solidFill>
                  <a:srgbClr val="FFFF00"/>
                </a:solidFill>
                <a:effectLst>
                  <a:outerShdw blurRad="38100" dist="38100" dir="2700000" algn="tl">
                    <a:srgbClr val="000000">
                      <a:alpha val="43137"/>
                    </a:srgbClr>
                  </a:outerShdw>
                </a:effectLst>
              </a:rPr>
              <a:t>استخدم </a:t>
            </a:r>
            <a:r>
              <a:rPr lang="en-US" sz="4100" b="1" i="1" u="sng" dirty="0" smtClean="0">
                <a:solidFill>
                  <a:srgbClr val="FFFF00"/>
                </a:solidFill>
                <a:effectLst>
                  <a:outerShdw blurRad="38100" dist="38100" dir="2700000" algn="tl">
                    <a:srgbClr val="000000">
                      <a:alpha val="43137"/>
                    </a:srgbClr>
                  </a:outerShdw>
                </a:effectLst>
              </a:rPr>
              <a:t>Google Local </a:t>
            </a:r>
            <a:r>
              <a:rPr lang="en-US" sz="4100" b="1" i="1" u="sng" dirty="0" smtClean="0">
                <a:solidFill>
                  <a:srgbClr val="FFFF00"/>
                </a:solidFill>
                <a:effectLst>
                  <a:outerShdw blurRad="38100" dist="38100" dir="2700000" algn="tl">
                    <a:srgbClr val="000000">
                      <a:alpha val="43137"/>
                    </a:srgbClr>
                  </a:outerShdw>
                </a:effectLst>
              </a:rPr>
              <a:t>Business</a:t>
            </a:r>
            <a:endParaRPr lang="en-US" b="1" i="1" u="sng" dirty="0" smtClean="0">
              <a:solidFill>
                <a:srgbClr val="FFFF00"/>
              </a:solidFill>
              <a:effectLst>
                <a:outerShdw blurRad="38100" dist="38100" dir="2700000" algn="tl">
                  <a:srgbClr val="000000">
                    <a:alpha val="43137"/>
                  </a:srgbClr>
                </a:outerShdw>
              </a:effectLst>
            </a:endParaRPr>
          </a:p>
          <a:p>
            <a:endParaRPr lang="en-US" b="1" dirty="0" smtClean="0">
              <a:effectLst/>
            </a:endParaRPr>
          </a:p>
          <a:p>
            <a:r>
              <a:rPr lang="ar-EG" dirty="0" smtClean="0">
                <a:effectLst/>
              </a:rPr>
              <a:t>للحصول على جمهور محلي ، أرسل موقعك إلى </a:t>
            </a:r>
            <a:r>
              <a:rPr lang="en-US" dirty="0" smtClean="0">
                <a:effectLst/>
              </a:rPr>
              <a:t>Google Local Business. </a:t>
            </a:r>
            <a:r>
              <a:rPr lang="ar-EG" dirty="0" smtClean="0">
                <a:effectLst/>
              </a:rPr>
              <a:t>لن تقدم جوجل </a:t>
            </a:r>
            <a:r>
              <a:rPr lang="en-US" dirty="0" smtClean="0">
                <a:effectLst/>
              </a:rPr>
              <a:t>Google </a:t>
            </a:r>
            <a:r>
              <a:rPr lang="ar-EG" dirty="0" smtClean="0">
                <a:effectLst/>
              </a:rPr>
              <a:t>فقط أفكار ترويج مواقع الويب ، بل ستسمح لكل شركة بتسجيل معلوماتها مجانًا. يمكنك إضافة الصور وتضمين العروض الترويجية وحتى إرسال إعلانات الجوال. والرائع فى صفحة </a:t>
            </a:r>
            <a:r>
              <a:rPr lang="en-US" dirty="0" smtClean="0">
                <a:effectLst/>
              </a:rPr>
              <a:t>Google Local Business </a:t>
            </a:r>
            <a:r>
              <a:rPr lang="ar-EG" dirty="0" smtClean="0">
                <a:effectLst/>
              </a:rPr>
              <a:t>هو كيفية عرض المعلومات. ستظهر مباشرة فوق بقية معلومات نتائج البحث العادية ، مما يمنح نشاطك التجاري تواجدًا أكبر عبر الإنترنت. إن جوجل </a:t>
            </a:r>
            <a:r>
              <a:rPr lang="en-US" dirty="0" smtClean="0">
                <a:effectLst/>
              </a:rPr>
              <a:t>Google </a:t>
            </a:r>
            <a:r>
              <a:rPr lang="ar-EG" dirty="0" smtClean="0">
                <a:effectLst/>
              </a:rPr>
              <a:t>توفر أيضًا التوجيهات إلى موقعك على الخريطة ، وتسمح للعملاء بالاتصال مباشرةً من أجهزتهم الجوّالة.</a:t>
            </a:r>
            <a:br>
              <a:rPr lang="ar-EG" dirty="0" smtClean="0">
                <a:effectLst/>
              </a:rPr>
            </a:br>
            <a:r>
              <a:rPr lang="ar-EG" dirty="0" smtClean="0">
                <a:effectLst/>
              </a:rPr>
              <a:t>إذا كنت لا تزال تسأل عن كيفية الترويج لموقعي على الويب بعد استخدام هذه النصائح السبعة ، فمن الأفضل الاتصال بوكالات التسويق عبر الإنترنت للحصول على المساعدة. تسهّل هذه النصائح السبعة الخاصة بالترويج لموقع الويب على أي شخص التركيز على تحسين موقعه على الويب والترويج له عبر القنوات الصحيحة. في حين أن الأمر قد يستغرق بعض الوقت لتعلم كيفية الترويج لأحد مواقع الويب ، فمن المهم التركيز على التحلي بالصبر. فقد يستغرق الأمر بضعة أسابيع أو أشهر قبل ملاحظة زيادة كبيرة في عدد الزيارات وتصنيفك عبر الإنترنت</a:t>
            </a:r>
            <a:r>
              <a:rPr lang="ar-EG" dirty="0" smtClean="0">
                <a:effectLst/>
              </a:rPr>
              <a:t>.</a:t>
            </a:r>
            <a:endParaRPr lang="ar-EG" dirty="0"/>
          </a:p>
        </p:txBody>
      </p:sp>
    </p:spTree>
    <p:extLst>
      <p:ext uri="{BB962C8B-B14F-4D97-AF65-F5344CB8AC3E}">
        <p14:creationId xmlns:p14="http://schemas.microsoft.com/office/powerpoint/2010/main" val="25526849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91264" cy="5721499"/>
          </a:xfrm>
          <a:solidFill>
            <a:schemeClr val="accent4">
              <a:lumMod val="75000"/>
            </a:schemeClr>
          </a:solidFill>
        </p:spPr>
        <p:txBody>
          <a:bodyPr/>
          <a:lstStyle/>
          <a:p>
            <a:pPr algn="ctr"/>
            <a:r>
              <a:rPr lang="ar-EG" b="1" u="sng" dirty="0" smtClean="0">
                <a:solidFill>
                  <a:srgbClr val="FFFF00"/>
                </a:solidFill>
                <a:effectLst>
                  <a:outerShdw blurRad="38100" dist="38100" dir="2700000" algn="tl">
                    <a:srgbClr val="000000">
                      <a:alpha val="43137"/>
                    </a:srgbClr>
                  </a:outerShdw>
                </a:effectLst>
              </a:rPr>
              <a:t>نكتفى بهذا القدر</a:t>
            </a:r>
          </a:p>
          <a:p>
            <a:pPr algn="ctr"/>
            <a:r>
              <a:rPr lang="ar-EG" b="1" u="sng" dirty="0" smtClean="0">
                <a:solidFill>
                  <a:srgbClr val="FFFF00"/>
                </a:solidFill>
                <a:effectLst>
                  <a:outerShdw blurRad="38100" dist="38100" dir="2700000" algn="tl">
                    <a:srgbClr val="000000">
                      <a:alpha val="43137"/>
                    </a:srgbClr>
                  </a:outerShdw>
                </a:effectLst>
              </a:rPr>
              <a:t> </a:t>
            </a:r>
          </a:p>
          <a:p>
            <a:r>
              <a:rPr lang="ar-EG" b="1" dirty="0" smtClean="0">
                <a:solidFill>
                  <a:schemeClr val="tx2">
                    <a:lumMod val="40000"/>
                    <a:lumOff val="60000"/>
                  </a:schemeClr>
                </a:solidFill>
              </a:rPr>
              <a:t>نلتقى المحاضرة القادمة بإذن الله تعالى على </a:t>
            </a:r>
            <a:r>
              <a:rPr lang="ar-EG" b="1" smtClean="0">
                <a:solidFill>
                  <a:schemeClr val="tx2">
                    <a:lumMod val="40000"/>
                    <a:lumOff val="60000"/>
                  </a:schemeClr>
                </a:solidFill>
              </a:rPr>
              <a:t>الف خير.</a:t>
            </a:r>
            <a:endParaRPr lang="ar-EG" b="1" dirty="0" smtClean="0">
              <a:solidFill>
                <a:schemeClr val="tx2">
                  <a:lumMod val="40000"/>
                  <a:lumOff val="60000"/>
                </a:schemeClr>
              </a:solidFill>
            </a:endParaRPr>
          </a:p>
          <a:p>
            <a:endParaRPr lang="ar-EG" dirty="0"/>
          </a:p>
          <a:p>
            <a:r>
              <a:rPr lang="ar-EG" b="1" dirty="0" smtClean="0">
                <a:solidFill>
                  <a:schemeClr val="accent2">
                    <a:lumMod val="40000"/>
                    <a:lumOff val="60000"/>
                  </a:schemeClr>
                </a:solidFill>
              </a:rPr>
              <a:t>مع تمنيانى لكم بالتوفيق والتيسير من الله.</a:t>
            </a:r>
          </a:p>
          <a:p>
            <a:endParaRPr lang="ar-EG" dirty="0"/>
          </a:p>
          <a:p>
            <a:pPr algn="l"/>
            <a:r>
              <a:rPr lang="ar-EG" b="1" i="1" dirty="0" smtClean="0">
                <a:solidFill>
                  <a:schemeClr val="accent4">
                    <a:lumMod val="40000"/>
                    <a:lumOff val="60000"/>
                  </a:schemeClr>
                </a:solidFill>
              </a:rPr>
              <a:t>د/آمـــــال الســــــعدى </a:t>
            </a:r>
            <a:endParaRPr lang="ar-EG" b="1" i="1" dirty="0">
              <a:solidFill>
                <a:schemeClr val="accent4">
                  <a:lumMod val="40000"/>
                  <a:lumOff val="60000"/>
                </a:schemeClr>
              </a:solidFill>
            </a:endParaRPr>
          </a:p>
        </p:txBody>
      </p:sp>
    </p:spTree>
    <p:extLst>
      <p:ext uri="{BB962C8B-B14F-4D97-AF65-F5344CB8AC3E}">
        <p14:creationId xmlns:p14="http://schemas.microsoft.com/office/powerpoint/2010/main" val="137688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a:solidFill>
            <a:schemeClr val="accent4">
              <a:lumMod val="60000"/>
              <a:lumOff val="40000"/>
            </a:schemeClr>
          </a:solidFill>
        </p:spPr>
        <p:txBody>
          <a:bodyPr>
            <a:normAutofit fontScale="90000"/>
          </a:bodyPr>
          <a:lstStyle/>
          <a:p>
            <a:r>
              <a:rPr lang="ar-EG" b="1" dirty="0" smtClean="0"/>
              <a:t>أولا :كيفية إنشاء وتصميم موقع الكترونى للمؤسسة</a:t>
            </a:r>
            <a:endParaRPr lang="ar-EG" b="1" dirty="0"/>
          </a:p>
        </p:txBody>
      </p:sp>
      <p:pic>
        <p:nvPicPr>
          <p:cNvPr id="1029" name="Picture 5" descr="E:\المواد التى تدرس\انتاج المواد السمعية والبصرية\المواد السمعبصرية د سارة\صور للمادة\2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08104" y="1988840"/>
            <a:ext cx="3333750" cy="396044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E:\المواد التى تدرس\انتاج المواد السمعية والبصرية\المواد السمعبصرية د سارة\صور للمادة\5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32856"/>
            <a:ext cx="4860032"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586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pPr algn="r"/>
            <a:r>
              <a:rPr lang="ar-EG" dirty="0" smtClean="0"/>
              <a:t>مقدمة</a:t>
            </a:r>
            <a:endParaRPr lang="ar-EG" dirty="0"/>
          </a:p>
        </p:txBody>
      </p:sp>
      <p:sp>
        <p:nvSpPr>
          <p:cNvPr id="3" name="Content Placeholder 2"/>
          <p:cNvSpPr>
            <a:spLocks noGrp="1"/>
          </p:cNvSpPr>
          <p:nvPr>
            <p:ph idx="1"/>
          </p:nvPr>
        </p:nvSpPr>
        <p:spPr>
          <a:xfrm>
            <a:off x="179512" y="1600200"/>
            <a:ext cx="8507288" cy="5257800"/>
          </a:xfrm>
          <a:solidFill>
            <a:schemeClr val="accent2">
              <a:lumMod val="60000"/>
              <a:lumOff val="40000"/>
            </a:schemeClr>
          </a:solidFill>
        </p:spPr>
        <p:txBody>
          <a:bodyPr/>
          <a:lstStyle/>
          <a:p>
            <a:r>
              <a:rPr lang="ar-EG" dirty="0" smtClean="0"/>
              <a:t>أدت التطورات المتلاحقة في مجال تكنولوجيا الاتصال إلى توجه المنظمات والشركات على اختلاف أنواعها إلى دعم استخدام هذه التكنولوجيا في تفاعلها مع فئات جماهيرها المختلفة . وتعد الانترنت إحدى وسائل الاتصال الحديثة المدعمة للتواصل بين مستخدميها بصورة سريعة وآنية عبر العديد من الأدوات والخصائص مثل النصوص الفائقة والوسائط المتعددة ، وهو ما دفع المنظمات الحكومية و الخاصة إلى إنشاء مواقع لها على الشبكة الانترنت.</a:t>
            </a:r>
            <a:endParaRPr lang="ar-EG" dirty="0"/>
          </a:p>
        </p:txBody>
      </p:sp>
    </p:spTree>
    <p:extLst>
      <p:ext uri="{BB962C8B-B14F-4D97-AF65-F5344CB8AC3E}">
        <p14:creationId xmlns:p14="http://schemas.microsoft.com/office/powerpoint/2010/main" val="1606642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579296" cy="6552728"/>
          </a:xfrm>
          <a:solidFill>
            <a:schemeClr val="tx1">
              <a:lumMod val="95000"/>
              <a:lumOff val="5000"/>
            </a:schemeClr>
          </a:solidFill>
        </p:spPr>
        <p:txBody>
          <a:bodyPr>
            <a:normAutofit lnSpcReduction="10000"/>
          </a:bodyPr>
          <a:lstStyle/>
          <a:p>
            <a:r>
              <a:rPr lang="ar-EG" b="1" dirty="0" smtClean="0">
                <a:solidFill>
                  <a:schemeClr val="tx2">
                    <a:lumMod val="40000"/>
                    <a:lumOff val="60000"/>
                  </a:schemeClr>
                </a:solidFill>
              </a:rPr>
              <a:t>وإلى استخدام كافة أدوات وتطبيقات الانترنت الحديثة لتقديم خدماتها أو ترويج منتجاتها . وبالتالي أصبحت الانترنت من وسائل الاتصال المهمة المستخدمة في العلاقات العامة والاتصالات المؤسسية تحقيقاً للأهداف الاتصالية للمنظمات وتطبيقاً للاستراتيجيات والتكتيكات الاتصالية لها .</a:t>
            </a:r>
          </a:p>
          <a:p>
            <a:r>
              <a:rPr lang="ar-EG" b="1" dirty="0" smtClean="0">
                <a:solidFill>
                  <a:schemeClr val="tx2">
                    <a:lumMod val="40000"/>
                    <a:lumOff val="60000"/>
                  </a:schemeClr>
                </a:solidFill>
              </a:rPr>
              <a:t> وأصبح الموقع الالكتروني للمنظمة وسيلة تتواصل من خلالها العلاقات العامة مع الجمهور وتحمل العديد من الرسائل الاتصالية ذات الطبيعة المعلوماتية أو الإعلامية أو التوعوية ، كما أصبح أحد وسائل جمع المعلومات عن الجمهور ورصد احتياجاته وتوجهاته نحو المنظمة وخدماتها أو سلعها .</a:t>
            </a:r>
          </a:p>
          <a:p>
            <a:r>
              <a:rPr lang="ar-EG" b="1" dirty="0" smtClean="0">
                <a:solidFill>
                  <a:schemeClr val="tx2">
                    <a:lumMod val="40000"/>
                    <a:lumOff val="60000"/>
                  </a:schemeClr>
                </a:solidFill>
              </a:rPr>
              <a:t> وهو ما استوجب معه وضع قواعد اتصالية وإدارية لإدارة هذه المواقع المؤسسية من حيث طبيعة الرسائل التي تحملها ، وأسلوب تصميمها وتنسيقها ، وكذلك قواعد ومسئوليات إدارتها من الجوانب الوظيفية والأخلاقية والقانونية. </a:t>
            </a:r>
            <a:endParaRPr lang="ar-EG" b="1" dirty="0">
              <a:solidFill>
                <a:schemeClr val="tx2">
                  <a:lumMod val="40000"/>
                  <a:lumOff val="60000"/>
                </a:schemeClr>
              </a:solidFill>
            </a:endParaRPr>
          </a:p>
        </p:txBody>
      </p:sp>
    </p:spTree>
    <p:extLst>
      <p:ext uri="{BB962C8B-B14F-4D97-AF65-F5344CB8AC3E}">
        <p14:creationId xmlns:p14="http://schemas.microsoft.com/office/powerpoint/2010/main" val="3091468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normAutofit fontScale="90000"/>
          </a:bodyPr>
          <a:lstStyle/>
          <a:p>
            <a:r>
              <a:rPr lang="ar-EG" b="1" dirty="0" smtClean="0"/>
              <a:t>خصائص ومزايا استخدام موقع المنظمة للعلاقات العامة</a:t>
            </a:r>
            <a:endParaRPr lang="ar-EG" b="1" dirty="0"/>
          </a:p>
        </p:txBody>
      </p:sp>
      <p:sp>
        <p:nvSpPr>
          <p:cNvPr id="3" name="Content Placeholder 2"/>
          <p:cNvSpPr>
            <a:spLocks noGrp="1"/>
          </p:cNvSpPr>
          <p:nvPr>
            <p:ph idx="1"/>
          </p:nvPr>
        </p:nvSpPr>
        <p:spPr>
          <a:solidFill>
            <a:schemeClr val="accent3">
              <a:lumMod val="75000"/>
            </a:schemeClr>
          </a:solidFill>
        </p:spPr>
        <p:txBody>
          <a:bodyPr>
            <a:normAutofit/>
          </a:bodyPr>
          <a:lstStyle/>
          <a:p>
            <a:pPr marL="0" indent="0">
              <a:buNone/>
            </a:pPr>
            <a:endParaRPr lang="ar-EG" dirty="0"/>
          </a:p>
          <a:p>
            <a:r>
              <a:rPr lang="ar-EG" dirty="0"/>
              <a:t>1* إدراج المعلومات والخدمات والمنتجات بطریقة سهلة وجذابة .</a:t>
            </a:r>
          </a:p>
          <a:p>
            <a:r>
              <a:rPr lang="ar-EG" dirty="0"/>
              <a:t>2* تفاعل المشتركین بالانترنت مع تلك الخدمات .</a:t>
            </a:r>
          </a:p>
          <a:p>
            <a:r>
              <a:rPr lang="ar-EG" dirty="0"/>
              <a:t>3* إمكانیة الطلب والمراسلة المباشرة لأي من تلك الخدمات .</a:t>
            </a:r>
          </a:p>
          <a:p>
            <a:r>
              <a:rPr lang="ar-EG" dirty="0"/>
              <a:t>4* إمكانیة إجراء التغیرات والتعدیلات المناسبة على أي من الخدمات والمعلومات </a:t>
            </a:r>
            <a:r>
              <a:rPr lang="ar-EG" dirty="0" smtClean="0"/>
              <a:t>.</a:t>
            </a:r>
            <a:endParaRPr lang="ar-EG" dirty="0"/>
          </a:p>
        </p:txBody>
      </p:sp>
    </p:spTree>
    <p:extLst>
      <p:ext uri="{BB962C8B-B14F-4D97-AF65-F5344CB8AC3E}">
        <p14:creationId xmlns:p14="http://schemas.microsoft.com/office/powerpoint/2010/main" val="528958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336704"/>
          </a:xfrm>
          <a:solidFill>
            <a:schemeClr val="tx2">
              <a:lumMod val="60000"/>
              <a:lumOff val="40000"/>
            </a:schemeClr>
          </a:solidFill>
        </p:spPr>
        <p:txBody>
          <a:bodyPr>
            <a:normAutofit/>
          </a:bodyPr>
          <a:lstStyle/>
          <a:p>
            <a:r>
              <a:rPr lang="ar-EG" dirty="0" smtClean="0"/>
              <a:t>5</a:t>
            </a:r>
            <a:r>
              <a:rPr lang="ar-EG" sz="2800" dirty="0" smtClean="0"/>
              <a:t>* إدراج معلومات متكاملة عن خدمات المنظمة</a:t>
            </a:r>
          </a:p>
          <a:p>
            <a:r>
              <a:rPr lang="ar-EG" sz="2800" dirty="0" smtClean="0"/>
              <a:t>6* إمكانیة الحصول على نوعیة المتعاملین ومعدل الحركة الیومیة على الخدمة .</a:t>
            </a:r>
          </a:p>
          <a:p>
            <a:r>
              <a:rPr lang="ar-EG" sz="2800" dirty="0" smtClean="0"/>
              <a:t>7* عالمیة الخدمات المقدمة فجمیع المشركین بشبكة الانترنت على اختلاف توزیعهم الجغرافي</a:t>
            </a:r>
          </a:p>
          <a:p>
            <a:r>
              <a:rPr lang="ar-EG" sz="2800" dirty="0" smtClean="0"/>
              <a:t>الداخلي أو الدولي لدیهم الإمكانیة للاطلاع لتلك الخدمات مع ثبات تكالیف الاتصال وانخفاضها .</a:t>
            </a:r>
          </a:p>
          <a:p>
            <a:r>
              <a:rPr lang="ar-EG" sz="2800" dirty="0" smtClean="0"/>
              <a:t>.</a:t>
            </a:r>
          </a:p>
          <a:p>
            <a:endParaRPr lang="ar-EG" dirty="0"/>
          </a:p>
        </p:txBody>
      </p:sp>
      <p:pic>
        <p:nvPicPr>
          <p:cNvPr id="2051" name="Picture 3" descr="E:\المواد التى تدرس\انتاج المواد السمعية والبصرية\المواد السمعبصرية د سارة\صور للمادة\web-application-development-services-coimbatore-indi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068960"/>
            <a:ext cx="3291362" cy="3233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463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lstStyle/>
          <a:p>
            <a:r>
              <a:rPr lang="ar-EG" b="1" i="1" u="sng" dirty="0" smtClean="0">
                <a:solidFill>
                  <a:schemeClr val="accent4">
                    <a:lumMod val="75000"/>
                  </a:schemeClr>
                </a:solidFill>
              </a:rPr>
              <a:t>إلى جانب الخصائص التالية:</a:t>
            </a:r>
            <a:endParaRPr lang="ar-EG" b="1" i="1" u="sng" dirty="0">
              <a:solidFill>
                <a:schemeClr val="accent4">
                  <a:lumMod val="75000"/>
                </a:schemeClr>
              </a:solidFill>
            </a:endParaRPr>
          </a:p>
        </p:txBody>
      </p:sp>
      <p:sp>
        <p:nvSpPr>
          <p:cNvPr id="3" name="Content Placeholder 2"/>
          <p:cNvSpPr>
            <a:spLocks noGrp="1"/>
          </p:cNvSpPr>
          <p:nvPr>
            <p:ph idx="1"/>
          </p:nvPr>
        </p:nvSpPr>
        <p:spPr>
          <a:xfrm>
            <a:off x="251520" y="1628800"/>
            <a:ext cx="8496944" cy="4968552"/>
          </a:xfrm>
          <a:solidFill>
            <a:schemeClr val="accent4">
              <a:lumMod val="60000"/>
              <a:lumOff val="40000"/>
            </a:schemeClr>
          </a:solidFill>
        </p:spPr>
        <p:txBody>
          <a:bodyPr/>
          <a:lstStyle/>
          <a:p>
            <a:r>
              <a:rPr lang="ar-EG" dirty="0" smtClean="0"/>
              <a:t>1- أقل تكلفة وأكثر مرونه من المطبوعات والمواد الذاعية.</a:t>
            </a:r>
          </a:p>
          <a:p>
            <a:r>
              <a:rPr lang="ar-EG" dirty="0" smtClean="0"/>
              <a:t>2- توفير الراحة للجمهور .</a:t>
            </a:r>
          </a:p>
          <a:p>
            <a:r>
              <a:rPr lang="ar-EG" dirty="0" smtClean="0"/>
              <a:t>3- يسهم فى بناء المصداقية بين الجمهور والمؤسسة او الشركة والخدمات التى تقدمها .</a:t>
            </a:r>
          </a:p>
          <a:p>
            <a:r>
              <a:rPr lang="ar-EG" dirty="0" smtClean="0"/>
              <a:t>4- وسيلة مبتكرة لزيادة أعداد الجمهور المحتملين .</a:t>
            </a:r>
          </a:p>
          <a:p>
            <a:r>
              <a:rPr lang="ar-EG" dirty="0" smtClean="0"/>
              <a:t>5- حماية اسم النظمة وعلامتها التجارية.</a:t>
            </a:r>
          </a:p>
          <a:p>
            <a:endParaRPr lang="ar-EG" dirty="0"/>
          </a:p>
        </p:txBody>
      </p:sp>
    </p:spTree>
    <p:extLst>
      <p:ext uri="{BB962C8B-B14F-4D97-AF65-F5344CB8AC3E}">
        <p14:creationId xmlns:p14="http://schemas.microsoft.com/office/powerpoint/2010/main" val="208255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a:solidFill>
            <a:schemeClr val="accent2">
              <a:lumMod val="60000"/>
              <a:lumOff val="40000"/>
            </a:schemeClr>
          </a:solidFill>
        </p:spPr>
        <p:txBody>
          <a:bodyPr/>
          <a:lstStyle/>
          <a:p>
            <a:r>
              <a:rPr lang="ar-EG" b="1" dirty="0" smtClean="0"/>
              <a:t>خطوات إنشاء موقع للمنظمة على الانترنت</a:t>
            </a:r>
            <a:endParaRPr lang="ar-EG" b="1" dirty="0"/>
          </a:p>
        </p:txBody>
      </p:sp>
      <p:pic>
        <p:nvPicPr>
          <p:cNvPr id="3074" name="Picture 2" descr="E:\المواد التى تدرس\انتاج المواد السمعية والبصرية\المواد السمعبصرية د سارة\صور للمادة\importance-of-creating-website.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220779"/>
            <a:ext cx="8496944" cy="5540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255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1329</Words>
  <Application>Microsoft Office PowerPoint</Application>
  <PresentationFormat>On-screen Show (4:3)</PresentationFormat>
  <Paragraphs>73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المحاضرة السابعة   اسم المقرر: انتاج المواد السمعية والبصرية للعلاقات العامة الفرقة الرابعة قسم العلاقات العامة                            الدكتورة /آمــــال الســــــعدى  </vt:lpstr>
      <vt:lpstr>الفصل الرابع</vt:lpstr>
      <vt:lpstr>أولا :كيفية إنشاء وتصميم موقع الكترونى للمؤسسة</vt:lpstr>
      <vt:lpstr>مقدمة</vt:lpstr>
      <vt:lpstr>PowerPoint Presentation</vt:lpstr>
      <vt:lpstr>خصائص ومزايا استخدام موقع المنظمة للعلاقات العامة</vt:lpstr>
      <vt:lpstr>PowerPoint Presentation</vt:lpstr>
      <vt:lpstr>إلى جانب الخصائص التالية:</vt:lpstr>
      <vt:lpstr>خطوات إنشاء موقع للمنظمة على الانترنت</vt:lpstr>
      <vt:lpstr>PowerPoint Presentation</vt:lpstr>
      <vt:lpstr>تصميم محتوى الموقع</vt:lpstr>
      <vt:lpstr>PowerPoint Presentation</vt:lpstr>
      <vt:lpstr>استضافة الموقع من قبل خادم الإنترنت خادم الإنترنت:</vt:lpstr>
      <vt:lpstr>PowerPoint Presentation</vt:lpstr>
      <vt:lpstr>استخدام الالوان فى التصميم</vt:lpstr>
      <vt:lpstr>PowerPoint Presentation</vt:lpstr>
      <vt:lpstr>كيفية الترويج لموقع المنظمة</vt:lpstr>
      <vt:lpstr>الترويج لموقع المنظمة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السابعة   اسم المقرر: انتاج المواد السمعية والبصرية للعلاقات العامة الفرقة الرابعة قسم العلاقات العامة                            الدكتورة /آمــــال الســــــعدى  </dc:title>
  <dc:creator>Anas_it</dc:creator>
  <cp:lastModifiedBy>Anas_it</cp:lastModifiedBy>
  <cp:revision>26</cp:revision>
  <dcterms:created xsi:type="dcterms:W3CDTF">2020-03-31T16:29:56Z</dcterms:created>
  <dcterms:modified xsi:type="dcterms:W3CDTF">2020-03-31T19:15:49Z</dcterms:modified>
</cp:coreProperties>
</file>