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56" r:id="rId2"/>
    <p:sldId id="257" r:id="rId3"/>
    <p:sldId id="277" r:id="rId4"/>
    <p:sldId id="280" r:id="rId5"/>
    <p:sldId id="281" r:id="rId6"/>
    <p:sldId id="289" r:id="rId7"/>
    <p:sldId id="258" r:id="rId8"/>
    <p:sldId id="286" r:id="rId9"/>
    <p:sldId id="278" r:id="rId10"/>
    <p:sldId id="279" r:id="rId11"/>
    <p:sldId id="266" r:id="rId12"/>
    <p:sldId id="259" r:id="rId13"/>
    <p:sldId id="282" r:id="rId14"/>
    <p:sldId id="283" r:id="rId15"/>
    <p:sldId id="287" r:id="rId16"/>
    <p:sldId id="288" r:id="rId17"/>
    <p:sldId id="260" r:id="rId18"/>
    <p:sldId id="276" r:id="rId19"/>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13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206EBFD-DD94-4360-8FE7-0A71BD0B7A0A}" type="datetimeFigureOut">
              <a:rPr lang="ar-EG" smtClean="0"/>
              <a:t>03/08/1441</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286EAB6-66F3-481D-955E-5AF506C2C5DE}" type="slidenum">
              <a:rPr lang="ar-EG" smtClean="0"/>
              <a:t>‹#›</a:t>
            </a:fld>
            <a:endParaRPr lang="ar-EG"/>
          </a:p>
        </p:txBody>
      </p:sp>
    </p:spTree>
    <p:extLst>
      <p:ext uri="{BB962C8B-B14F-4D97-AF65-F5344CB8AC3E}">
        <p14:creationId xmlns:p14="http://schemas.microsoft.com/office/powerpoint/2010/main" val="78490488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6AB34214-879A-4C2A-8223-8F34E8D9C7A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2153864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AB34214-879A-4C2A-8223-8F34E8D9C7A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3438473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AB34214-879A-4C2A-8223-8F34E8D9C7A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1177758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AB34214-879A-4C2A-8223-8F34E8D9C7A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737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B34214-879A-4C2A-8223-8F34E8D9C7A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769973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6AB34214-879A-4C2A-8223-8F34E8D9C7A9}"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3674511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6AB34214-879A-4C2A-8223-8F34E8D9C7A9}"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4069029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6AB34214-879A-4C2A-8223-8F34E8D9C7A9}"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411134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B34214-879A-4C2A-8223-8F34E8D9C7A9}"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2207772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B34214-879A-4C2A-8223-8F34E8D9C7A9}"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47924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B34214-879A-4C2A-8223-8F34E8D9C7A9}"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96FA685-EA2E-499A-9C75-ECFE1FCAF182}" type="slidenum">
              <a:rPr lang="ar-EG" smtClean="0"/>
              <a:t>‹#›</a:t>
            </a:fld>
            <a:endParaRPr lang="ar-EG"/>
          </a:p>
        </p:txBody>
      </p:sp>
    </p:spTree>
    <p:extLst>
      <p:ext uri="{BB962C8B-B14F-4D97-AF65-F5344CB8AC3E}">
        <p14:creationId xmlns:p14="http://schemas.microsoft.com/office/powerpoint/2010/main" val="4088224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AB34214-879A-4C2A-8223-8F34E8D9C7A9}"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96FA685-EA2E-499A-9C75-ECFE1FCAF182}" type="slidenum">
              <a:rPr lang="ar-EG" smtClean="0"/>
              <a:t>‹#›</a:t>
            </a:fld>
            <a:endParaRPr lang="ar-EG"/>
          </a:p>
        </p:txBody>
      </p:sp>
    </p:spTree>
    <p:extLst>
      <p:ext uri="{BB962C8B-B14F-4D97-AF65-F5344CB8AC3E}">
        <p14:creationId xmlns:p14="http://schemas.microsoft.com/office/powerpoint/2010/main" val="1673890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60648"/>
            <a:ext cx="7772400" cy="1470025"/>
          </a:xfrm>
          <a:solidFill>
            <a:schemeClr val="accent5"/>
          </a:solidFill>
        </p:spPr>
        <p:txBody>
          <a:bodyPr/>
          <a:lstStyle/>
          <a:p>
            <a:r>
              <a:rPr lang="ar-EG" b="1" dirty="0" smtClean="0"/>
              <a:t>المحاضرة السادسة </a:t>
            </a:r>
            <a:endParaRPr lang="ar-EG" b="1" dirty="0"/>
          </a:p>
        </p:txBody>
      </p:sp>
      <p:sp>
        <p:nvSpPr>
          <p:cNvPr id="3" name="Subtitle 2"/>
          <p:cNvSpPr>
            <a:spLocks noGrp="1"/>
          </p:cNvSpPr>
          <p:nvPr>
            <p:ph type="subTitle" idx="1"/>
          </p:nvPr>
        </p:nvSpPr>
        <p:spPr>
          <a:xfrm>
            <a:off x="539552" y="1700808"/>
            <a:ext cx="7920880" cy="3937992"/>
          </a:xfrm>
        </p:spPr>
        <p:style>
          <a:lnRef idx="1">
            <a:schemeClr val="accent5"/>
          </a:lnRef>
          <a:fillRef idx="2">
            <a:schemeClr val="accent5"/>
          </a:fillRef>
          <a:effectRef idx="1">
            <a:schemeClr val="accent5"/>
          </a:effectRef>
          <a:fontRef idx="minor">
            <a:schemeClr val="dk1"/>
          </a:fontRef>
        </p:style>
        <p:txBody>
          <a:bodyPr/>
          <a:lstStyle/>
          <a:p>
            <a:endParaRPr lang="ar-EG" b="1" dirty="0" smtClean="0">
              <a:solidFill>
                <a:schemeClr val="tx1">
                  <a:lumMod val="95000"/>
                  <a:lumOff val="5000"/>
                </a:schemeClr>
              </a:solidFill>
            </a:endParaRPr>
          </a:p>
          <a:p>
            <a:r>
              <a:rPr lang="ar-EG" b="1" dirty="0" smtClean="0">
                <a:solidFill>
                  <a:schemeClr val="tx1">
                    <a:lumMod val="95000"/>
                    <a:lumOff val="5000"/>
                  </a:schemeClr>
                </a:solidFill>
              </a:rPr>
              <a:t>الفرقة الرابعة /علاقات عامة واعلان</a:t>
            </a:r>
          </a:p>
          <a:p>
            <a:r>
              <a:rPr lang="ar-EG" b="1" dirty="0" smtClean="0">
                <a:solidFill>
                  <a:schemeClr val="tx1">
                    <a:lumMod val="95000"/>
                    <a:lumOff val="5000"/>
                  </a:schemeClr>
                </a:solidFill>
              </a:rPr>
              <a:t>اسم المقرر: إنتاج الامواد السمعية والبصرية للعلاقات العامة</a:t>
            </a:r>
          </a:p>
          <a:p>
            <a:r>
              <a:rPr lang="ar-EG" dirty="0" smtClean="0"/>
              <a:t>  </a:t>
            </a:r>
          </a:p>
          <a:p>
            <a:pPr algn="l"/>
            <a:r>
              <a:rPr lang="ar-EG" b="1" dirty="0" smtClean="0">
                <a:solidFill>
                  <a:schemeClr val="tx1">
                    <a:lumMod val="95000"/>
                    <a:lumOff val="5000"/>
                  </a:schemeClr>
                </a:solidFill>
              </a:rPr>
              <a:t>د/ آمال السعدى</a:t>
            </a:r>
            <a:endParaRPr lang="ar-EG" b="1" dirty="0">
              <a:solidFill>
                <a:schemeClr val="tx1">
                  <a:lumMod val="95000"/>
                  <a:lumOff val="5000"/>
                </a:schemeClr>
              </a:solidFill>
            </a:endParaRPr>
          </a:p>
        </p:txBody>
      </p:sp>
    </p:spTree>
    <p:extLst>
      <p:ext uri="{BB962C8B-B14F-4D97-AF65-F5344CB8AC3E}">
        <p14:creationId xmlns:p14="http://schemas.microsoft.com/office/powerpoint/2010/main" val="241399125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fade">
                                      <p:cBhvr>
                                        <p:cTn id="25" dur="1000"/>
                                        <p:tgtEl>
                                          <p:spTgt spid="3">
                                            <p:bg/>
                                          </p:spTgt>
                                        </p:tgtEl>
                                      </p:cBhvr>
                                    </p:animEffect>
                                    <p:anim calcmode="lin" valueType="num">
                                      <p:cBhvr>
                                        <p:cTn id="26" dur="1000" fill="hold"/>
                                        <p:tgtEl>
                                          <p:spTgt spid="3">
                                            <p:bg/>
                                          </p:spTgt>
                                        </p:tgtEl>
                                        <p:attrNameLst>
                                          <p:attrName>ppt_x</p:attrName>
                                        </p:attrNameLst>
                                      </p:cBhvr>
                                      <p:tavLst>
                                        <p:tav tm="0">
                                          <p:val>
                                            <p:strVal val="#ppt_x"/>
                                          </p:val>
                                        </p:tav>
                                        <p:tav tm="100000">
                                          <p:val>
                                            <p:strVal val="#ppt_x"/>
                                          </p:val>
                                        </p:tav>
                                      </p:tavLst>
                                    </p:anim>
                                    <p:anim calcmode="lin" valueType="num">
                                      <p:cBhvr>
                                        <p:cTn id="2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1000"/>
                                        <p:tgtEl>
                                          <p:spTgt spid="3">
                                            <p:txEl>
                                              <p:pRg st="1" end="1"/>
                                            </p:txEl>
                                          </p:spTgt>
                                        </p:tgtEl>
                                      </p:cBhvr>
                                    </p:animEffect>
                                    <p:anim calcmode="lin" valueType="num">
                                      <p:cBhvr>
                                        <p:cTn id="3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0"/>
                                        <p:tgtEl>
                                          <p:spTgt spid="3">
                                            <p:txEl>
                                              <p:pRg st="2" end="2"/>
                                            </p:txEl>
                                          </p:spTgt>
                                        </p:tgtEl>
                                      </p:cBhvr>
                                    </p:animEffect>
                                    <p:anim calcmode="lin" valueType="num">
                                      <p:cBhvr>
                                        <p:cTn id="4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1000"/>
                                        <p:tgtEl>
                                          <p:spTgt spid="3">
                                            <p:txEl>
                                              <p:pRg st="3" end="3"/>
                                            </p:txEl>
                                          </p:spTgt>
                                        </p:tgtEl>
                                      </p:cBhvr>
                                    </p:animEffect>
                                    <p:anim calcmode="lin" valueType="num">
                                      <p:cBhvr>
                                        <p:cTn id="4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fade">
                                      <p:cBhvr>
                                        <p:cTn id="53" dur="1000"/>
                                        <p:tgtEl>
                                          <p:spTgt spid="3">
                                            <p:txEl>
                                              <p:pRg st="4" end="4"/>
                                            </p:txEl>
                                          </p:spTgt>
                                        </p:tgtEl>
                                      </p:cBhvr>
                                    </p:animEffect>
                                    <p:anim calcmode="lin" valueType="num">
                                      <p:cBhvr>
                                        <p:cTn id="5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507288" cy="6126163"/>
          </a:xfrm>
          <a:solidFill>
            <a:srgbClr val="7030A0"/>
          </a:solidFill>
        </p:spPr>
        <p:txBody>
          <a:bodyPr>
            <a:normAutofit lnSpcReduction="10000"/>
          </a:bodyPr>
          <a:lstStyle/>
          <a:p>
            <a:endParaRPr lang="ar-EG" sz="4400" dirty="0"/>
          </a:p>
          <a:p>
            <a:r>
              <a:rPr lang="ar-EG" sz="4400" dirty="0" smtClean="0">
                <a:solidFill>
                  <a:srgbClr val="FFFF00"/>
                </a:solidFill>
              </a:rPr>
              <a:t>2- تستطيع الافلام مخاطبة شريحة عريضة من الجمهور وخاصة اللذين لا يجيدون القراءة أو الكتابة , وبذلك فهى تتفوق عن الوسائل المطبوعة باشكالها المختلفة(المجلات والنشرات والمطويات والملصقات وغيرها)فى توصيل الرسالة الاعلامية اسرع واسهل وحتى وإن كان لغة الفيلم مختلفة عن لغة الجمهورالموجه اليه الفيلم.</a:t>
            </a:r>
          </a:p>
          <a:p>
            <a:endParaRPr lang="ar-EG" sz="4400" dirty="0">
              <a:solidFill>
                <a:srgbClr val="FFFF00"/>
              </a:solidFill>
            </a:endParaRPr>
          </a:p>
        </p:txBody>
      </p:sp>
    </p:spTree>
    <p:extLst>
      <p:ext uri="{BB962C8B-B14F-4D97-AF65-F5344CB8AC3E}">
        <p14:creationId xmlns:p14="http://schemas.microsoft.com/office/powerpoint/2010/main" val="70032154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682" y="188640"/>
            <a:ext cx="8229600" cy="6048672"/>
          </a:xfrm>
        </p:spPr>
        <p:style>
          <a:lnRef idx="1">
            <a:schemeClr val="accent1"/>
          </a:lnRef>
          <a:fillRef idx="3">
            <a:schemeClr val="accent1"/>
          </a:fillRef>
          <a:effectRef idx="2">
            <a:schemeClr val="accent1"/>
          </a:effectRef>
          <a:fontRef idx="minor">
            <a:schemeClr val="lt1"/>
          </a:fontRef>
        </p:style>
        <p:txBody>
          <a:bodyPr>
            <a:normAutofit/>
          </a:bodyPr>
          <a:lstStyle/>
          <a:p>
            <a:r>
              <a:rPr lang="ar-EG" sz="4000" dirty="0" smtClean="0">
                <a:solidFill>
                  <a:srgbClr val="FFFF00"/>
                </a:solidFill>
              </a:rPr>
              <a:t>3- نظرا لما يتمتع به الفيلم من امكانية الصورة والحركة والالوان والمؤثرات الصوتية والموسيقى فهو يستحوذ على انتباه المشاهدين ويثير اهتمامهم نحو السلعة أوالمنتج أو الخدمة المعلن عنها أو الفكرة المراد ايصالها للجمهور.</a:t>
            </a:r>
          </a:p>
          <a:p>
            <a:r>
              <a:rPr lang="ar-EG" sz="3600" dirty="0" smtClean="0"/>
              <a:t>4- </a:t>
            </a:r>
            <a:r>
              <a:rPr lang="ar-EG" sz="3600" dirty="0"/>
              <a:t>قدرة الافلام على تحقيق قدر كافى من التركيز ومجال اوسع على الاختيار.</a:t>
            </a:r>
          </a:p>
          <a:p>
            <a:r>
              <a:rPr lang="ar-EG" sz="3600" dirty="0" smtClean="0"/>
              <a:t>5- </a:t>
            </a:r>
            <a:r>
              <a:rPr lang="ar-EG" sz="3600" dirty="0"/>
              <a:t>إمكانية قياس حجم الاقبال عليه وردود فعل الجماهير تجاهه</a:t>
            </a:r>
            <a:endParaRPr lang="ar-EG" sz="3600" b="1" dirty="0">
              <a:solidFill>
                <a:srgbClr val="FFFF00"/>
              </a:solidFill>
            </a:endParaRPr>
          </a:p>
        </p:txBody>
      </p:sp>
    </p:spTree>
    <p:extLst>
      <p:ext uri="{BB962C8B-B14F-4D97-AF65-F5344CB8AC3E}">
        <p14:creationId xmlns:p14="http://schemas.microsoft.com/office/powerpoint/2010/main" val="288059353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pPr algn="r"/>
            <a:r>
              <a:rPr lang="ar-EG" dirty="0" smtClean="0">
                <a:solidFill>
                  <a:schemeClr val="tx1">
                    <a:lumMod val="95000"/>
                    <a:lumOff val="5000"/>
                  </a:schemeClr>
                </a:solidFill>
              </a:rPr>
              <a:t>6- التأكيد على فعالية المنتجات.</a:t>
            </a:r>
            <a:endParaRPr lang="ar-EG" dirty="0">
              <a:solidFill>
                <a:schemeClr val="tx1">
                  <a:lumMod val="95000"/>
                  <a:lumOff val="5000"/>
                </a:schemeClr>
              </a:solidFill>
            </a:endParaRPr>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r>
              <a:rPr lang="ar-EG" sz="4000" dirty="0" smtClean="0"/>
              <a:t>7- </a:t>
            </a:r>
            <a:r>
              <a:rPr lang="ar-AE" sz="4000" dirty="0"/>
              <a:t>تحسين السمعة والصورة الذهنية </a:t>
            </a:r>
            <a:r>
              <a:rPr lang="ar-SA" sz="4000" dirty="0"/>
              <a:t>الوزارات والإدارات والمؤسسات الحكومية ذات الطابع الخدمي </a:t>
            </a:r>
            <a:r>
              <a:rPr lang="ar-AE" sz="4000" dirty="0"/>
              <a:t>وذلك من خلال الترويج الجيد والانتشار الاعلامي  وزيادة شهرتها وارتفاع مكانتها لدى الجمهور الخارجي من مؤسسات وهيئات ومنظمات في المجتمع ، وتوفير المعلومات للإدارة من المجتمع الخارجي المتعامل مع </a:t>
            </a:r>
            <a:r>
              <a:rPr lang="ar-SA" sz="4000" dirty="0"/>
              <a:t>الوزارات والإدارات والمؤسسات الحكومية ذات الطابع </a:t>
            </a:r>
            <a:r>
              <a:rPr lang="ar-SA" sz="4000" dirty="0" smtClean="0"/>
              <a:t>الخدمي</a:t>
            </a:r>
            <a:r>
              <a:rPr lang="ar-EG" sz="4000" dirty="0" smtClean="0"/>
              <a:t>.</a:t>
            </a:r>
            <a:endParaRPr lang="ar-EG" sz="4000" dirty="0"/>
          </a:p>
        </p:txBody>
      </p:sp>
    </p:spTree>
    <p:extLst>
      <p:ext uri="{BB962C8B-B14F-4D97-AF65-F5344CB8AC3E}">
        <p14:creationId xmlns:p14="http://schemas.microsoft.com/office/powerpoint/2010/main" val="59715244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tx1"/>
          </a:solidFill>
        </p:spPr>
        <p:txBody>
          <a:bodyPr/>
          <a:lstStyle/>
          <a:p>
            <a:r>
              <a:rPr lang="ar-EG" b="1" dirty="0" smtClean="0">
                <a:solidFill>
                  <a:schemeClr val="tx2">
                    <a:lumMod val="60000"/>
                    <a:lumOff val="40000"/>
                  </a:schemeClr>
                </a:solidFill>
              </a:rPr>
              <a:t>إنتاج أفلام العلاقات العامة</a:t>
            </a:r>
            <a:endParaRPr lang="ar-EG" b="1" dirty="0">
              <a:solidFill>
                <a:schemeClr val="tx2">
                  <a:lumMod val="60000"/>
                  <a:lumOff val="40000"/>
                </a:schemeClr>
              </a:solidFill>
            </a:endParaRPr>
          </a:p>
        </p:txBody>
      </p:sp>
      <p:sp>
        <p:nvSpPr>
          <p:cNvPr id="3" name="Content Placeholder 2"/>
          <p:cNvSpPr>
            <a:spLocks noGrp="1"/>
          </p:cNvSpPr>
          <p:nvPr>
            <p:ph idx="1"/>
          </p:nvPr>
        </p:nvSpPr>
        <p:spPr>
          <a:xfrm>
            <a:off x="457200" y="1268760"/>
            <a:ext cx="8229600" cy="4857403"/>
          </a:xfrm>
          <a:solidFill>
            <a:schemeClr val="tx1"/>
          </a:solidFill>
        </p:spPr>
        <p:txBody>
          <a:bodyPr>
            <a:normAutofit lnSpcReduction="10000"/>
          </a:bodyPr>
          <a:lstStyle/>
          <a:p>
            <a:r>
              <a:rPr lang="ar-EG" b="1" dirty="0" smtClean="0">
                <a:solidFill>
                  <a:srgbClr val="FF0000"/>
                </a:solidFill>
              </a:rPr>
              <a:t>يتطلب التخطيط لإنتاج الفيلم طرح مجموعة من الاسئلة وأهمها </a:t>
            </a:r>
            <a:r>
              <a:rPr lang="ar-EG" b="1" dirty="0" smtClean="0">
                <a:solidFill>
                  <a:schemeClr val="accent2">
                    <a:lumMod val="40000"/>
                    <a:lumOff val="60000"/>
                  </a:schemeClr>
                </a:solidFill>
              </a:rPr>
              <a:t>:</a:t>
            </a:r>
          </a:p>
          <a:p>
            <a:r>
              <a:rPr lang="ar-EG" b="1" dirty="0" smtClean="0">
                <a:solidFill>
                  <a:srgbClr val="FFFF00"/>
                </a:solidFill>
              </a:rPr>
              <a:t>1- ما الرسالة التى يجب على الفيلم نقلها؟</a:t>
            </a:r>
          </a:p>
          <a:p>
            <a:r>
              <a:rPr lang="ar-EG" b="1" dirty="0" smtClean="0">
                <a:solidFill>
                  <a:srgbClr val="00B050"/>
                </a:solidFill>
              </a:rPr>
              <a:t>2- ما هو الاستخدام المتوقع له؟(من حيث نسبة المشاهدة)</a:t>
            </a:r>
          </a:p>
          <a:p>
            <a:r>
              <a:rPr lang="ar-EG" b="1" dirty="0" smtClean="0">
                <a:solidFill>
                  <a:srgbClr val="7030A0"/>
                </a:solidFill>
              </a:rPr>
              <a:t>3- ما نوعية الجماهير ؟</a:t>
            </a:r>
          </a:p>
          <a:p>
            <a:r>
              <a:rPr lang="ar-EG" b="1" dirty="0" smtClean="0">
                <a:solidFill>
                  <a:schemeClr val="tx2">
                    <a:lumMod val="60000"/>
                    <a:lumOff val="40000"/>
                  </a:schemeClr>
                </a:solidFill>
              </a:rPr>
              <a:t>4- من سيتولى كتابة قصة الفيلم؟</a:t>
            </a:r>
          </a:p>
          <a:p>
            <a:r>
              <a:rPr lang="ar-EG" b="1" dirty="0" smtClean="0">
                <a:solidFill>
                  <a:srgbClr val="FFFF00"/>
                </a:solidFill>
              </a:rPr>
              <a:t>5- ما اسم الفيلم ؟</a:t>
            </a:r>
          </a:p>
          <a:p>
            <a:r>
              <a:rPr lang="ar-EG" b="1" dirty="0" smtClean="0">
                <a:solidFill>
                  <a:srgbClr val="00B050"/>
                </a:solidFill>
              </a:rPr>
              <a:t>6- من سيتولى الاشراف على انتاج الفيلم ؟</a:t>
            </a:r>
          </a:p>
          <a:p>
            <a:r>
              <a:rPr lang="ar-EG" b="1" dirty="0" smtClean="0">
                <a:solidFill>
                  <a:srgbClr val="C00000"/>
                </a:solidFill>
              </a:rPr>
              <a:t>7- من سيتولى توزيع الفيلم؟</a:t>
            </a:r>
            <a:endParaRPr lang="ar-EG" b="1" dirty="0">
              <a:solidFill>
                <a:srgbClr val="C00000"/>
              </a:solidFill>
            </a:endParaRPr>
          </a:p>
        </p:txBody>
      </p:sp>
    </p:spTree>
    <p:extLst>
      <p:ext uri="{BB962C8B-B14F-4D97-AF65-F5344CB8AC3E}">
        <p14:creationId xmlns:p14="http://schemas.microsoft.com/office/powerpoint/2010/main" val="29433545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EG" b="1" i="1" dirty="0" smtClean="0">
                <a:effectLst>
                  <a:outerShdw blurRad="38100" dist="38100" dir="2700000" algn="tl">
                    <a:srgbClr val="000000">
                      <a:alpha val="43137"/>
                    </a:srgbClr>
                  </a:outerShdw>
                </a:effectLst>
              </a:rPr>
              <a:t>مراحل الانتاج التسجيلى</a:t>
            </a:r>
            <a:endParaRPr lang="ar-EG"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1">
            <a:schemeClr val="accent5"/>
          </a:lnRef>
          <a:fillRef idx="3">
            <a:schemeClr val="accent5"/>
          </a:fillRef>
          <a:effectRef idx="2">
            <a:schemeClr val="accent5"/>
          </a:effectRef>
          <a:fontRef idx="minor">
            <a:schemeClr val="lt1"/>
          </a:fontRef>
        </p:style>
        <p:txBody>
          <a:bodyPr/>
          <a:lstStyle/>
          <a:p>
            <a:r>
              <a:rPr lang="ar-EG" dirty="0" smtClean="0"/>
              <a:t>تنقسم الى :</a:t>
            </a:r>
          </a:p>
          <a:p>
            <a:r>
              <a:rPr lang="ar-EG" sz="4400" dirty="0" smtClean="0"/>
              <a:t>1 مرحلة الوصف البسيط للمادة الطبيعية.</a:t>
            </a:r>
          </a:p>
          <a:p>
            <a:r>
              <a:rPr lang="ar-EG" sz="4400" dirty="0" smtClean="0"/>
              <a:t>2- مرحلة الوصف المتقدم .</a:t>
            </a:r>
          </a:p>
          <a:p>
            <a:r>
              <a:rPr lang="ar-EG" sz="4400" dirty="0" smtClean="0"/>
              <a:t>3- مرحلة الوصف المتعمق</a:t>
            </a:r>
            <a:r>
              <a:rPr lang="ar-EG" dirty="0" smtClean="0"/>
              <a:t>.</a:t>
            </a:r>
            <a:endParaRPr lang="ar-EG" dirty="0"/>
          </a:p>
        </p:txBody>
      </p:sp>
    </p:spTree>
    <p:extLst>
      <p:ext uri="{BB962C8B-B14F-4D97-AF65-F5344CB8AC3E}">
        <p14:creationId xmlns:p14="http://schemas.microsoft.com/office/powerpoint/2010/main" val="87184760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ar-EG" b="1" dirty="0" smtClean="0"/>
              <a:t/>
            </a:r>
            <a:br>
              <a:rPr lang="ar-EG" b="1" dirty="0" smtClean="0"/>
            </a:br>
            <a:r>
              <a:rPr lang="ar-EG" b="1" dirty="0" smtClean="0"/>
              <a:t>مراحل </a:t>
            </a:r>
            <a:r>
              <a:rPr lang="ar-EG" b="1" dirty="0"/>
              <a:t>صناعة الفيلم الوثائقي</a:t>
            </a:r>
            <a:br>
              <a:rPr lang="ar-EG" b="1" dirty="0"/>
            </a:br>
            <a:endParaRPr lang="ar-EG" dirty="0"/>
          </a:p>
        </p:txBody>
      </p:sp>
      <p:sp>
        <p:nvSpPr>
          <p:cNvPr id="3" name="Content Placeholder 2"/>
          <p:cNvSpPr>
            <a:spLocks noGrp="1"/>
          </p:cNvSpPr>
          <p:nvPr>
            <p:ph idx="1"/>
          </p:nvPr>
        </p:nvSpPr>
        <p:spPr>
          <a:xfrm>
            <a:off x="457200" y="1196752"/>
            <a:ext cx="8229600" cy="5256584"/>
          </a:xfrm>
        </p:spPr>
        <p:style>
          <a:lnRef idx="2">
            <a:schemeClr val="accent4">
              <a:shade val="50000"/>
            </a:schemeClr>
          </a:lnRef>
          <a:fillRef idx="1">
            <a:schemeClr val="accent4"/>
          </a:fillRef>
          <a:effectRef idx="0">
            <a:schemeClr val="accent4"/>
          </a:effectRef>
          <a:fontRef idx="minor">
            <a:schemeClr val="lt1"/>
          </a:fontRef>
        </p:style>
        <p:txBody>
          <a:bodyPr>
            <a:normAutofit fontScale="77500" lnSpcReduction="20000"/>
          </a:bodyPr>
          <a:lstStyle/>
          <a:p>
            <a:endParaRPr lang="ar-EG" b="1" dirty="0" smtClean="0"/>
          </a:p>
          <a:p>
            <a:r>
              <a:rPr lang="ar-EG" b="1" dirty="0" smtClean="0"/>
              <a:t>مرحلة </a:t>
            </a:r>
            <a:r>
              <a:rPr lang="ar-EG" b="1" dirty="0"/>
              <a:t>اختيار الموضوع – دور المخرج والمعد – الهدف – أهمية الموضوع – الجانب اللافت – الجمهور</a:t>
            </a:r>
          </a:p>
          <a:p>
            <a:r>
              <a:rPr lang="ar-EG" b="1" dirty="0"/>
              <a:t>مرحلة بناء السيناريو المسبق: التحقيق والبحث</a:t>
            </a:r>
          </a:p>
          <a:p>
            <a:r>
              <a:rPr lang="ar-EG" b="1" dirty="0"/>
              <a:t>وضع قائمة للخطوط العريضة في العمل – البحث عن المعلومة والمادة المصورة – كيفية معالجة المعلومات – تحديد الشخصيات المرجعية للمعلومة وللمقابلات.</a:t>
            </a:r>
          </a:p>
          <a:p>
            <a:r>
              <a:rPr lang="ar-EG" b="1" dirty="0"/>
              <a:t>مرحلة التخطيط – شكل العمل – التجهيزات – اللوكيشن – الأشخاص – الغرافيك – الموسيقى</a:t>
            </a:r>
          </a:p>
          <a:p>
            <a:r>
              <a:rPr lang="ar-EG" b="1" dirty="0"/>
              <a:t>مرحلة التنسيق – دور مدير الانتاج</a:t>
            </a:r>
          </a:p>
          <a:p>
            <a:r>
              <a:rPr lang="ar-EG" b="1" dirty="0"/>
              <a:t>مرحلة التنفيذ – التصوير – المقابلات – المادة الأرشيفية – الغرافيك – الموسيقى</a:t>
            </a:r>
          </a:p>
          <a:p>
            <a:r>
              <a:rPr lang="ar-EG" b="1" dirty="0"/>
              <a:t>مرحلة البناء – المونتاج – تقطيع المقابلات- الموسيقى </a:t>
            </a:r>
            <a:r>
              <a:rPr lang="ar-EG" b="1" dirty="0" smtClean="0"/>
              <a:t>– حرص </a:t>
            </a:r>
            <a:r>
              <a:rPr lang="ar-EG" b="1" dirty="0"/>
              <a:t>على استخدام لقطات جذابة (هوائية- تايم لابس – متحركة سلايدر..)</a:t>
            </a:r>
          </a:p>
          <a:p>
            <a:endParaRPr lang="ar-EG" dirty="0"/>
          </a:p>
        </p:txBody>
      </p:sp>
    </p:spTree>
    <p:extLst>
      <p:ext uri="{BB962C8B-B14F-4D97-AF65-F5344CB8AC3E}">
        <p14:creationId xmlns:p14="http://schemas.microsoft.com/office/powerpoint/2010/main" val="166638318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ar-EG" b="1" dirty="0" smtClean="0"/>
              <a:t/>
            </a:r>
            <a:br>
              <a:rPr lang="ar-EG" b="1" dirty="0" smtClean="0"/>
            </a:br>
            <a:r>
              <a:rPr lang="ar-EG" b="1" dirty="0" smtClean="0"/>
              <a:t>الإعداد </a:t>
            </a:r>
            <a:r>
              <a:rPr lang="ar-EG" b="1" dirty="0"/>
              <a:t>وكتابة السيناريو</a:t>
            </a:r>
            <a:br>
              <a:rPr lang="ar-EG" b="1" dirty="0"/>
            </a:br>
            <a:endParaRPr lang="ar-EG" dirty="0"/>
          </a:p>
        </p:txBody>
      </p:sp>
      <p:sp>
        <p:nvSpPr>
          <p:cNvPr id="3" name="Content Placeholder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EG" b="1" dirty="0" smtClean="0"/>
              <a:t>كتابة </a:t>
            </a:r>
            <a:r>
              <a:rPr lang="ar-EG" b="1" dirty="0"/>
              <a:t>نص مسبق للفيلم</a:t>
            </a:r>
          </a:p>
          <a:p>
            <a:r>
              <a:rPr lang="ar-EG" b="1" dirty="0"/>
              <a:t>إعداد قائمة بالصور المطلوبة </a:t>
            </a:r>
            <a:r>
              <a:rPr lang="en-US" b="1" dirty="0"/>
              <a:t>Shot List</a:t>
            </a:r>
          </a:p>
          <a:p>
            <a:r>
              <a:rPr lang="ar-EG" b="1" dirty="0"/>
              <a:t>تحديد الشخصيات المشاركة</a:t>
            </a:r>
          </a:p>
          <a:p>
            <a:r>
              <a:rPr lang="ar-EG" b="1" dirty="0"/>
              <a:t>تحديد المواد الأرشيفية المطلوبة</a:t>
            </a:r>
          </a:p>
          <a:p>
            <a:r>
              <a:rPr lang="ar-EG" b="1" dirty="0"/>
              <a:t>تحديد العمل </a:t>
            </a:r>
            <a:r>
              <a:rPr lang="ar-EG" b="1" dirty="0" smtClean="0"/>
              <a:t>الغرافيكي</a:t>
            </a:r>
          </a:p>
          <a:p>
            <a:r>
              <a:rPr lang="ar-EG" b="1" dirty="0" smtClean="0"/>
              <a:t>ترتيب اللقطات (المونتاج)</a:t>
            </a:r>
            <a:endParaRPr lang="ar-EG" b="1" dirty="0"/>
          </a:p>
          <a:p>
            <a:endParaRPr lang="ar-EG" dirty="0"/>
          </a:p>
        </p:txBody>
      </p:sp>
    </p:spTree>
    <p:extLst>
      <p:ext uri="{BB962C8B-B14F-4D97-AF65-F5344CB8AC3E}">
        <p14:creationId xmlns:p14="http://schemas.microsoft.com/office/powerpoint/2010/main" val="114367857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95536" y="620688"/>
            <a:ext cx="8229600" cy="5904656"/>
          </a:xfrm>
          <a:solidFill>
            <a:srgbClr val="FFFF00"/>
          </a:solidFill>
        </p:spPr>
        <p:style>
          <a:lnRef idx="1">
            <a:schemeClr val="accent2"/>
          </a:lnRef>
          <a:fillRef idx="3">
            <a:schemeClr val="accent2"/>
          </a:fillRef>
          <a:effectRef idx="2">
            <a:schemeClr val="accent2"/>
          </a:effectRef>
          <a:fontRef idx="minor">
            <a:schemeClr val="lt1"/>
          </a:fontRef>
        </p:style>
        <p:txBody>
          <a:bodyPr>
            <a:normAutofit/>
          </a:bodyPr>
          <a:lstStyle/>
          <a:p>
            <a:pPr marL="0" indent="0">
              <a:buNone/>
            </a:pPr>
            <a:endParaRPr lang="ar-EG" b="1" i="1" u="sng" dirty="0" smtClean="0">
              <a:solidFill>
                <a:schemeClr val="accent5"/>
              </a:solidFill>
              <a:effectLst>
                <a:outerShdw blurRad="38100" dist="38100" dir="2700000" algn="tl">
                  <a:srgbClr val="000000">
                    <a:alpha val="43137"/>
                  </a:srgbClr>
                </a:outerShdw>
              </a:effectLst>
            </a:endParaRPr>
          </a:p>
          <a:p>
            <a:pPr marL="0" indent="0">
              <a:buNone/>
            </a:pPr>
            <a:r>
              <a:rPr lang="ar-EG" b="1" i="1" u="sng" dirty="0" smtClean="0">
                <a:solidFill>
                  <a:srgbClr val="FF13D2"/>
                </a:solidFill>
                <a:effectLst>
                  <a:outerShdw blurRad="38100" dist="38100" dir="2700000" algn="tl">
                    <a:srgbClr val="000000">
                      <a:alpha val="43137"/>
                    </a:srgbClr>
                  </a:outerShdw>
                </a:effectLst>
              </a:rPr>
              <a:t>قواعد استخدام التعليق فى الفيلم التسجيلى :</a:t>
            </a:r>
          </a:p>
          <a:p>
            <a:pPr marL="0" indent="0">
              <a:buNone/>
            </a:pPr>
            <a:endParaRPr lang="ar-EG" b="1" i="1" u="sng" dirty="0" smtClean="0">
              <a:effectLst>
                <a:outerShdw blurRad="38100" dist="38100" dir="2700000" algn="tl">
                  <a:srgbClr val="000000">
                    <a:alpha val="43137"/>
                  </a:srgbClr>
                </a:outerShdw>
              </a:effectLst>
            </a:endParaRPr>
          </a:p>
          <a:p>
            <a:pPr marL="0" indent="0">
              <a:buNone/>
            </a:pPr>
            <a:r>
              <a:rPr lang="ar-EG" b="1" dirty="0" smtClean="0">
                <a:solidFill>
                  <a:schemeClr val="tx1">
                    <a:lumMod val="95000"/>
                    <a:lumOff val="5000"/>
                  </a:schemeClr>
                </a:solidFill>
              </a:rPr>
              <a:t>1- التوازن فى عرض المعلومات المصاحبة للصورة.</a:t>
            </a:r>
          </a:p>
          <a:p>
            <a:pPr marL="0" indent="0">
              <a:buNone/>
            </a:pPr>
            <a:r>
              <a:rPr lang="ar-EG" b="1" dirty="0" smtClean="0">
                <a:solidFill>
                  <a:schemeClr val="tx1">
                    <a:lumMod val="95000"/>
                    <a:lumOff val="5000"/>
                  </a:schemeClr>
                </a:solidFill>
              </a:rPr>
              <a:t>2- توافق التعليق مع الصورة.</a:t>
            </a:r>
          </a:p>
          <a:p>
            <a:pPr marL="0" indent="0">
              <a:buNone/>
            </a:pPr>
            <a:r>
              <a:rPr lang="ar-EG" b="1" dirty="0" smtClean="0">
                <a:solidFill>
                  <a:schemeClr val="tx1">
                    <a:lumMod val="95000"/>
                    <a:lumOff val="5000"/>
                  </a:schemeClr>
                </a:solidFill>
              </a:rPr>
              <a:t>3- تجنب التكرار اللفظى بدون داع .</a:t>
            </a:r>
          </a:p>
          <a:p>
            <a:pPr marL="0" indent="0">
              <a:buNone/>
            </a:pPr>
            <a:r>
              <a:rPr lang="ar-EG" b="1" dirty="0" smtClean="0">
                <a:solidFill>
                  <a:schemeClr val="tx1">
                    <a:lumMod val="95000"/>
                    <a:lumOff val="5000"/>
                  </a:schemeClr>
                </a:solidFill>
              </a:rPr>
              <a:t>4- استخدام الكلمات الموحية التى تساعد على زيادة التأثير وتعميقه واستيعاب المضمون.</a:t>
            </a:r>
          </a:p>
          <a:p>
            <a:pPr marL="0" indent="0">
              <a:buNone/>
            </a:pPr>
            <a:endParaRPr lang="ar-EG" b="1" dirty="0">
              <a:solidFill>
                <a:schemeClr val="tx1">
                  <a:lumMod val="95000"/>
                  <a:lumOff val="5000"/>
                </a:schemeClr>
              </a:solidFill>
            </a:endParaRPr>
          </a:p>
        </p:txBody>
      </p:sp>
    </p:spTree>
    <p:extLst>
      <p:ext uri="{BB962C8B-B14F-4D97-AF65-F5344CB8AC3E}">
        <p14:creationId xmlns:p14="http://schemas.microsoft.com/office/powerpoint/2010/main" val="178014375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a:solidFill>
            <a:schemeClr val="accent3">
              <a:lumMod val="75000"/>
            </a:schemeClr>
          </a:solidFill>
        </p:spPr>
        <p:txBody>
          <a:bodyPr>
            <a:normAutofit/>
          </a:bodyPr>
          <a:lstStyle/>
          <a:p>
            <a:r>
              <a:rPr lang="ar-EG" b="1" dirty="0" smtClean="0"/>
              <a:t>  نكتفى بهذا القدر</a:t>
            </a:r>
            <a:br>
              <a:rPr lang="ar-EG" b="1" dirty="0" smtClean="0"/>
            </a:br>
            <a:endParaRPr lang="ar-EG" dirty="0"/>
          </a:p>
        </p:txBody>
      </p:sp>
      <p:sp>
        <p:nvSpPr>
          <p:cNvPr id="3" name="Content Placeholder 2"/>
          <p:cNvSpPr>
            <a:spLocks noGrp="1"/>
          </p:cNvSpPr>
          <p:nvPr>
            <p:ph idx="1"/>
          </p:nvPr>
        </p:nvSpPr>
        <p:spPr>
          <a:xfrm>
            <a:off x="457200" y="1600200"/>
            <a:ext cx="8229600" cy="4997152"/>
          </a:xfrm>
          <a:solidFill>
            <a:schemeClr val="accent2">
              <a:lumMod val="60000"/>
              <a:lumOff val="40000"/>
            </a:schemeClr>
          </a:solidFill>
        </p:spPr>
        <p:txBody>
          <a:bodyPr>
            <a:normAutofit/>
          </a:bodyPr>
          <a:lstStyle/>
          <a:p>
            <a:r>
              <a:rPr lang="ar-EG" sz="4000" b="1" dirty="0" smtClean="0"/>
              <a:t>نلتقى المحاضرة القادمة بإذن الله تعالى</a:t>
            </a:r>
          </a:p>
          <a:p>
            <a:pPr marL="0" indent="0">
              <a:buNone/>
            </a:pPr>
            <a:endParaRPr lang="ar-EG" dirty="0"/>
          </a:p>
          <a:p>
            <a:r>
              <a:rPr lang="ar-EG" b="1" dirty="0" smtClean="0"/>
              <a:t>تمنياتى لكم بالتوفيق .....</a:t>
            </a:r>
          </a:p>
          <a:p>
            <a:r>
              <a:rPr lang="ar-EG" dirty="0"/>
              <a:t> </a:t>
            </a:r>
            <a:r>
              <a:rPr lang="ar-EG" dirty="0" smtClean="0"/>
              <a:t>                               تحياتى ....</a:t>
            </a:r>
          </a:p>
          <a:p>
            <a:r>
              <a:rPr lang="ar-EG" dirty="0" smtClean="0"/>
              <a:t>                                              </a:t>
            </a:r>
            <a:r>
              <a:rPr lang="ar-EG" b="1" dirty="0" smtClean="0">
                <a:solidFill>
                  <a:srgbClr val="002060"/>
                </a:solidFill>
                <a:latin typeface="Arial Unicode MS" pitchFamily="34" charset="-128"/>
                <a:ea typeface="Arial Unicode MS" pitchFamily="34" charset="-128"/>
                <a:cs typeface="Arial Unicode MS" pitchFamily="34" charset="-128"/>
              </a:rPr>
              <a:t>د/آمال السعدى</a:t>
            </a:r>
            <a:endParaRPr lang="ar-EG" b="1" dirty="0">
              <a:solidFill>
                <a:srgbClr val="002060"/>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39851857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1000" fill="hold"/>
                                        <p:tgtEl>
                                          <p:spTgt spid="3">
                                            <p:bg/>
                                          </p:spTgt>
                                        </p:tgtEl>
                                        <p:attrNameLst>
                                          <p:attrName>ppt_w</p:attrName>
                                        </p:attrNameLst>
                                      </p:cBhvr>
                                      <p:tavLst>
                                        <p:tav tm="0">
                                          <p:val>
                                            <p:fltVal val="0"/>
                                          </p:val>
                                        </p:tav>
                                        <p:tav tm="100000">
                                          <p:val>
                                            <p:strVal val="#ppt_w"/>
                                          </p:val>
                                        </p:tav>
                                      </p:tavLst>
                                    </p:anim>
                                    <p:anim calcmode="lin" valueType="num">
                                      <p:cBhvr>
                                        <p:cTn id="15" dur="1000" fill="hold"/>
                                        <p:tgtEl>
                                          <p:spTgt spid="3">
                                            <p:bg/>
                                          </p:spTgt>
                                        </p:tgtEl>
                                        <p:attrNameLst>
                                          <p:attrName>ppt_h</p:attrName>
                                        </p:attrNameLst>
                                      </p:cBhvr>
                                      <p:tavLst>
                                        <p:tav tm="0">
                                          <p:val>
                                            <p:fltVal val="0"/>
                                          </p:val>
                                        </p:tav>
                                        <p:tav tm="100000">
                                          <p:val>
                                            <p:strVal val="#ppt_h"/>
                                          </p:val>
                                        </p:tav>
                                      </p:tavLst>
                                    </p:anim>
                                    <p:anim calcmode="lin" valueType="num">
                                      <p:cBhvr>
                                        <p:cTn id="16" dur="1000" fill="hold"/>
                                        <p:tgtEl>
                                          <p:spTgt spid="3">
                                            <p:bg/>
                                          </p:spTgt>
                                        </p:tgtEl>
                                        <p:attrNameLst>
                                          <p:attrName>style.rotation</p:attrName>
                                        </p:attrNameLst>
                                      </p:cBhvr>
                                      <p:tavLst>
                                        <p:tav tm="0">
                                          <p:val>
                                            <p:fltVal val="90"/>
                                          </p:val>
                                        </p:tav>
                                        <p:tav tm="100000">
                                          <p:val>
                                            <p:fltVal val="0"/>
                                          </p:val>
                                        </p:tav>
                                      </p:tavLst>
                                    </p:anim>
                                    <p:animEffect transition="in" filter="fade">
                                      <p:cBhvr>
                                        <p:cTn id="17" dur="10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8229600" cy="1143000"/>
          </a:xfrm>
        </p:spPr>
        <p:style>
          <a:lnRef idx="1">
            <a:schemeClr val="accent1"/>
          </a:lnRef>
          <a:fillRef idx="3">
            <a:schemeClr val="accent1"/>
          </a:fillRef>
          <a:effectRef idx="2">
            <a:schemeClr val="accent1"/>
          </a:effectRef>
          <a:fontRef idx="minor">
            <a:schemeClr val="lt1"/>
          </a:fontRef>
        </p:style>
        <p:txBody>
          <a:bodyPr/>
          <a:lstStyle/>
          <a:p>
            <a:r>
              <a:rPr lang="ar-EG" b="1" dirty="0" smtClean="0"/>
              <a:t>تابع استكمال الفصل الثالث</a:t>
            </a:r>
            <a:endParaRPr lang="ar-EG" b="1" dirty="0"/>
          </a:p>
        </p:txBody>
      </p:sp>
      <p:sp>
        <p:nvSpPr>
          <p:cNvPr id="3" name="Content Placeholder 2"/>
          <p:cNvSpPr>
            <a:spLocks noGrp="1"/>
          </p:cNvSpPr>
          <p:nvPr>
            <p:ph idx="1"/>
          </p:nvPr>
        </p:nvSpPr>
        <p:spPr>
          <a:xfrm>
            <a:off x="323528" y="1988840"/>
            <a:ext cx="8208912" cy="4176464"/>
          </a:xfrm>
        </p:spPr>
        <p:style>
          <a:lnRef idx="1">
            <a:schemeClr val="accent1"/>
          </a:lnRef>
          <a:fillRef idx="2">
            <a:schemeClr val="accent1"/>
          </a:fillRef>
          <a:effectRef idx="1">
            <a:schemeClr val="accent1"/>
          </a:effectRef>
          <a:fontRef idx="minor">
            <a:schemeClr val="dk1"/>
          </a:fontRef>
        </p:style>
        <p:txBody>
          <a:bodyPr>
            <a:normAutofit/>
          </a:bodyPr>
          <a:lstStyle/>
          <a:p>
            <a:endParaRPr lang="ar-EG" sz="4400" b="1" dirty="0" smtClean="0"/>
          </a:p>
          <a:p>
            <a:endParaRPr lang="ar-EG" sz="4400" b="1" dirty="0"/>
          </a:p>
          <a:p>
            <a:pPr algn="ctr"/>
            <a:r>
              <a:rPr lang="ar-EG" sz="6000" b="1" dirty="0" smtClean="0"/>
              <a:t>إنتاج أفلام العلاقات العامة</a:t>
            </a:r>
            <a:endParaRPr lang="ar-EG" sz="6000" b="1" dirty="0"/>
          </a:p>
        </p:txBody>
      </p:sp>
    </p:spTree>
    <p:extLst>
      <p:ext uri="{BB962C8B-B14F-4D97-AF65-F5344CB8AC3E}">
        <p14:creationId xmlns:p14="http://schemas.microsoft.com/office/powerpoint/2010/main" val="117806375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000"/>
                                        <p:tgtEl>
                                          <p:spTgt spid="3">
                                            <p:bg/>
                                          </p:spTgt>
                                        </p:tgtEl>
                                      </p:cBhvr>
                                    </p:animEffect>
                                    <p:anim calcmode="lin" valueType="num">
                                      <p:cBhvr>
                                        <p:cTn id="13" dur="2000" fill="hold"/>
                                        <p:tgtEl>
                                          <p:spTgt spid="3">
                                            <p:bg/>
                                          </p:spTgt>
                                        </p:tgtEl>
                                        <p:attrNameLst>
                                          <p:attrName>ppt_w</p:attrName>
                                        </p:attrNameLst>
                                      </p:cBhvr>
                                      <p:tavLst>
                                        <p:tav tm="0" fmla="#ppt_w*sin(2.5*pi*$)">
                                          <p:val>
                                            <p:fltVal val="0"/>
                                          </p:val>
                                        </p:tav>
                                        <p:tav tm="100000">
                                          <p:val>
                                            <p:fltVal val="1"/>
                                          </p:val>
                                        </p:tav>
                                      </p:tavLst>
                                    </p:anim>
                                    <p:anim calcmode="lin" valueType="num">
                                      <p:cBhvr>
                                        <p:cTn id="14" dur="2000" fill="hold"/>
                                        <p:tgtEl>
                                          <p:spTgt spid="3">
                                            <p:bg/>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algn="r"/>
            <a:r>
              <a:rPr lang="ar-EG" dirty="0" smtClean="0"/>
              <a:t>مقدمة</a:t>
            </a:r>
            <a:endParaRPr lang="ar-EG" dirty="0"/>
          </a:p>
        </p:txBody>
      </p:sp>
      <p:sp>
        <p:nvSpPr>
          <p:cNvPr id="3" name="Content Placeholder 2"/>
          <p:cNvSpPr>
            <a:spLocks noGrp="1"/>
          </p:cNvSpPr>
          <p:nvPr>
            <p:ph idx="1"/>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ar-EG" sz="4800" dirty="0" smtClean="0"/>
              <a:t>تلجأ معظم المؤسسات والشركات لانتاج الافلام كوسيلة اتصال بينها وبين </a:t>
            </a:r>
            <a:r>
              <a:rPr lang="ar-EG" sz="4800" dirty="0"/>
              <a:t>جمهورها </a:t>
            </a:r>
            <a:r>
              <a:rPr lang="ar-EG" sz="4800" dirty="0" smtClean="0"/>
              <a:t>لكسب تاييدهم وخلق وتنمية الدوافع والافكار والاتجاهات المحابية لاهداف المؤسسة </a:t>
            </a:r>
            <a:r>
              <a:rPr lang="ar-EG" dirty="0" smtClean="0"/>
              <a:t>.</a:t>
            </a:r>
            <a:endParaRPr lang="ar-EG" dirty="0"/>
          </a:p>
        </p:txBody>
      </p:sp>
    </p:spTree>
    <p:extLst>
      <p:ext uri="{BB962C8B-B14F-4D97-AF65-F5344CB8AC3E}">
        <p14:creationId xmlns:p14="http://schemas.microsoft.com/office/powerpoint/2010/main" val="116863752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91264" cy="6009531"/>
          </a:xfrm>
        </p:spPr>
        <p:style>
          <a:lnRef idx="1">
            <a:schemeClr val="accent1"/>
          </a:lnRef>
          <a:fillRef idx="3">
            <a:schemeClr val="accent1"/>
          </a:fillRef>
          <a:effectRef idx="2">
            <a:schemeClr val="accent1"/>
          </a:effectRef>
          <a:fontRef idx="minor">
            <a:schemeClr val="lt1"/>
          </a:fontRef>
        </p:style>
        <p:txBody>
          <a:bodyPr>
            <a:normAutofit/>
          </a:bodyPr>
          <a:lstStyle/>
          <a:p>
            <a:r>
              <a:rPr lang="ar-EG" sz="4400" dirty="0" smtClean="0"/>
              <a:t>تتباين الآراء حول تسمية هذه الأفلام فالبعض يطلق عليها أسم الافلام الوثائقية أو أو الافلام غير المسرحية </a:t>
            </a:r>
            <a:r>
              <a:rPr lang="ar-EG" sz="4400" dirty="0"/>
              <a:t>الافلام </a:t>
            </a:r>
            <a:r>
              <a:rPr lang="ar-EG" sz="4400" dirty="0" smtClean="0"/>
              <a:t>التعليمية,حيث يمكن ان تعلم المشاهدين أظو المتلقيين كيفية استخدام منتج جديد مع توضيح استخداماته واشكاله المتعددة من حيث الالوان أو الاشكال أو الاحجام ....إلخ.</a:t>
            </a:r>
            <a:endParaRPr lang="ar-EG" sz="4400" dirty="0"/>
          </a:p>
        </p:txBody>
      </p:sp>
    </p:spTree>
    <p:extLst>
      <p:ext uri="{BB962C8B-B14F-4D97-AF65-F5344CB8AC3E}">
        <p14:creationId xmlns:p14="http://schemas.microsoft.com/office/powerpoint/2010/main" val="277989786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p:spPr>
        <p:txBody>
          <a:bodyPr/>
          <a:lstStyle/>
          <a:p>
            <a:r>
              <a:rPr lang="ar-EG" b="1" dirty="0" smtClean="0"/>
              <a:t>تاريخ أفلام العلاقات العامة</a:t>
            </a:r>
            <a:endParaRPr lang="ar-EG" b="1" dirty="0"/>
          </a:p>
        </p:txBody>
      </p:sp>
      <p:sp>
        <p:nvSpPr>
          <p:cNvPr id="3" name="Content Placeholder 2"/>
          <p:cNvSpPr>
            <a:spLocks noGrp="1"/>
          </p:cNvSpPr>
          <p:nvPr>
            <p:ph idx="1"/>
          </p:nvPr>
        </p:nvSpPr>
        <p:spPr>
          <a:solidFill>
            <a:schemeClr val="accent3">
              <a:lumMod val="60000"/>
              <a:lumOff val="40000"/>
            </a:schemeClr>
          </a:solidFill>
        </p:spPr>
        <p:txBody>
          <a:bodyPr/>
          <a:lstStyle/>
          <a:p>
            <a:r>
              <a:rPr lang="ar-EG" dirty="0" smtClean="0"/>
              <a:t>يعود تاريخ أفلام العلاقات العامة الى عام 1899 ,عندما كلفت شركة </a:t>
            </a:r>
            <a:r>
              <a:rPr lang="en-US" dirty="0" smtClean="0"/>
              <a:t>NORTH WEST TRANSTION CAMPANY</a:t>
            </a:r>
            <a:r>
              <a:rPr lang="ar-EG" dirty="0" smtClean="0"/>
              <a:t>مصورا سينمائيا لتصوير فيلم طوله «ثمانية أقدام»,ثم بدأت شركة «فورد الامريكية « باستخدام الافلام بشكل مكثف فأسست مختبرا عام 1911 خاص بالافلام حيث قامت بإنتاج أكثر من 40 ألف قدم من الافلام اسبوعيا قياسه  53سم لصالح نشرة اخبار الشركة  . </a:t>
            </a:r>
            <a:endParaRPr lang="ar-EG" dirty="0"/>
          </a:p>
        </p:txBody>
      </p:sp>
    </p:spTree>
    <p:extLst>
      <p:ext uri="{BB962C8B-B14F-4D97-AF65-F5344CB8AC3E}">
        <p14:creationId xmlns:p14="http://schemas.microsoft.com/office/powerpoint/2010/main" val="56311319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EG" dirty="0"/>
          </a:p>
        </p:txBody>
      </p:sp>
      <p:pic>
        <p:nvPicPr>
          <p:cNvPr id="1026" name="Picture 2" descr="E:\المواد التى تدرس\انتاج المواد السمعية والبصرية\المواد السمعبصرية د سارة\صور للمادة\IMG_20181228_191136_4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16" y="404664"/>
            <a:ext cx="8924484"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816559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0"/>
            <a:ext cx="8147248" cy="6525344"/>
          </a:xfrm>
        </p:spPr>
        <p:style>
          <a:lnRef idx="2">
            <a:schemeClr val="accent4">
              <a:shade val="50000"/>
            </a:schemeClr>
          </a:lnRef>
          <a:fillRef idx="1">
            <a:schemeClr val="accent4"/>
          </a:fillRef>
          <a:effectRef idx="0">
            <a:schemeClr val="accent4"/>
          </a:effectRef>
          <a:fontRef idx="minor">
            <a:schemeClr val="lt1"/>
          </a:fontRef>
        </p:style>
        <p:txBody>
          <a:bodyPr>
            <a:normAutofit fontScale="25000" lnSpcReduction="20000"/>
          </a:bodyPr>
          <a:lstStyle/>
          <a:p>
            <a:endParaRPr lang="ar-EG" sz="5100" dirty="0" smtClean="0"/>
          </a:p>
          <a:p>
            <a:endParaRPr lang="ar-EG" sz="5100" dirty="0"/>
          </a:p>
          <a:p>
            <a:endParaRPr lang="ar-EG" sz="5100" dirty="0" smtClean="0"/>
          </a:p>
          <a:p>
            <a:endParaRPr lang="ar-EG" sz="5100" dirty="0"/>
          </a:p>
          <a:p>
            <a:r>
              <a:rPr lang="ar-EG" sz="9600" b="1" dirty="0" smtClean="0"/>
              <a:t>إن </a:t>
            </a:r>
            <a:r>
              <a:rPr lang="ar-EG" sz="9600" b="1" dirty="0"/>
              <a:t>إمتاع المستهلك جانب مهم من مجال صناعة الأفلام، حتى في الأفلام</a:t>
            </a:r>
          </a:p>
          <a:p>
            <a:r>
              <a:rPr lang="ar-EG" sz="9600" b="1" dirty="0"/>
              <a:t>الوثائقية؛ فمعظم صنَّاع الأفلام الوثائقية يبيعون أعمالهم، إما للمشاهدين أو لوسطاء</a:t>
            </a:r>
          </a:p>
          <a:p>
            <a:r>
              <a:rPr lang="ar-EG" sz="9600" b="1" dirty="0"/>
              <a:t>مثل مؤسسات البث والموزعين، وهم ملتزمون بالقواعد التي تحكم هذا المجال، وعلى الرغم</a:t>
            </a:r>
          </a:p>
          <a:p>
            <a:r>
              <a:rPr lang="ar-EG" sz="9600" b="1" dirty="0"/>
              <a:t>من أن تكلفة إنتاج الأفلام الوثائقية أقل بكثير من تكلفة الأفلام الروائية، فتكلفة إنتاجها</a:t>
            </a:r>
          </a:p>
          <a:p>
            <a:r>
              <a:rPr lang="ar-EG" sz="9600" b="1" dirty="0"/>
              <a:t>تظل أعلى بكثير من تكلفة إنتاج منشور دعائي أو كتيب على سبيل المثال. وعادة ما تتطلب</a:t>
            </a:r>
          </a:p>
          <a:p>
            <a:r>
              <a:rPr lang="ar-EG" sz="9600" b="1" dirty="0"/>
              <a:t>الأفلام الوثائقية السينمائية والتليفزيونية مستثمرين أو مؤسسات، مثل مؤسسات البث،</a:t>
            </a:r>
          </a:p>
          <a:p>
            <a:r>
              <a:rPr lang="ar-EG" sz="9600" b="1" dirty="0"/>
              <a:t>لدعمها، ومع ازدياد شعبية الأفلام الوثائقية، زاد ما ينتج منها لإمتاع الجماهير دون</a:t>
            </a:r>
          </a:p>
          <a:p>
            <a:r>
              <a:rPr lang="ar-EG" sz="9600" b="1" dirty="0"/>
              <a:t>تحدي الافتراضات القائمة؛ فهي تجذب وترفِّه عن المُشاهد بأفضل الأدوات المجدية في</a:t>
            </a:r>
          </a:p>
          <a:p>
            <a:r>
              <a:rPr lang="ar-EG" sz="9600" b="1" dirty="0"/>
              <a:t>ذلك، </a:t>
            </a:r>
            <a:r>
              <a:rPr lang="ar-EG" sz="9600" b="1" dirty="0" smtClean="0"/>
              <a:t>كالإثارة،التشويق، </a:t>
            </a:r>
            <a:r>
              <a:rPr lang="ar-EG" sz="9600" b="1" dirty="0"/>
              <a:t>والعنف.</a:t>
            </a:r>
          </a:p>
        </p:txBody>
      </p:sp>
    </p:spTree>
    <p:extLst>
      <p:ext uri="{BB962C8B-B14F-4D97-AF65-F5344CB8AC3E}">
        <p14:creationId xmlns:p14="http://schemas.microsoft.com/office/powerpoint/2010/main" val="278462305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ar-EG" b="1" dirty="0" smtClean="0"/>
              <a:t/>
            </a:r>
            <a:br>
              <a:rPr lang="ar-EG" b="1" dirty="0" smtClean="0"/>
            </a:br>
            <a:r>
              <a:rPr lang="ar-EG" b="1" dirty="0" smtClean="0"/>
              <a:t>خصائص </a:t>
            </a:r>
            <a:r>
              <a:rPr lang="ar-EG" b="1" dirty="0"/>
              <a:t>الفيلم الوثائقي</a:t>
            </a:r>
            <a:br>
              <a:rPr lang="ar-EG" b="1" dirty="0"/>
            </a:br>
            <a:endParaRPr lang="ar-EG" dirty="0"/>
          </a:p>
        </p:txBody>
      </p:sp>
      <p:sp>
        <p:nvSpPr>
          <p:cNvPr id="3" name="Content Placeholder 2"/>
          <p:cNvSpPr>
            <a:spLocks noGrp="1"/>
          </p:cNvSpPr>
          <p:nvPr>
            <p:ph idx="1"/>
          </p:nvPr>
        </p:nvSpPr>
        <p:spPr>
          <a:xfrm>
            <a:off x="457200" y="1268760"/>
            <a:ext cx="8229600" cy="4857403"/>
          </a:xfrm>
        </p:spPr>
        <p:style>
          <a:lnRef idx="1">
            <a:schemeClr val="accent5"/>
          </a:lnRef>
          <a:fillRef idx="3">
            <a:schemeClr val="accent5"/>
          </a:fillRef>
          <a:effectRef idx="2">
            <a:schemeClr val="accent5"/>
          </a:effectRef>
          <a:fontRef idx="minor">
            <a:schemeClr val="lt1"/>
          </a:fontRef>
        </p:style>
        <p:txBody>
          <a:bodyPr>
            <a:normAutofit/>
          </a:bodyPr>
          <a:lstStyle/>
          <a:p>
            <a:r>
              <a:rPr lang="ar-EG" dirty="0" smtClean="0"/>
              <a:t>يعتمد </a:t>
            </a:r>
            <a:r>
              <a:rPr lang="ar-EG" dirty="0"/>
              <a:t>على الحيادية وتقديم الحقائق مباشرة للمخاطب دون تحريفها</a:t>
            </a:r>
          </a:p>
          <a:p>
            <a:r>
              <a:rPr lang="ar-EG" dirty="0"/>
              <a:t>المعالجة الخلاقة للواقع</a:t>
            </a:r>
          </a:p>
          <a:p>
            <a:r>
              <a:rPr lang="ar-EG" dirty="0"/>
              <a:t>العمل الوثائقي ليس للترفيه بل هي مادة علمية يرجع إليها في بعض الدراسات والأبحاث</a:t>
            </a:r>
          </a:p>
          <a:p>
            <a:r>
              <a:rPr lang="ar-EG" dirty="0"/>
              <a:t>العمل الوثائقي عمل واقعي ويحتاج إلى جدية وإثارة</a:t>
            </a:r>
          </a:p>
          <a:p>
            <a:r>
              <a:rPr lang="ar-EG" dirty="0"/>
              <a:t>عكس قصص أناس حقيقيين ووقائع علمية أو تاريخية بعيدة عن الخيال</a:t>
            </a:r>
          </a:p>
          <a:p>
            <a:endParaRPr lang="ar-EG" dirty="0"/>
          </a:p>
        </p:txBody>
      </p:sp>
    </p:spTree>
    <p:extLst>
      <p:ext uri="{BB962C8B-B14F-4D97-AF65-F5344CB8AC3E}">
        <p14:creationId xmlns:p14="http://schemas.microsoft.com/office/powerpoint/2010/main" val="2950278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ar-EG" b="1" i="1" u="sng" dirty="0" smtClean="0">
                <a:effectLst>
                  <a:outerShdw blurRad="38100" dist="38100" dir="2700000" algn="tl">
                    <a:srgbClr val="000000">
                      <a:alpha val="43137"/>
                    </a:srgbClr>
                  </a:outerShdw>
                </a:effectLst>
              </a:rPr>
              <a:t>مميزات استخدام الأفلام فى مجال العلاقات العامة </a:t>
            </a:r>
            <a:endParaRPr lang="ar-EG" b="1"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84784"/>
            <a:ext cx="8229600" cy="4641379"/>
          </a:xfrm>
          <a:solidFill>
            <a:srgbClr val="00B050"/>
          </a:solidFill>
        </p:spPr>
        <p:txBody>
          <a:bodyPr>
            <a:normAutofit/>
          </a:bodyPr>
          <a:lstStyle/>
          <a:p>
            <a:r>
              <a:rPr lang="ar-EG" sz="4000" dirty="0" smtClean="0"/>
              <a:t>1- امكانية عرض الافكار الترويجية للسلع والخدمات التى تقدمها المؤسسسات بشكل جذاب يحمل مجموعة من المشاعر والعواطف والاحاسيس  التى تخدم الهدف التسويقى للمنتج او الخدمة المطروحة, والتى يصعب احيانا وصفها بشكل مؤثر فى المواد المطبوعة او المسموعة</a:t>
            </a:r>
            <a:r>
              <a:rPr lang="ar-EG" sz="4000" b="1" dirty="0" smtClean="0"/>
              <a:t>.</a:t>
            </a:r>
            <a:endParaRPr lang="ar-EG" sz="4000" b="1" dirty="0"/>
          </a:p>
        </p:txBody>
      </p:sp>
    </p:spTree>
    <p:extLst>
      <p:ext uri="{BB962C8B-B14F-4D97-AF65-F5344CB8AC3E}">
        <p14:creationId xmlns:p14="http://schemas.microsoft.com/office/powerpoint/2010/main" val="49693023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1265</TotalTime>
  <Words>807</Words>
  <Application>Microsoft Office PowerPoint</Application>
  <PresentationFormat>On-screen Show (4:3)</PresentationFormat>
  <Paragraphs>86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المحاضرة السادسة </vt:lpstr>
      <vt:lpstr>تابع استكمال الفصل الثالث</vt:lpstr>
      <vt:lpstr>مقدمة</vt:lpstr>
      <vt:lpstr>PowerPoint Presentation</vt:lpstr>
      <vt:lpstr>تاريخ أفلام العلاقات العامة</vt:lpstr>
      <vt:lpstr>PowerPoint Presentation</vt:lpstr>
      <vt:lpstr>PowerPoint Presentation</vt:lpstr>
      <vt:lpstr> خصائص الفيلم الوثائقي </vt:lpstr>
      <vt:lpstr>مميزات استخدام الأفلام فى مجال العلاقات العامة </vt:lpstr>
      <vt:lpstr>PowerPoint Presentation</vt:lpstr>
      <vt:lpstr>PowerPoint Presentation</vt:lpstr>
      <vt:lpstr>6- التأكيد على فعالية المنتجات.</vt:lpstr>
      <vt:lpstr>إنتاج أفلام العلاقات العامة</vt:lpstr>
      <vt:lpstr>مراحل الانتاج التسجيلى</vt:lpstr>
      <vt:lpstr> مراحل صناعة الفيلم الوثائقي </vt:lpstr>
      <vt:lpstr> الإعداد وكتابة السيناريو </vt:lpstr>
      <vt:lpstr>PowerPoint Presentation</vt:lpstr>
      <vt:lpstr>  نكتفى بهذا القدر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dc:title>
  <dc:creator>Anas_it</dc:creator>
  <cp:lastModifiedBy>Anas_it</cp:lastModifiedBy>
  <cp:revision>82</cp:revision>
  <dcterms:created xsi:type="dcterms:W3CDTF">2020-03-23T23:31:22Z</dcterms:created>
  <dcterms:modified xsi:type="dcterms:W3CDTF">2020-03-27T11:35:14Z</dcterms:modified>
</cp:coreProperties>
</file>