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B0C3FCC5-27FE-4C38-ABDB-D9F3C1ACE725}"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306737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0C3FCC5-27FE-4C38-ABDB-D9F3C1ACE725}"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824013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0C3FCC5-27FE-4C38-ABDB-D9F3C1ACE725}"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1935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B0C3FCC5-27FE-4C38-ABDB-D9F3C1ACE725}"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338880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C3FCC5-27FE-4C38-ABDB-D9F3C1ACE725}" type="datetimeFigureOut">
              <a:rPr lang="ar-EG" smtClean="0"/>
              <a:t>07/08/1441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3285793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B0C3FCC5-27FE-4C38-ABDB-D9F3C1ACE725}"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3844057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B0C3FCC5-27FE-4C38-ABDB-D9F3C1ACE725}" type="datetimeFigureOut">
              <a:rPr lang="ar-EG" smtClean="0"/>
              <a:t>07/08/1441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1376725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B0C3FCC5-27FE-4C38-ABDB-D9F3C1ACE725}" type="datetimeFigureOut">
              <a:rPr lang="ar-EG" smtClean="0"/>
              <a:t>07/08/1441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3756364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3FCC5-27FE-4C38-ABDB-D9F3C1ACE725}" type="datetimeFigureOut">
              <a:rPr lang="ar-EG" smtClean="0"/>
              <a:t>07/08/1441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422488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3FCC5-27FE-4C38-ABDB-D9F3C1ACE725}"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1636588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3FCC5-27FE-4C38-ABDB-D9F3C1ACE725}" type="datetimeFigureOut">
              <a:rPr lang="ar-EG" smtClean="0"/>
              <a:t>07/08/1441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C88EAE0B-CCAF-4A00-9D70-632A4156824D}" type="slidenum">
              <a:rPr lang="ar-EG" smtClean="0"/>
              <a:t>‹#›</a:t>
            </a:fld>
            <a:endParaRPr lang="ar-EG"/>
          </a:p>
        </p:txBody>
      </p:sp>
    </p:spTree>
    <p:extLst>
      <p:ext uri="{BB962C8B-B14F-4D97-AF65-F5344CB8AC3E}">
        <p14:creationId xmlns:p14="http://schemas.microsoft.com/office/powerpoint/2010/main" val="4151816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0C3FCC5-27FE-4C38-ABDB-D9F3C1ACE725}" type="datetimeFigureOut">
              <a:rPr lang="ar-EG" smtClean="0"/>
              <a:t>07/08/1441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88EAE0B-CCAF-4A00-9D70-632A4156824D}" type="slidenum">
              <a:rPr lang="ar-EG" smtClean="0"/>
              <a:t>‹#›</a:t>
            </a:fld>
            <a:endParaRPr lang="ar-EG"/>
          </a:p>
        </p:txBody>
      </p:sp>
    </p:spTree>
    <p:extLst>
      <p:ext uri="{BB962C8B-B14F-4D97-AF65-F5344CB8AC3E}">
        <p14:creationId xmlns:p14="http://schemas.microsoft.com/office/powerpoint/2010/main" val="3461672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488832" cy="1152128"/>
          </a:xfrm>
          <a:solidFill>
            <a:schemeClr val="tx1"/>
          </a:solidFill>
        </p:spPr>
        <p:txBody>
          <a:bodyPr/>
          <a:lstStyle/>
          <a:p>
            <a:r>
              <a:rPr lang="ar-EG" b="1" i="1" u="sng" dirty="0" smtClean="0">
                <a:solidFill>
                  <a:schemeClr val="accent4">
                    <a:lumMod val="60000"/>
                    <a:lumOff val="40000"/>
                  </a:schemeClr>
                </a:solidFill>
                <a:effectLst>
                  <a:outerShdw blurRad="38100" dist="38100" dir="2700000" algn="tl">
                    <a:srgbClr val="000000">
                      <a:alpha val="43137"/>
                    </a:srgbClr>
                  </a:outerShdw>
                </a:effectLst>
              </a:rPr>
              <a:t>المحاضرة السادسة</a:t>
            </a:r>
            <a:endParaRPr lang="ar-EG" b="1" i="1" u="sng" dirty="0">
              <a:solidFill>
                <a:schemeClr val="accent4">
                  <a:lumMod val="60000"/>
                  <a:lumOff val="4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11560" y="1340768"/>
            <a:ext cx="7560840" cy="3600400"/>
          </a:xfrm>
        </p:spPr>
        <p:style>
          <a:lnRef idx="1">
            <a:schemeClr val="accent2"/>
          </a:lnRef>
          <a:fillRef idx="2">
            <a:schemeClr val="accent2"/>
          </a:fillRef>
          <a:effectRef idx="1">
            <a:schemeClr val="accent2"/>
          </a:effectRef>
          <a:fontRef idx="minor">
            <a:schemeClr val="dk1"/>
          </a:fontRef>
        </p:style>
        <p:txBody>
          <a:bodyPr>
            <a:normAutofit/>
          </a:bodyPr>
          <a:lstStyle/>
          <a:p>
            <a:pPr algn="r"/>
            <a:r>
              <a:rPr lang="ar-EG" b="1" dirty="0" smtClean="0">
                <a:solidFill>
                  <a:schemeClr val="tx2">
                    <a:lumMod val="60000"/>
                    <a:lumOff val="40000"/>
                  </a:schemeClr>
                </a:solidFill>
              </a:rPr>
              <a:t>الفرقة الثانية جميع الاقسام:</a:t>
            </a:r>
          </a:p>
          <a:p>
            <a:pPr algn="r"/>
            <a:r>
              <a:rPr lang="ar-EG" sz="2800" dirty="0" smtClean="0">
                <a:solidFill>
                  <a:srgbClr val="00B050"/>
                </a:solidFill>
              </a:rPr>
              <a:t>(صحافة- علاقات عامة –إذاعة وتلفزيون – إعلام الكترونى)</a:t>
            </a:r>
          </a:p>
          <a:p>
            <a:pPr algn="r"/>
            <a:r>
              <a:rPr lang="ar-EG" sz="2800" b="1" dirty="0" smtClean="0">
                <a:solidFill>
                  <a:schemeClr val="tx2">
                    <a:lumMod val="60000"/>
                    <a:lumOff val="40000"/>
                  </a:schemeClr>
                </a:solidFill>
              </a:rPr>
              <a:t>اسم المقرر/ المدخل الاجتماعى للإعلام</a:t>
            </a:r>
          </a:p>
          <a:p>
            <a:pPr algn="r"/>
            <a:endParaRPr lang="ar-EG" sz="2800" b="1" dirty="0">
              <a:solidFill>
                <a:schemeClr val="tx2">
                  <a:lumMod val="60000"/>
                  <a:lumOff val="40000"/>
                </a:schemeClr>
              </a:solidFill>
            </a:endParaRPr>
          </a:p>
          <a:p>
            <a:pPr algn="r"/>
            <a:r>
              <a:rPr lang="ar-EG" sz="2800" b="1" dirty="0" smtClean="0">
                <a:solidFill>
                  <a:srgbClr val="FF0000"/>
                </a:solidFill>
              </a:rPr>
              <a:t>                                                  د/ آمال  السعدى</a:t>
            </a:r>
          </a:p>
          <a:p>
            <a:pPr algn="r"/>
            <a:endParaRPr lang="ar-EG" sz="2800" b="1" dirty="0">
              <a:solidFill>
                <a:schemeClr val="tx2">
                  <a:lumMod val="60000"/>
                  <a:lumOff val="40000"/>
                </a:schemeClr>
              </a:solidFill>
            </a:endParaRPr>
          </a:p>
        </p:txBody>
      </p:sp>
    </p:spTree>
    <p:extLst>
      <p:ext uri="{BB962C8B-B14F-4D97-AF65-F5344CB8AC3E}">
        <p14:creationId xmlns:p14="http://schemas.microsoft.com/office/powerpoint/2010/main" val="214196460"/>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par>
                                <p:cTn id="39" presetID="26" presetClass="entr" presetSubtype="0" fill="hold"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down)">
                                      <p:cBhvr>
                                        <p:cTn id="41" dur="580">
                                          <p:stCondLst>
                                            <p:cond delay="0"/>
                                          </p:stCondLst>
                                        </p:cTn>
                                        <p:tgtEl>
                                          <p:spTgt spid="3">
                                            <p:txEl>
                                              <p:pRg st="1" end="1"/>
                                            </p:txEl>
                                          </p:spTgt>
                                        </p:tgtEl>
                                      </p:cBhvr>
                                    </p:animEffect>
                                    <p:anim calcmode="lin" valueType="num">
                                      <p:cBhvr>
                                        <p:cTn id="4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1" end="1"/>
                                            </p:txEl>
                                          </p:spTgt>
                                        </p:tgtEl>
                                      </p:cBhvr>
                                      <p:to x="100000" y="60000"/>
                                    </p:animScale>
                                    <p:animScale>
                                      <p:cBhvr>
                                        <p:cTn id="48" dur="166" decel="50000">
                                          <p:stCondLst>
                                            <p:cond delay="676"/>
                                          </p:stCondLst>
                                        </p:cTn>
                                        <p:tgtEl>
                                          <p:spTgt spid="3">
                                            <p:txEl>
                                              <p:pRg st="1" end="1"/>
                                            </p:txEl>
                                          </p:spTgt>
                                        </p:tgtEl>
                                      </p:cBhvr>
                                      <p:to x="100000" y="100000"/>
                                    </p:animScale>
                                    <p:animScale>
                                      <p:cBhvr>
                                        <p:cTn id="49" dur="26">
                                          <p:stCondLst>
                                            <p:cond delay="1312"/>
                                          </p:stCondLst>
                                        </p:cTn>
                                        <p:tgtEl>
                                          <p:spTgt spid="3">
                                            <p:txEl>
                                              <p:pRg st="1" end="1"/>
                                            </p:txEl>
                                          </p:spTgt>
                                        </p:tgtEl>
                                      </p:cBhvr>
                                      <p:to x="100000" y="80000"/>
                                    </p:animScale>
                                    <p:animScale>
                                      <p:cBhvr>
                                        <p:cTn id="50" dur="166" decel="50000">
                                          <p:stCondLst>
                                            <p:cond delay="1338"/>
                                          </p:stCondLst>
                                        </p:cTn>
                                        <p:tgtEl>
                                          <p:spTgt spid="3">
                                            <p:txEl>
                                              <p:pRg st="1" end="1"/>
                                            </p:txEl>
                                          </p:spTgt>
                                        </p:tgtEl>
                                      </p:cBhvr>
                                      <p:to x="100000" y="100000"/>
                                    </p:animScale>
                                    <p:animScale>
                                      <p:cBhvr>
                                        <p:cTn id="51" dur="26">
                                          <p:stCondLst>
                                            <p:cond delay="1642"/>
                                          </p:stCondLst>
                                        </p:cTn>
                                        <p:tgtEl>
                                          <p:spTgt spid="3">
                                            <p:txEl>
                                              <p:pRg st="1" end="1"/>
                                            </p:txEl>
                                          </p:spTgt>
                                        </p:tgtEl>
                                      </p:cBhvr>
                                      <p:to x="100000" y="90000"/>
                                    </p:animScale>
                                    <p:animScale>
                                      <p:cBhvr>
                                        <p:cTn id="52" dur="166" decel="50000">
                                          <p:stCondLst>
                                            <p:cond delay="1668"/>
                                          </p:stCondLst>
                                        </p:cTn>
                                        <p:tgtEl>
                                          <p:spTgt spid="3">
                                            <p:txEl>
                                              <p:pRg st="1" end="1"/>
                                            </p:txEl>
                                          </p:spTgt>
                                        </p:tgtEl>
                                      </p:cBhvr>
                                      <p:to x="100000" y="100000"/>
                                    </p:animScale>
                                    <p:animScale>
                                      <p:cBhvr>
                                        <p:cTn id="53" dur="26">
                                          <p:stCondLst>
                                            <p:cond delay="1808"/>
                                          </p:stCondLst>
                                        </p:cTn>
                                        <p:tgtEl>
                                          <p:spTgt spid="3">
                                            <p:txEl>
                                              <p:pRg st="1" end="1"/>
                                            </p:txEl>
                                          </p:spTgt>
                                        </p:tgtEl>
                                      </p:cBhvr>
                                      <p:to x="100000" y="95000"/>
                                    </p:animScale>
                                    <p:animScale>
                                      <p:cBhvr>
                                        <p:cTn id="54"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lstStyle/>
          <a:p>
            <a:r>
              <a:rPr lang="ar-EG" dirty="0" smtClean="0"/>
              <a:t>3ـ تيسير التفاعل الاجتماعي</a:t>
            </a:r>
            <a:endParaRPr lang="ar-EG" dirty="0"/>
          </a:p>
        </p:txBody>
      </p:sp>
      <p:sp>
        <p:nvSpPr>
          <p:cNvPr id="3" name="Content Placeholder 2"/>
          <p:cNvSpPr>
            <a:spLocks noGrp="1"/>
          </p:cNvSpPr>
          <p:nvPr>
            <p:ph idx="1"/>
          </p:nvPr>
        </p:nvSpPr>
        <p:spPr>
          <a:xfrm>
            <a:off x="457200" y="1484784"/>
            <a:ext cx="8229600" cy="4641379"/>
          </a:xfrm>
          <a:solidFill>
            <a:schemeClr val="accent2">
              <a:lumMod val="60000"/>
              <a:lumOff val="40000"/>
            </a:schemeClr>
          </a:solidFill>
        </p:spPr>
        <p:txBody>
          <a:bodyPr/>
          <a:lstStyle/>
          <a:p>
            <a:pPr marL="0" indent="0">
              <a:buNone/>
            </a:pPr>
            <a:r>
              <a:rPr lang="ar-EG" dirty="0" smtClean="0"/>
              <a:t/>
            </a:r>
            <a:br>
              <a:rPr lang="ar-EG" dirty="0" smtClean="0"/>
            </a:br>
            <a:r>
              <a:rPr lang="ar-EG" dirty="0" smtClean="0"/>
              <a:t>تزودنا بالأشياء التي نتحدث عنها ونمارسها وتزودنا بأرضيه مشتركة للمحادثات ، وفي معظم الحالات نحن لا نبحث عن هذه المعلومات والخبرات بوعي وإنما يتلقى معظمنا هذه المعلومات بدون قصد .</a:t>
            </a:r>
            <a:endParaRPr lang="ar-EG" dirty="0"/>
          </a:p>
        </p:txBody>
      </p:sp>
    </p:spTree>
    <p:extLst>
      <p:ext uri="{BB962C8B-B14F-4D97-AF65-F5344CB8AC3E}">
        <p14:creationId xmlns:p14="http://schemas.microsoft.com/office/powerpoint/2010/main" val="2281955149"/>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154"/>
          </a:xfrm>
          <a:solidFill>
            <a:srgbClr val="00B050"/>
          </a:solidFill>
        </p:spPr>
        <p:txBody>
          <a:bodyPr/>
          <a:lstStyle/>
          <a:p>
            <a:r>
              <a:rPr lang="ar-EG" b="1" dirty="0" smtClean="0"/>
              <a:t>4ـ بديل للتفاعل الاجتماعي</a:t>
            </a:r>
            <a:endParaRPr lang="ar-EG" b="1" dirty="0"/>
          </a:p>
        </p:txBody>
      </p:sp>
      <p:sp>
        <p:nvSpPr>
          <p:cNvPr id="3" name="Content Placeholder 2"/>
          <p:cNvSpPr>
            <a:spLocks noGrp="1"/>
          </p:cNvSpPr>
          <p:nvPr>
            <p:ph idx="1"/>
          </p:nvPr>
        </p:nvSpPr>
        <p:spPr>
          <a:solidFill>
            <a:srgbClr val="FFFF00"/>
          </a:solidFill>
        </p:spPr>
        <p:txBody>
          <a:bodyPr/>
          <a:lstStyle/>
          <a:p>
            <a:pPr marL="0" indent="0">
              <a:buNone/>
            </a:pPr>
            <a:r>
              <a:rPr lang="ar-EG" dirty="0" smtClean="0"/>
              <a:t/>
            </a:r>
            <a:br>
              <a:rPr lang="ar-EG" dirty="0" smtClean="0"/>
            </a:br>
            <a:r>
              <a:rPr lang="ar-EG" b="1" dirty="0" smtClean="0"/>
              <a:t>يستخدم بعض الناس وسائل الإعلام كبديل للتفاعل الاجتماعي فهي تقدم صداقة بديلة أو تفاعل بديل ، وتزداد أهمية هذه الوظيفة التي يقوم بها وسائل الإعلام بدون قصد مع الأشخاص الذين يعيشون بمفردهم أو منعزلين أو كبار السن والذين يفتقدون لظروف مختلفة</a:t>
            </a:r>
            <a:endParaRPr lang="ar-EG" b="1" dirty="0"/>
          </a:p>
        </p:txBody>
      </p:sp>
    </p:spTree>
    <p:extLst>
      <p:ext uri="{BB962C8B-B14F-4D97-AF65-F5344CB8AC3E}">
        <p14:creationId xmlns:p14="http://schemas.microsoft.com/office/powerpoint/2010/main" val="842373017"/>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r>
              <a:rPr lang="ar-EG" b="1" dirty="0"/>
              <a:t>5</a:t>
            </a:r>
            <a:r>
              <a:rPr lang="ar-EG" b="1" dirty="0" smtClean="0"/>
              <a:t>ـ المساعدة في التحرر العاطفي</a:t>
            </a:r>
            <a:endParaRPr lang="ar-EG" b="1" dirty="0"/>
          </a:p>
        </p:txBody>
      </p:sp>
      <p:sp>
        <p:nvSpPr>
          <p:cNvPr id="3" name="Content Placeholder 2"/>
          <p:cNvSpPr>
            <a:spLocks noGrp="1"/>
          </p:cNvSpPr>
          <p:nvPr>
            <p:ph idx="1"/>
          </p:nvPr>
        </p:nvSpPr>
        <p:spPr>
          <a:xfrm>
            <a:off x="457200" y="1484784"/>
            <a:ext cx="8229600" cy="4641379"/>
          </a:xfrm>
          <a:solidFill>
            <a:srgbClr val="92D050"/>
          </a:solidFill>
        </p:spPr>
        <p:txBody>
          <a:bodyPr>
            <a:normAutofit fontScale="92500" lnSpcReduction="20000"/>
          </a:bodyPr>
          <a:lstStyle/>
          <a:p>
            <a:r>
              <a:rPr lang="ar-EG" dirty="0" smtClean="0"/>
              <a:t/>
            </a:r>
            <a:br>
              <a:rPr lang="ar-EG" dirty="0" smtClean="0"/>
            </a:br>
            <a:r>
              <a:rPr lang="ar-EG" dirty="0" smtClean="0"/>
              <a:t>من الوظائف الواضحة لوسائل الإعلام على مستوى الأفراد تحقيق الاسترخاء والتنفيس والمتعة والاستثارة والتخلص من الملل والعزلة . هذه المصطلحات ليست مترادفة حيث أن الحصول على الاسترخاء هو نقيض الرغبة في الاستثارة كما الاستثارة يمكن ان تتحقق بدون متعة بالضرورة . إلا أن العنصر الوحيد الذي يجمعها جميعاً هو الخبرة العاطفية أو التحرر العاطفي وإطلاق العنان للانفعالات فما نبحث عنه في كل هذه الحالات هو التغيير والسعادة فحين نستخدم وسائل الإعلام عادة ما نلمس التغيير وحين لا نجد شيء يمتعنا في المحتوى نحاول ان نستمتع بالوسيلة نفسها وفي كثير من الحالات ترتبط متعة المحتوى بمتعة الوسيلة نفسها </a:t>
            </a:r>
            <a:r>
              <a:rPr lang="ar-EG" dirty="0"/>
              <a:t>.</a:t>
            </a:r>
          </a:p>
        </p:txBody>
      </p:sp>
    </p:spTree>
    <p:extLst>
      <p:ext uri="{BB962C8B-B14F-4D97-AF65-F5344CB8AC3E}">
        <p14:creationId xmlns:p14="http://schemas.microsoft.com/office/powerpoint/2010/main" val="2201191081"/>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10146"/>
          </a:xfrm>
          <a:solidFill>
            <a:srgbClr val="FFC000"/>
          </a:solidFill>
        </p:spPr>
        <p:txBody>
          <a:bodyPr/>
          <a:lstStyle/>
          <a:p>
            <a:r>
              <a:rPr lang="ar-EG" dirty="0" smtClean="0"/>
              <a:t>6ـ المساعدة في الهروب من التوتر والاغتراب</a:t>
            </a:r>
            <a:endParaRPr lang="ar-EG" dirty="0"/>
          </a:p>
        </p:txBody>
      </p:sp>
      <p:sp>
        <p:nvSpPr>
          <p:cNvPr id="3" name="Content Placeholder 2"/>
          <p:cNvSpPr>
            <a:spLocks noGrp="1"/>
          </p:cNvSpPr>
          <p:nvPr>
            <p:ph idx="1"/>
          </p:nvPr>
        </p:nvSpPr>
        <p:spPr>
          <a:xfrm>
            <a:off x="457200" y="1340768"/>
            <a:ext cx="8229600" cy="4785395"/>
          </a:xfrm>
          <a:solidFill>
            <a:srgbClr val="92D050"/>
          </a:solidFill>
        </p:spPr>
        <p:txBody>
          <a:bodyPr/>
          <a:lstStyle/>
          <a:p>
            <a:pPr marL="0" indent="0">
              <a:buNone/>
            </a:pPr>
            <a:r>
              <a:rPr lang="ar-EG" dirty="0" smtClean="0"/>
              <a:t> </a:t>
            </a:r>
            <a:br>
              <a:rPr lang="ar-EG" dirty="0" smtClean="0"/>
            </a:br>
            <a:r>
              <a:rPr lang="ar-EG" dirty="0" smtClean="0"/>
              <a:t>من الوظائف غير المنظورة لوسائل الإعلام والتي يصعب تميزها عن وظيفة التنفيس أو الاسترخاء . وظيفة الهروب يعتقد الكثير من الناس أن المجتمع المتدين الذي يسوده التنافس والتكنولوجيا يخلق توترات كثيرة وشعور بالاغتراب لدى العديد من الأفراد . وللتخلص من هذه الشعور بالاغتراب تقدم وسائل الإعلام أساليب للهروب فهي تقدم وظيفة تشبه مفعول الخمور أو المخدرات لبعض الناس فهي ببساطة تجعلنا نتناسى همومنا ومشكلاتنا .</a:t>
            </a:r>
            <a:endParaRPr lang="ar-EG" dirty="0"/>
          </a:p>
        </p:txBody>
      </p:sp>
    </p:spTree>
    <p:extLst>
      <p:ext uri="{BB962C8B-B14F-4D97-AF65-F5344CB8AC3E}">
        <p14:creationId xmlns:p14="http://schemas.microsoft.com/office/powerpoint/2010/main" val="154660705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p:spPr>
        <p:txBody>
          <a:bodyPr>
            <a:normAutofit fontScale="90000"/>
          </a:bodyPr>
          <a:lstStyle/>
          <a:p>
            <a:r>
              <a:rPr lang="ar-EG" dirty="0" smtClean="0"/>
              <a:t>7-إيجاد طقوس يومية تمنحنا الإحساس بالنظام والأمن</a:t>
            </a:r>
            <a:endParaRPr lang="ar-EG" dirty="0"/>
          </a:p>
        </p:txBody>
      </p:sp>
      <p:sp>
        <p:nvSpPr>
          <p:cNvPr id="3" name="Content Placeholder 2"/>
          <p:cNvSpPr>
            <a:spLocks noGrp="1"/>
          </p:cNvSpPr>
          <p:nvPr>
            <p:ph idx="1"/>
          </p:nvPr>
        </p:nvSpPr>
        <p:spPr>
          <a:xfrm>
            <a:off x="457200" y="1412776"/>
            <a:ext cx="8229600" cy="4713387"/>
          </a:xfrm>
          <a:solidFill>
            <a:schemeClr val="accent4">
              <a:lumMod val="60000"/>
              <a:lumOff val="40000"/>
            </a:schemeClr>
          </a:solidFill>
        </p:spPr>
        <p:txBody>
          <a:bodyPr/>
          <a:lstStyle/>
          <a:p>
            <a:pPr marL="0" indent="0">
              <a:buNone/>
            </a:pPr>
            <a:r>
              <a:rPr lang="ar-EG" dirty="0" smtClean="0"/>
              <a:t/>
            </a:r>
            <a:br>
              <a:rPr lang="ar-EG" dirty="0" smtClean="0"/>
            </a:br>
            <a:r>
              <a:rPr lang="ar-EG" dirty="0" smtClean="0"/>
              <a:t>أن الناس يحتاجون إلى تنظيم حياتهم بوضوح وتؤدي وسائل الإعلام وظيفة التنظيم أو جدولة الحياة اليومية لبعض الأفراد فهي تخلق عادات يحرص الفرد على المحافظة عليها ويتح استخدام وسائل الإعلام كطقوس في الحياة اليومية منح بعض الناس الشعور بالأمن وحين تغير هذه الطقوس للفرد الذي يعتاد عليها فإنه يشعر بالقلق وعدم الارتياح ونلمس هذه الوظيفة حين يعطل جهاز الاستقبال التلفزيوني .</a:t>
            </a:r>
            <a:endParaRPr lang="ar-EG" dirty="0"/>
          </a:p>
        </p:txBody>
      </p:sp>
    </p:spTree>
    <p:extLst>
      <p:ext uri="{BB962C8B-B14F-4D97-AF65-F5344CB8AC3E}">
        <p14:creationId xmlns:p14="http://schemas.microsoft.com/office/powerpoint/2010/main" val="50525455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a:solidFill>
            <a:schemeClr val="accent3">
              <a:lumMod val="60000"/>
              <a:lumOff val="40000"/>
            </a:schemeClr>
          </a:solidFill>
        </p:spPr>
        <p:txBody>
          <a:bodyPr>
            <a:normAutofit fontScale="90000"/>
          </a:bodyPr>
          <a:lstStyle/>
          <a:p>
            <a:r>
              <a:rPr lang="ar-EG" dirty="0" smtClean="0">
                <a:effectLst/>
              </a:rPr>
              <a:t>يمكن تلخيص اهم عوامل نجاح الرسالة الاعلامية في اطار بعدها التأثيري على المستقبل بمايلي:-</a:t>
            </a:r>
            <a:endParaRPr lang="ar-EG" dirty="0"/>
          </a:p>
        </p:txBody>
      </p:sp>
      <p:sp>
        <p:nvSpPr>
          <p:cNvPr id="3" name="Content Placeholder 2"/>
          <p:cNvSpPr>
            <a:spLocks noGrp="1"/>
          </p:cNvSpPr>
          <p:nvPr>
            <p:ph idx="1"/>
          </p:nvPr>
        </p:nvSpPr>
        <p:spPr>
          <a:xfrm>
            <a:off x="457200" y="1772816"/>
            <a:ext cx="8229600" cy="4824536"/>
          </a:xfrm>
          <a:solidFill>
            <a:schemeClr val="accent4">
              <a:lumMod val="60000"/>
              <a:lumOff val="40000"/>
            </a:schemeClr>
          </a:solidFill>
        </p:spPr>
        <p:txBody>
          <a:bodyPr>
            <a:normAutofit fontScale="92500" lnSpcReduction="20000"/>
          </a:bodyPr>
          <a:lstStyle/>
          <a:p>
            <a:r>
              <a:rPr lang="ar-EG" dirty="0" smtClean="0">
                <a:effectLst/>
              </a:rPr>
              <a:t/>
            </a:r>
            <a:br>
              <a:rPr lang="ar-EG" dirty="0" smtClean="0">
                <a:effectLst/>
              </a:rPr>
            </a:br>
            <a:r>
              <a:rPr lang="ar-EG" dirty="0" smtClean="0">
                <a:effectLst/>
              </a:rPr>
              <a:t>1- التناغم او التشابه والمشاركة في الخبرات والصور لدى كل من المرسل (الاعلامي) والمستقبل(الجمهور)بما يكفل فهم الرموز ومعرفتها والاستجابة لها.</a:t>
            </a:r>
          </a:p>
          <a:p>
            <a:r>
              <a:rPr lang="ar-EG" dirty="0" smtClean="0">
                <a:effectLst/>
              </a:rPr>
              <a:t/>
            </a:r>
            <a:br>
              <a:rPr lang="ar-EG" dirty="0" smtClean="0">
                <a:effectLst/>
              </a:rPr>
            </a:br>
            <a:r>
              <a:rPr lang="ar-EG" dirty="0" smtClean="0">
                <a:effectLst/>
              </a:rPr>
              <a:t>2- استثارة انتباه المستقبل،واستعمال رموز مفهومة.</a:t>
            </a:r>
          </a:p>
          <a:p>
            <a:r>
              <a:rPr lang="ar-EG" dirty="0" smtClean="0">
                <a:effectLst/>
              </a:rPr>
              <a:t/>
            </a:r>
            <a:br>
              <a:rPr lang="ar-EG" dirty="0" smtClean="0">
                <a:effectLst/>
              </a:rPr>
            </a:br>
            <a:r>
              <a:rPr lang="ar-EG" dirty="0" smtClean="0">
                <a:effectLst/>
              </a:rPr>
              <a:t>3- ربط الرسالة الاعلامية بحاجات المستقبل مع اقتراح حلول مشبعة لها، بشرط الا تتنافى مع العادات والتقاليد والقيم والمعايير الاجتماعية.</a:t>
            </a:r>
          </a:p>
          <a:p>
            <a:r>
              <a:rPr lang="ar-EG" dirty="0" smtClean="0">
                <a:effectLst/>
              </a:rPr>
              <a:t/>
            </a:r>
            <a:br>
              <a:rPr lang="ar-EG" dirty="0" smtClean="0">
                <a:effectLst/>
              </a:rPr>
            </a:br>
            <a:endParaRPr lang="ar-EG" dirty="0"/>
          </a:p>
        </p:txBody>
      </p:sp>
    </p:spTree>
    <p:extLst>
      <p:ext uri="{BB962C8B-B14F-4D97-AF65-F5344CB8AC3E}">
        <p14:creationId xmlns:p14="http://schemas.microsoft.com/office/powerpoint/2010/main" val="12630636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8)">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diamond(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amond(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amond(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amond(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diamond(in)">
                                      <p:cBhvr>
                                        <p:cTn id="3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5">
              <a:lumMod val="60000"/>
              <a:lumOff val="40000"/>
            </a:schemeClr>
          </a:solidFill>
        </p:spPr>
        <p:txBody>
          <a:bodyPr>
            <a:normAutofit/>
          </a:bodyPr>
          <a:lstStyle/>
          <a:p>
            <a:r>
              <a:rPr lang="ar-EG" dirty="0" smtClean="0">
                <a:effectLst/>
              </a:rPr>
              <a:t>4- مراعاة الحالة النفسية للمستقبل ومراعاة الدقة في اختيارالوقت المناسب والمكان الملائم والوسيلة المجدية حسب نوع وقدرة المستقبل.</a:t>
            </a:r>
          </a:p>
          <a:p>
            <a:r>
              <a:rPr lang="ar-EG" dirty="0" smtClean="0">
                <a:effectLst/>
              </a:rPr>
              <a:t/>
            </a:r>
            <a:br>
              <a:rPr lang="ar-EG" dirty="0" smtClean="0">
                <a:effectLst/>
              </a:rPr>
            </a:br>
            <a:r>
              <a:rPr lang="ar-EG" dirty="0" smtClean="0">
                <a:effectLst/>
              </a:rPr>
              <a:t>5- الاهتمام باستعمال الالفاظ وتقديم الصور التي يستطيع المستقبل فهمها والاستجابة لها حسب اطاره المرجعي وخلفيته الاجتماعية والاقتصادية.</a:t>
            </a:r>
          </a:p>
          <a:p>
            <a:r>
              <a:rPr lang="ar-EG" dirty="0" smtClean="0">
                <a:effectLst/>
              </a:rPr>
              <a:t/>
            </a:r>
            <a:br>
              <a:rPr lang="ar-EG" dirty="0" smtClean="0">
                <a:effectLst/>
              </a:rPr>
            </a:br>
            <a:r>
              <a:rPr lang="ar-EG" dirty="0" smtClean="0">
                <a:effectLst/>
              </a:rPr>
              <a:t>6- التخلص من عوامل التشويش التي تقف في سبيل التفاهم بين المرسل والمستقبل (ومن امثلة ذلك صعوبة فهم الرسالة الاعلامية او سرعة تقديمها او انعدام وسيلة نقلها...الخ).</a:t>
            </a:r>
            <a:endParaRPr lang="ar-EG" dirty="0"/>
          </a:p>
        </p:txBody>
      </p:sp>
    </p:spTree>
    <p:extLst>
      <p:ext uri="{BB962C8B-B14F-4D97-AF65-F5344CB8AC3E}">
        <p14:creationId xmlns:p14="http://schemas.microsoft.com/office/powerpoint/2010/main" val="306237303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out)">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out)">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out)">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32"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out)">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0"/>
            <a:ext cx="8784976" cy="1417638"/>
          </a:xfrm>
          <a:solidFill>
            <a:schemeClr val="accent2">
              <a:lumMod val="40000"/>
              <a:lumOff val="60000"/>
            </a:schemeClr>
          </a:solidFill>
        </p:spPr>
        <p:txBody>
          <a:bodyPr>
            <a:normAutofit fontScale="90000"/>
          </a:bodyPr>
          <a:lstStyle/>
          <a:p>
            <a:r>
              <a:rPr lang="ar-EG" b="1" dirty="0" smtClean="0">
                <a:solidFill>
                  <a:schemeClr val="accent2">
                    <a:lumMod val="50000"/>
                  </a:schemeClr>
                </a:solidFill>
              </a:rPr>
              <a:t>وسائل الاعلام والتلاعب على الغرائز والحاجات النفسية</a:t>
            </a:r>
            <a:endParaRPr lang="ar-EG" b="1" dirty="0">
              <a:solidFill>
                <a:schemeClr val="accent2">
                  <a:lumMod val="50000"/>
                </a:schemeClr>
              </a:solidFill>
            </a:endParaRPr>
          </a:p>
        </p:txBody>
      </p:sp>
      <p:sp>
        <p:nvSpPr>
          <p:cNvPr id="3" name="Content Placeholder 2"/>
          <p:cNvSpPr>
            <a:spLocks noGrp="1"/>
          </p:cNvSpPr>
          <p:nvPr>
            <p:ph idx="1"/>
          </p:nvPr>
        </p:nvSpPr>
        <p:spPr>
          <a:xfrm>
            <a:off x="107504" y="1484784"/>
            <a:ext cx="8784976" cy="5256584"/>
          </a:xfrm>
          <a:solidFill>
            <a:schemeClr val="tx2">
              <a:lumMod val="40000"/>
              <a:lumOff val="60000"/>
            </a:schemeClr>
          </a:solidFill>
        </p:spPr>
        <p:txBody>
          <a:bodyPr>
            <a:normAutofit fontScale="92500" lnSpcReduction="10000"/>
          </a:bodyPr>
          <a:lstStyle/>
          <a:p>
            <a:r>
              <a:rPr lang="ar-EG" dirty="0" smtClean="0"/>
              <a:t>الأشخاص ينظمون معتقداتهم وأفكارهم في أشكال ذات مغزى معين، ثم يدركون ويفسرون العالم الخارجي في إطار هذا المعنى، وهذا ما يفسر عدم تطابق الفهم - والاستجابة - بين الأفراد بالنسبة للرسالة الإعلامية الواحدة، والسبب هو تباين المعرفة الإدراكية واختلاف التصورات الذهنية بين الناس في نظرتهم للشيء ذاته، وهذه المعرفة تتطور وتتغير مع الوقت، وهذا الارتباط القوي بين "الإدراك" و"السلوك" مع التطور الهائل الذي طرأ في مجال العلوم النفسية والاجتماعية كانت نتائجه المباشرة هي: إمكانية التحكم في سلوك الجمهور عن طريق التلاعب بنظامه الإدراكي، أو ما يمكن تسميته "هندسة الإدراك"، وهناك ثلاث استراتيجيات مختلفة للتعامل الإعلامي الدعائي مع "الخريطة الإدراكية" للجمهور وهي: التوظيف والتعديل والتنميط.</a:t>
            </a:r>
            <a:endParaRPr lang="ar-EG" dirty="0"/>
          </a:p>
        </p:txBody>
      </p:sp>
    </p:spTree>
    <p:extLst>
      <p:ext uri="{BB962C8B-B14F-4D97-AF65-F5344CB8AC3E}">
        <p14:creationId xmlns:p14="http://schemas.microsoft.com/office/powerpoint/2010/main" val="153271763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wipe(down)">
                                      <p:cBhvr>
                                        <p:cTn id="25" dur="580">
                                          <p:stCondLst>
                                            <p:cond delay="0"/>
                                          </p:stCondLst>
                                        </p:cTn>
                                        <p:tgtEl>
                                          <p:spTgt spid="3">
                                            <p:bg/>
                                          </p:spTgt>
                                        </p:tgtEl>
                                      </p:cBhvr>
                                    </p:animEffect>
                                    <p:anim calcmode="lin" valueType="num">
                                      <p:cBhvr>
                                        <p:cTn id="26"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bg/>
                                          </p:spTgt>
                                        </p:tgtEl>
                                      </p:cBhvr>
                                      <p:to x="100000" y="60000"/>
                                    </p:animScale>
                                    <p:animScale>
                                      <p:cBhvr>
                                        <p:cTn id="32" dur="166" decel="50000">
                                          <p:stCondLst>
                                            <p:cond delay="676"/>
                                          </p:stCondLst>
                                        </p:cTn>
                                        <p:tgtEl>
                                          <p:spTgt spid="3">
                                            <p:bg/>
                                          </p:spTgt>
                                        </p:tgtEl>
                                      </p:cBhvr>
                                      <p:to x="100000" y="100000"/>
                                    </p:animScale>
                                    <p:animScale>
                                      <p:cBhvr>
                                        <p:cTn id="33" dur="26">
                                          <p:stCondLst>
                                            <p:cond delay="1312"/>
                                          </p:stCondLst>
                                        </p:cTn>
                                        <p:tgtEl>
                                          <p:spTgt spid="3">
                                            <p:bg/>
                                          </p:spTgt>
                                        </p:tgtEl>
                                      </p:cBhvr>
                                      <p:to x="100000" y="80000"/>
                                    </p:animScale>
                                    <p:animScale>
                                      <p:cBhvr>
                                        <p:cTn id="34" dur="166" decel="50000">
                                          <p:stCondLst>
                                            <p:cond delay="1338"/>
                                          </p:stCondLst>
                                        </p:cTn>
                                        <p:tgtEl>
                                          <p:spTgt spid="3">
                                            <p:bg/>
                                          </p:spTgt>
                                        </p:tgtEl>
                                      </p:cBhvr>
                                      <p:to x="100000" y="100000"/>
                                    </p:animScale>
                                    <p:animScale>
                                      <p:cBhvr>
                                        <p:cTn id="35" dur="26">
                                          <p:stCondLst>
                                            <p:cond delay="1642"/>
                                          </p:stCondLst>
                                        </p:cTn>
                                        <p:tgtEl>
                                          <p:spTgt spid="3">
                                            <p:bg/>
                                          </p:spTgt>
                                        </p:tgtEl>
                                      </p:cBhvr>
                                      <p:to x="100000" y="90000"/>
                                    </p:animScale>
                                    <p:animScale>
                                      <p:cBhvr>
                                        <p:cTn id="36" dur="166" decel="50000">
                                          <p:stCondLst>
                                            <p:cond delay="1668"/>
                                          </p:stCondLst>
                                        </p:cTn>
                                        <p:tgtEl>
                                          <p:spTgt spid="3">
                                            <p:bg/>
                                          </p:spTgt>
                                        </p:tgtEl>
                                      </p:cBhvr>
                                      <p:to x="100000" y="100000"/>
                                    </p:animScale>
                                    <p:animScale>
                                      <p:cBhvr>
                                        <p:cTn id="37" dur="26">
                                          <p:stCondLst>
                                            <p:cond delay="1808"/>
                                          </p:stCondLst>
                                        </p:cTn>
                                        <p:tgtEl>
                                          <p:spTgt spid="3">
                                            <p:bg/>
                                          </p:spTgt>
                                        </p:tgtEl>
                                      </p:cBhvr>
                                      <p:to x="100000" y="95000"/>
                                    </p:animScale>
                                    <p:animScale>
                                      <p:cBhvr>
                                        <p:cTn id="38" dur="166" decel="50000">
                                          <p:stCondLst>
                                            <p:cond delay="1834"/>
                                          </p:stCondLst>
                                        </p:cTn>
                                        <p:tgtEl>
                                          <p:spTgt spid="3">
                                            <p:bg/>
                                          </p:spTgt>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3">
                                            <p:txEl>
                                              <p:pRg st="0" end="0"/>
                                            </p:txEl>
                                          </p:spTgt>
                                        </p:tgtEl>
                                        <p:attrNameLst>
                                          <p:attrName>style.visibility</p:attrName>
                                        </p:attrNameLst>
                                      </p:cBhvr>
                                      <p:to>
                                        <p:strVal val="visible"/>
                                      </p:to>
                                    </p:set>
                                    <p:animEffect transition="in" filter="wipe(down)">
                                      <p:cBhvr>
                                        <p:cTn id="41" dur="580">
                                          <p:stCondLst>
                                            <p:cond delay="0"/>
                                          </p:stCondLst>
                                        </p:cTn>
                                        <p:tgtEl>
                                          <p:spTgt spid="3">
                                            <p:txEl>
                                              <p:pRg st="0" end="0"/>
                                            </p:txEl>
                                          </p:spTgt>
                                        </p:tgtEl>
                                      </p:cBhvr>
                                    </p:animEffect>
                                    <p:anim calcmode="lin" valueType="num">
                                      <p:cBhvr>
                                        <p:cTn id="42"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0" end="0"/>
                                            </p:txEl>
                                          </p:spTgt>
                                        </p:tgtEl>
                                      </p:cBhvr>
                                      <p:to x="100000" y="60000"/>
                                    </p:animScale>
                                    <p:animScale>
                                      <p:cBhvr>
                                        <p:cTn id="48" dur="166" decel="50000">
                                          <p:stCondLst>
                                            <p:cond delay="676"/>
                                          </p:stCondLst>
                                        </p:cTn>
                                        <p:tgtEl>
                                          <p:spTgt spid="3">
                                            <p:txEl>
                                              <p:pRg st="0" end="0"/>
                                            </p:txEl>
                                          </p:spTgt>
                                        </p:tgtEl>
                                      </p:cBhvr>
                                      <p:to x="100000" y="100000"/>
                                    </p:animScale>
                                    <p:animScale>
                                      <p:cBhvr>
                                        <p:cTn id="49" dur="26">
                                          <p:stCondLst>
                                            <p:cond delay="1312"/>
                                          </p:stCondLst>
                                        </p:cTn>
                                        <p:tgtEl>
                                          <p:spTgt spid="3">
                                            <p:txEl>
                                              <p:pRg st="0" end="0"/>
                                            </p:txEl>
                                          </p:spTgt>
                                        </p:tgtEl>
                                      </p:cBhvr>
                                      <p:to x="100000" y="80000"/>
                                    </p:animScale>
                                    <p:animScale>
                                      <p:cBhvr>
                                        <p:cTn id="50" dur="166" decel="50000">
                                          <p:stCondLst>
                                            <p:cond delay="1338"/>
                                          </p:stCondLst>
                                        </p:cTn>
                                        <p:tgtEl>
                                          <p:spTgt spid="3">
                                            <p:txEl>
                                              <p:pRg st="0" end="0"/>
                                            </p:txEl>
                                          </p:spTgt>
                                        </p:tgtEl>
                                      </p:cBhvr>
                                      <p:to x="100000" y="100000"/>
                                    </p:animScale>
                                    <p:animScale>
                                      <p:cBhvr>
                                        <p:cTn id="51" dur="26">
                                          <p:stCondLst>
                                            <p:cond delay="1642"/>
                                          </p:stCondLst>
                                        </p:cTn>
                                        <p:tgtEl>
                                          <p:spTgt spid="3">
                                            <p:txEl>
                                              <p:pRg st="0" end="0"/>
                                            </p:txEl>
                                          </p:spTgt>
                                        </p:tgtEl>
                                      </p:cBhvr>
                                      <p:to x="100000" y="90000"/>
                                    </p:animScale>
                                    <p:animScale>
                                      <p:cBhvr>
                                        <p:cTn id="52" dur="166" decel="50000">
                                          <p:stCondLst>
                                            <p:cond delay="1668"/>
                                          </p:stCondLst>
                                        </p:cTn>
                                        <p:tgtEl>
                                          <p:spTgt spid="3">
                                            <p:txEl>
                                              <p:pRg st="0" end="0"/>
                                            </p:txEl>
                                          </p:spTgt>
                                        </p:tgtEl>
                                      </p:cBhvr>
                                      <p:to x="100000" y="100000"/>
                                    </p:animScale>
                                    <p:animScale>
                                      <p:cBhvr>
                                        <p:cTn id="53" dur="26">
                                          <p:stCondLst>
                                            <p:cond delay="1808"/>
                                          </p:stCondLst>
                                        </p:cTn>
                                        <p:tgtEl>
                                          <p:spTgt spid="3">
                                            <p:txEl>
                                              <p:pRg st="0" end="0"/>
                                            </p:txEl>
                                          </p:spTgt>
                                        </p:tgtEl>
                                      </p:cBhvr>
                                      <p:to x="100000" y="95000"/>
                                    </p:animScale>
                                    <p:animScale>
                                      <p:cBhvr>
                                        <p:cTn id="54"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a:solidFill>
            <a:srgbClr val="92D050"/>
          </a:solidFill>
        </p:spPr>
        <p:txBody>
          <a:bodyPr>
            <a:normAutofit fontScale="92500"/>
          </a:bodyPr>
          <a:lstStyle/>
          <a:p>
            <a:endParaRPr lang="ar-EG" b="1" dirty="0" smtClean="0"/>
          </a:p>
          <a:p>
            <a:r>
              <a:rPr lang="ar-EG" sz="3900" b="1" dirty="0" smtClean="0"/>
              <a:t>العواطف </a:t>
            </a:r>
            <a:r>
              <a:rPr lang="ar-EG" sz="3900" b="1" dirty="0" smtClean="0"/>
              <a:t>كالعواصف... تتلاعب بالعقول</a:t>
            </a:r>
            <a:r>
              <a:rPr lang="ar-EG" sz="3900" dirty="0" smtClean="0"/>
              <a:t>:</a:t>
            </a:r>
          </a:p>
          <a:p>
            <a:r>
              <a:rPr lang="ar-EG" dirty="0" smtClean="0"/>
              <a:t> </a:t>
            </a:r>
            <a:r>
              <a:rPr lang="ar-EG" dirty="0" smtClean="0"/>
              <a:t>من أهم الأفكار التي جاء بها "فرويد" فكرة العقل الباطن؛ حيث تتحكم دوافع خفية في سلوك الإنسان، وهذه الدوافع قد تكون متعلقة بالجنس أو الرغبة في الشعور بالأمان أو الاستقرار، والدوافع النفسية أكثر من أن تحصى ويصعب التمييز بينها، إلا أنها تثير كماً هائلاً من العواطف والمشاعر والأحاسيس التي تلعب عليها وسائل الإعلام -دون وعي من الجمهور- من أجل توليد استجابات معينة مستهدفة، وهناك سياقات متعددة يظهر فيها توظيف الإعلام للعاطفة في تحقيق أهدافه، منها: إثارة المخاوف، وأسطورة الصديق، يستطيع الإعلام أن ينشئ أوهاماً حول شخص ما لدرجة تحويله إلى أسطورة يعشقه الناس ويخضعون له ويلتمسون حركاته وسكناته وأسطورة العدو -كبش المحرقة- أي تجسيد الشر في شخص أو منظمة أو شعب أو دولة.</a:t>
            </a:r>
            <a:endParaRPr lang="ar-EG" dirty="0"/>
          </a:p>
        </p:txBody>
      </p:sp>
    </p:spTree>
    <p:extLst>
      <p:ext uri="{BB962C8B-B14F-4D97-AF65-F5344CB8AC3E}">
        <p14:creationId xmlns:p14="http://schemas.microsoft.com/office/powerpoint/2010/main" val="389357937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8)">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8)">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8)">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91264" cy="3312368"/>
          </a:xfrm>
          <a:solidFill>
            <a:schemeClr val="tx1"/>
          </a:solidFill>
        </p:spPr>
        <p:txBody>
          <a:bodyPr>
            <a:normAutofit fontScale="90000"/>
          </a:bodyPr>
          <a:lstStyle/>
          <a:p>
            <a:r>
              <a:rPr lang="ar-EG" dirty="0" smtClean="0"/>
              <a:t/>
            </a:r>
            <a:br>
              <a:rPr lang="ar-EG" dirty="0" smtClean="0"/>
            </a:br>
            <a:r>
              <a:rPr lang="ar-EG" b="1" i="1" u="sng" dirty="0" smtClean="0">
                <a:solidFill>
                  <a:srgbClr val="00B050"/>
                </a:solidFill>
              </a:rPr>
              <a:t>نكتفى بهذا القدر </a:t>
            </a:r>
            <a:br>
              <a:rPr lang="ar-EG" b="1" i="1" u="sng" dirty="0" smtClean="0">
                <a:solidFill>
                  <a:srgbClr val="00B050"/>
                </a:solidFill>
              </a:rPr>
            </a:br>
            <a:r>
              <a:rPr lang="ar-EG" b="1" i="1" u="sng" dirty="0" smtClean="0">
                <a:solidFill>
                  <a:srgbClr val="FF0000"/>
                </a:solidFill>
                <a:effectLst>
                  <a:outerShdw blurRad="38100" dist="38100" dir="2700000" algn="tl">
                    <a:srgbClr val="000000">
                      <a:alpha val="43137"/>
                    </a:srgbClr>
                  </a:outerShdw>
                </a:effectLst>
              </a:rPr>
              <a:t>ملحوظة</a:t>
            </a:r>
            <a:r>
              <a:rPr lang="ar-EG" dirty="0" smtClean="0"/>
              <a:t/>
            </a:r>
            <a:br>
              <a:rPr lang="ar-EG" dirty="0" smtClean="0"/>
            </a:br>
            <a:r>
              <a:rPr lang="ar-EG" dirty="0" smtClean="0"/>
              <a:t> </a:t>
            </a:r>
            <a:r>
              <a:rPr lang="ar-EG" b="1" dirty="0" smtClean="0">
                <a:solidFill>
                  <a:schemeClr val="accent4">
                    <a:lumMod val="75000"/>
                  </a:schemeClr>
                </a:solidFill>
              </a:rPr>
              <a:t>من ص 116 إلى آخر الفصل للقراءة والاطلاع فقط وغير مطالبين به فى الامتحان </a:t>
            </a:r>
            <a:endParaRPr lang="ar-EG" b="1" dirty="0">
              <a:solidFill>
                <a:schemeClr val="accent4">
                  <a:lumMod val="75000"/>
                </a:schemeClr>
              </a:solidFill>
            </a:endParaRPr>
          </a:p>
        </p:txBody>
      </p:sp>
      <p:sp>
        <p:nvSpPr>
          <p:cNvPr id="3" name="Content Placeholder 2"/>
          <p:cNvSpPr>
            <a:spLocks noGrp="1"/>
          </p:cNvSpPr>
          <p:nvPr>
            <p:ph idx="1"/>
          </p:nvPr>
        </p:nvSpPr>
        <p:spPr>
          <a:xfrm>
            <a:off x="395536" y="3573016"/>
            <a:ext cx="8291264" cy="2736304"/>
          </a:xfrm>
          <a:solidFill>
            <a:schemeClr val="bg2">
              <a:lumMod val="10000"/>
            </a:schemeClr>
          </a:solidFill>
        </p:spPr>
        <p:txBody>
          <a:bodyPr>
            <a:normAutofit/>
          </a:bodyPr>
          <a:lstStyle/>
          <a:p>
            <a:r>
              <a:rPr lang="ar-EG" sz="4000" dirty="0" smtClean="0">
                <a:solidFill>
                  <a:srgbClr val="FF0000"/>
                </a:solidFill>
              </a:rPr>
              <a:t>نلتقى المحاضرة القادمة بإذن الله تعالى</a:t>
            </a:r>
          </a:p>
          <a:p>
            <a:r>
              <a:rPr lang="ar-EG" sz="4000" dirty="0" smtClean="0"/>
              <a:t>    </a:t>
            </a:r>
            <a:r>
              <a:rPr lang="ar-EG" sz="4000" dirty="0" smtClean="0">
                <a:solidFill>
                  <a:srgbClr val="00B0F0"/>
                </a:solidFill>
              </a:rPr>
              <a:t>تمنياتى لكم مزيد من التوفيق والتيسير من الله</a:t>
            </a:r>
          </a:p>
          <a:p>
            <a:r>
              <a:rPr lang="ar-EG" sz="4000" dirty="0">
                <a:solidFill>
                  <a:srgbClr val="00B0F0"/>
                </a:solidFill>
              </a:rPr>
              <a:t> </a:t>
            </a:r>
            <a:r>
              <a:rPr lang="ar-EG" sz="4000" dirty="0" smtClean="0">
                <a:solidFill>
                  <a:srgbClr val="00B0F0"/>
                </a:solidFill>
              </a:rPr>
              <a:t>                                     </a:t>
            </a:r>
            <a:r>
              <a:rPr lang="ar-EG" sz="4000" dirty="0" smtClean="0">
                <a:solidFill>
                  <a:srgbClr val="7030A0"/>
                </a:solidFill>
              </a:rPr>
              <a:t>د/آمال السعدى</a:t>
            </a:r>
          </a:p>
          <a:p>
            <a:endParaRPr lang="ar-EG" dirty="0"/>
          </a:p>
        </p:txBody>
      </p:sp>
    </p:spTree>
    <p:extLst>
      <p:ext uri="{BB962C8B-B14F-4D97-AF65-F5344CB8AC3E}">
        <p14:creationId xmlns:p14="http://schemas.microsoft.com/office/powerpoint/2010/main" val="2665785631"/>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8)">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8"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8)">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8)">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8"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8)">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lstStyle/>
          <a:p>
            <a:r>
              <a:rPr lang="ar-EG" b="1" u="sng" dirty="0" smtClean="0"/>
              <a:t>وظائف وسائل الإعلام بالنسبة للفرد</a:t>
            </a:r>
            <a:endParaRPr lang="ar-EG" b="1" u="sng" dirty="0"/>
          </a:p>
        </p:txBody>
      </p:sp>
      <p:sp>
        <p:nvSpPr>
          <p:cNvPr id="3" name="Content Placeholder 2"/>
          <p:cNvSpPr>
            <a:spLocks noGrp="1"/>
          </p:cNvSpPr>
          <p:nvPr>
            <p:ph idx="1"/>
          </p:nvPr>
        </p:nvSpPr>
        <p:spPr>
          <a:solidFill>
            <a:schemeClr val="accent3">
              <a:lumMod val="60000"/>
              <a:lumOff val="40000"/>
            </a:schemeClr>
          </a:solidFill>
        </p:spPr>
        <p:txBody>
          <a:bodyPr>
            <a:normAutofit/>
          </a:bodyPr>
          <a:lstStyle/>
          <a:p>
            <a:r>
              <a:rPr lang="ar-EG" sz="3600" b="1" dirty="0" smtClean="0"/>
              <a:t>تناولنا المحاضرة السابقة أهم الوظائف التى تقوم بها وسائل الاعلام بالنسبة للمجتمع,مع توضيح الرؤى المختلفة حول طبيعة هذه الوظائف بالنسبة للمجتمع ,واستكمالا لما سبق سوف نتطرق فى هذه المحاضرة الى أهم وسائل الاعلام بالنسبة للفرد.</a:t>
            </a:r>
            <a:endParaRPr lang="ar-EG" sz="3600" b="1" dirty="0"/>
          </a:p>
        </p:txBody>
      </p:sp>
    </p:spTree>
    <p:extLst>
      <p:ext uri="{BB962C8B-B14F-4D97-AF65-F5344CB8AC3E}">
        <p14:creationId xmlns:p14="http://schemas.microsoft.com/office/powerpoint/2010/main" val="141402492"/>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anim calcmode="lin" valueType="num">
                                      <p:cBhvr>
                                        <p:cTn id="23" dur="1000" fill="hold"/>
                                        <p:tgtEl>
                                          <p:spTgt spid="3">
                                            <p:bg/>
                                          </p:spTgt>
                                        </p:tgtEl>
                                        <p:attrNameLst>
                                          <p:attrName>ppt_w</p:attrName>
                                        </p:attrNameLst>
                                      </p:cBhvr>
                                      <p:tavLst>
                                        <p:tav tm="0">
                                          <p:val>
                                            <p:fltVal val="0"/>
                                          </p:val>
                                        </p:tav>
                                        <p:tav tm="100000">
                                          <p:val>
                                            <p:strVal val="#ppt_w"/>
                                          </p:val>
                                        </p:tav>
                                      </p:tavLst>
                                    </p:anim>
                                    <p:anim calcmode="lin" valueType="num">
                                      <p:cBhvr>
                                        <p:cTn id="24" dur="1000" fill="hold"/>
                                        <p:tgtEl>
                                          <p:spTgt spid="3">
                                            <p:bg/>
                                          </p:spTgt>
                                        </p:tgtEl>
                                        <p:attrNameLst>
                                          <p:attrName>ppt_h</p:attrName>
                                        </p:attrNameLst>
                                      </p:cBhvr>
                                      <p:tavLst>
                                        <p:tav tm="0">
                                          <p:val>
                                            <p:fltVal val="0"/>
                                          </p:val>
                                        </p:tav>
                                        <p:tav tm="100000">
                                          <p:val>
                                            <p:strVal val="#ppt_h"/>
                                          </p:val>
                                        </p:tav>
                                      </p:tavLst>
                                    </p:anim>
                                    <p:anim calcmode="lin" valueType="num">
                                      <p:cBhvr>
                                        <p:cTn id="25" dur="1000" fill="hold"/>
                                        <p:tgtEl>
                                          <p:spTgt spid="3">
                                            <p:bg/>
                                          </p:spTgt>
                                        </p:tgtEl>
                                        <p:attrNameLst>
                                          <p:attrName>style.rotation</p:attrName>
                                        </p:attrNameLst>
                                      </p:cBhvr>
                                      <p:tavLst>
                                        <p:tav tm="0">
                                          <p:val>
                                            <p:fltVal val="90"/>
                                          </p:val>
                                        </p:tav>
                                        <p:tav tm="100000">
                                          <p:val>
                                            <p:fltVal val="0"/>
                                          </p:val>
                                        </p:tav>
                                      </p:tavLst>
                                    </p:anim>
                                    <p:animEffect transition="in" filter="fade">
                                      <p:cBhvr>
                                        <p:cTn id="26" dur="10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2">
              <a:lumMod val="60000"/>
              <a:lumOff val="40000"/>
            </a:schemeClr>
          </a:solidFill>
        </p:spPr>
        <p:txBody>
          <a:bodyPr>
            <a:normAutofit/>
          </a:bodyPr>
          <a:lstStyle/>
          <a:p>
            <a:r>
              <a:rPr lang="ar-EG" sz="4000" dirty="0" smtClean="0"/>
              <a:t>لابد من التفريق المبدئي بين الوظائف التي تحققها وسائل الاعلام لنا كأفراد وبين الوظائف التي تحققها للمجتمع وقد نفكر في ان الوظائف المجتمعية لوسائل الاعلام هي ببساطة عبارة عن تراكم للوظائف التي تقدمها وسائل الاعلام للافراد داخل هذا المجتمع وبالنسبة للمجتمع يكون اهتماما هو كيف تحافظ وسائل الاعلام على استقرار المجتمع وثباته او كيف تعمل على التغيير وما هو الدور الذي تلعبه تلك الوسائل في البناء الاقتصادي , وتبدو القضايا والاسئلة الخاصة بوظائف وسائل الاعلام للفرد والمجتمع متشابهة او حتى متطابقة .</a:t>
            </a:r>
            <a:endParaRPr lang="ar-EG" sz="4000" dirty="0"/>
          </a:p>
        </p:txBody>
      </p:sp>
    </p:spTree>
    <p:extLst>
      <p:ext uri="{BB962C8B-B14F-4D97-AF65-F5344CB8AC3E}">
        <p14:creationId xmlns:p14="http://schemas.microsoft.com/office/powerpoint/2010/main" val="1381595435"/>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accent4">
              <a:lumMod val="60000"/>
              <a:lumOff val="40000"/>
            </a:schemeClr>
          </a:solidFill>
        </p:spPr>
        <p:txBody>
          <a:bodyPr>
            <a:noAutofit/>
          </a:bodyPr>
          <a:lstStyle/>
          <a:p>
            <a:r>
              <a:rPr lang="ar-EG" sz="3600" dirty="0" smtClean="0"/>
              <a:t>الانسان بطبيعته كائن اجتماعى ولديه مجموعة من الحاجات الاساسية والضرورية والتى عبر عنها ماسلو ,حيث اشار الى ان الحاجات الاساسية للفرد تتشكل من طبقات متتتالية ،تبدأ من الأكثر إلحاحا وهى الحاجات الفسيولوجية مرورا بالحاجات الاجتماعية ،لتنتهى بقمة تلك الحاجات وهى الحاجة لتحقيق الذات وهذه الحاجات مرتبة فى هرم ماسلو حسب ضرورتها لحياة الفرد والتى يمكن من خلالها التعرف على قدرة وسائل الاعلام على اشباع وتحقيق هذه الحاجات للفرد</a:t>
            </a:r>
          </a:p>
          <a:p>
            <a:r>
              <a:rPr lang="ar-EG" sz="3600" dirty="0" smtClean="0"/>
              <a:t>والشكل التالى يوضح ترتيب الحاجات الاساسية للفرد</a:t>
            </a:r>
          </a:p>
          <a:p>
            <a:r>
              <a:rPr lang="ar-EG" sz="3600" dirty="0" smtClean="0"/>
              <a:t> (هرم ماسلو):</a:t>
            </a:r>
            <a:endParaRPr lang="ar-EG" sz="3600" dirty="0"/>
          </a:p>
        </p:txBody>
      </p:sp>
    </p:spTree>
    <p:extLst>
      <p:ext uri="{BB962C8B-B14F-4D97-AF65-F5344CB8AC3E}">
        <p14:creationId xmlns:p14="http://schemas.microsoft.com/office/powerpoint/2010/main" val="1415184046"/>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heel(1)">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a:solidFill>
            <a:schemeClr val="accent5"/>
          </a:solidFill>
        </p:spPr>
        <p:txBody>
          <a:bodyPr/>
          <a:lstStyle/>
          <a:p>
            <a:r>
              <a:rPr lang="ar-EG" b="1" dirty="0" smtClean="0"/>
              <a:t>هرم  ماسلو للحاجات الاساسية للفرد</a:t>
            </a:r>
            <a:endParaRPr lang="ar-EG" b="1" dirty="0"/>
          </a:p>
        </p:txBody>
      </p:sp>
      <p:pic>
        <p:nvPicPr>
          <p:cNvPr id="1026" name="Picture 2" descr="E:\المواد التى تدرس\انتاج المواد السمعية والبصرية\المواد السمعبصرية د سارة\صور للمادة\61DBE13B-EAF7-4FFC-9DEA-6075B1835DF5.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556792"/>
            <a:ext cx="8280920" cy="5028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4201273"/>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wipe(down)">
                                      <p:cBhvr>
                                        <p:cTn id="13" dur="580">
                                          <p:stCondLst>
                                            <p:cond delay="0"/>
                                          </p:stCondLst>
                                        </p:cTn>
                                        <p:tgtEl>
                                          <p:spTgt spid="1026"/>
                                        </p:tgtEl>
                                      </p:cBhvr>
                                    </p:animEffect>
                                    <p:anim calcmode="lin" valueType="num">
                                      <p:cBhvr>
                                        <p:cTn id="14"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19" dur="26">
                                          <p:stCondLst>
                                            <p:cond delay="650"/>
                                          </p:stCondLst>
                                        </p:cTn>
                                        <p:tgtEl>
                                          <p:spTgt spid="1026"/>
                                        </p:tgtEl>
                                      </p:cBhvr>
                                      <p:to x="100000" y="60000"/>
                                    </p:animScale>
                                    <p:animScale>
                                      <p:cBhvr>
                                        <p:cTn id="20" dur="166" decel="50000">
                                          <p:stCondLst>
                                            <p:cond delay="676"/>
                                          </p:stCondLst>
                                        </p:cTn>
                                        <p:tgtEl>
                                          <p:spTgt spid="1026"/>
                                        </p:tgtEl>
                                      </p:cBhvr>
                                      <p:to x="100000" y="100000"/>
                                    </p:animScale>
                                    <p:animScale>
                                      <p:cBhvr>
                                        <p:cTn id="21" dur="26">
                                          <p:stCondLst>
                                            <p:cond delay="1312"/>
                                          </p:stCondLst>
                                        </p:cTn>
                                        <p:tgtEl>
                                          <p:spTgt spid="1026"/>
                                        </p:tgtEl>
                                      </p:cBhvr>
                                      <p:to x="100000" y="80000"/>
                                    </p:animScale>
                                    <p:animScale>
                                      <p:cBhvr>
                                        <p:cTn id="22" dur="166" decel="50000">
                                          <p:stCondLst>
                                            <p:cond delay="1338"/>
                                          </p:stCondLst>
                                        </p:cTn>
                                        <p:tgtEl>
                                          <p:spTgt spid="1026"/>
                                        </p:tgtEl>
                                      </p:cBhvr>
                                      <p:to x="100000" y="100000"/>
                                    </p:animScale>
                                    <p:animScale>
                                      <p:cBhvr>
                                        <p:cTn id="23" dur="26">
                                          <p:stCondLst>
                                            <p:cond delay="1642"/>
                                          </p:stCondLst>
                                        </p:cTn>
                                        <p:tgtEl>
                                          <p:spTgt spid="1026"/>
                                        </p:tgtEl>
                                      </p:cBhvr>
                                      <p:to x="100000" y="90000"/>
                                    </p:animScale>
                                    <p:animScale>
                                      <p:cBhvr>
                                        <p:cTn id="24" dur="166" decel="50000">
                                          <p:stCondLst>
                                            <p:cond delay="1668"/>
                                          </p:stCondLst>
                                        </p:cTn>
                                        <p:tgtEl>
                                          <p:spTgt spid="1026"/>
                                        </p:tgtEl>
                                      </p:cBhvr>
                                      <p:to x="100000" y="100000"/>
                                    </p:animScale>
                                    <p:animScale>
                                      <p:cBhvr>
                                        <p:cTn id="25" dur="26">
                                          <p:stCondLst>
                                            <p:cond delay="1808"/>
                                          </p:stCondLst>
                                        </p:cTn>
                                        <p:tgtEl>
                                          <p:spTgt spid="1026"/>
                                        </p:tgtEl>
                                      </p:cBhvr>
                                      <p:to x="100000" y="95000"/>
                                    </p:animScale>
                                    <p:animScale>
                                      <p:cBhvr>
                                        <p:cTn id="26"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0285596">
            <a:off x="295478" y="1824283"/>
            <a:ext cx="8229600" cy="2647611"/>
          </a:xfrm>
          <a:solidFill>
            <a:srgbClr val="FFFF00"/>
          </a:solidFill>
        </p:spPr>
        <p:txBody>
          <a:bodyPr>
            <a:noAutofit/>
          </a:bodyPr>
          <a:lstStyle/>
          <a:p>
            <a:r>
              <a:rPr lang="ar-EG" b="1" u="sng" dirty="0" smtClean="0"/>
              <a:t>الحاجات والوظائف التى تلبيها وسائل الاعلام للفرد</a:t>
            </a:r>
            <a:endParaRPr lang="ar-EG" b="1" u="sng" dirty="0"/>
          </a:p>
        </p:txBody>
      </p:sp>
    </p:spTree>
    <p:extLst>
      <p:ext uri="{BB962C8B-B14F-4D97-AF65-F5344CB8AC3E}">
        <p14:creationId xmlns:p14="http://schemas.microsoft.com/office/powerpoint/2010/main" val="3635552076"/>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a:solidFill>
            <a:srgbClr val="FFC000"/>
          </a:solidFill>
        </p:spPr>
        <p:txBody>
          <a:bodyPr/>
          <a:lstStyle/>
          <a:p>
            <a:r>
              <a:rPr lang="ar-EG" dirty="0" smtClean="0"/>
              <a:t> 1ـ مراقبة البيئة أو التماس المعلومات</a:t>
            </a:r>
            <a:endParaRPr lang="ar-EG" dirty="0"/>
          </a:p>
        </p:txBody>
      </p:sp>
      <p:sp>
        <p:nvSpPr>
          <p:cNvPr id="3" name="Content Placeholder 2"/>
          <p:cNvSpPr>
            <a:spLocks noGrp="1"/>
          </p:cNvSpPr>
          <p:nvPr>
            <p:ph idx="1"/>
          </p:nvPr>
        </p:nvSpPr>
        <p:spPr>
          <a:solidFill>
            <a:srgbClr val="92D050"/>
          </a:solidFill>
        </p:spPr>
        <p:txBody>
          <a:bodyPr/>
          <a:lstStyle/>
          <a:p>
            <a:pPr marL="0" indent="0">
              <a:buNone/>
            </a:pPr>
            <a:r>
              <a:rPr lang="ar-EG" dirty="0" smtClean="0"/>
              <a:t/>
            </a:r>
            <a:br>
              <a:rPr lang="ar-EG" dirty="0" smtClean="0"/>
            </a:br>
            <a:r>
              <a:rPr lang="ar-EG" dirty="0" smtClean="0"/>
              <a:t>نحصل على كميات شاسعة من المعلومات عن طريق وسائل الإعلام والطرق المختلفة التي نستخدم بها هذه المعلومات في حياتنا اليومية وفي بعض الحالات نبحث عن المعلومات بوعي تلك التي نحتاج إليها أو نرغب فيها وفي حالات أخرى يتم البحث بدون وعي ويحقق استخدامنا لمعلومات وسائل الإعلام هدفين رئيسيين هما : </a:t>
            </a:r>
            <a:endParaRPr lang="ar-EG" dirty="0"/>
          </a:p>
        </p:txBody>
      </p:sp>
    </p:spTree>
    <p:extLst>
      <p:ext uri="{BB962C8B-B14F-4D97-AF65-F5344CB8AC3E}">
        <p14:creationId xmlns:p14="http://schemas.microsoft.com/office/powerpoint/2010/main" val="853084578"/>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500" fill="hold"/>
                                        <p:tgtEl>
                                          <p:spTgt spid="3">
                                            <p:bg/>
                                          </p:spTgt>
                                        </p:tgtEl>
                                        <p:attrNameLst>
                                          <p:attrName>ppt_w</p:attrName>
                                        </p:attrNameLst>
                                      </p:cBhvr>
                                      <p:tavLst>
                                        <p:tav tm="0">
                                          <p:val>
                                            <p:fltVal val="0"/>
                                          </p:val>
                                        </p:tav>
                                        <p:tav tm="100000">
                                          <p:val>
                                            <p:strVal val="#ppt_w"/>
                                          </p:val>
                                        </p:tav>
                                      </p:tavLst>
                                    </p:anim>
                                    <p:anim calcmode="lin" valueType="num">
                                      <p:cBhvr>
                                        <p:cTn id="13" dur="500" fill="hold"/>
                                        <p:tgtEl>
                                          <p:spTgt spid="3">
                                            <p:bg/>
                                          </p:spTgt>
                                        </p:tgtEl>
                                        <p:attrNameLst>
                                          <p:attrName>ppt_h</p:attrName>
                                        </p:attrNameLst>
                                      </p:cBhvr>
                                      <p:tavLst>
                                        <p:tav tm="0">
                                          <p:val>
                                            <p:fltVal val="0"/>
                                          </p:val>
                                        </p:tav>
                                        <p:tav tm="100000">
                                          <p:val>
                                            <p:strVal val="#ppt_h"/>
                                          </p:val>
                                        </p:tav>
                                      </p:tavLst>
                                    </p:anim>
                                    <p:animEffect transition="in" filter="fade">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a:solidFill>
            <a:srgbClr val="92D050"/>
          </a:solidFill>
        </p:spPr>
        <p:txBody>
          <a:bodyPr>
            <a:normAutofit/>
          </a:bodyPr>
          <a:lstStyle/>
          <a:p>
            <a:r>
              <a:rPr lang="ar-EG" b="1" i="1" u="sng" dirty="0" smtClean="0">
                <a:effectLst>
                  <a:outerShdw blurRad="38100" dist="38100" dir="2700000" algn="tl">
                    <a:srgbClr val="000000">
                      <a:alpha val="43137"/>
                    </a:srgbClr>
                  </a:outerShdw>
                </a:effectLst>
              </a:rPr>
              <a:t>أ‌- توجيه سلوكنا </a:t>
            </a:r>
            <a:r>
              <a:rPr lang="ar-EG" dirty="0" smtClean="0"/>
              <a:t/>
            </a:r>
            <a:br>
              <a:rPr lang="ar-EG" dirty="0" smtClean="0"/>
            </a:br>
            <a:r>
              <a:rPr lang="ar-EG" dirty="0" smtClean="0"/>
              <a:t>المعلومات التي نحصل عليها من وسائل الإعلام توجه سلوكنا في العديد من الأمور العامة ، ونحن أيضاً نبحث عن المعلومات التي توجه سلوكنا الشرائي ، وسائل الإعلام ترشدنا إلى سلوك التصويت الانتخابي . في وسائل الإعلام يتكون لدينا مخزون من البناء المعلوماتي الذي نستعين به عند مواجهة مواقف مشابهة . </a:t>
            </a:r>
            <a:br>
              <a:rPr lang="ar-EG" dirty="0" smtClean="0"/>
            </a:br>
            <a:r>
              <a:rPr lang="ar-EG" b="1" i="1" u="sng" dirty="0" smtClean="0">
                <a:effectLst>
                  <a:outerShdw blurRad="38100" dist="38100" dir="2700000" algn="tl">
                    <a:srgbClr val="000000">
                      <a:alpha val="43137"/>
                    </a:srgbClr>
                  </a:outerShdw>
                </a:effectLst>
              </a:rPr>
              <a:t>ب‌- توجيه فهمنا </a:t>
            </a:r>
            <a:r>
              <a:rPr lang="ar-EG" dirty="0" smtClean="0"/>
              <a:t/>
            </a:r>
            <a:br>
              <a:rPr lang="ar-EG" dirty="0" smtClean="0"/>
            </a:br>
            <a:r>
              <a:rPr lang="ar-EG" dirty="0" smtClean="0"/>
              <a:t>نستغي من وسائل المعلومات التي تعكسها وسائل الإعلام ، وقد يكون العالم الذي تنقله وسائل الإعلام حقيقي أو غير حقيقي ولكنه يجعلنا أقل قلقاً وأكثر فهماً . </a:t>
            </a:r>
            <a:endParaRPr lang="ar-EG" dirty="0"/>
          </a:p>
        </p:txBody>
      </p:sp>
    </p:spTree>
    <p:extLst>
      <p:ext uri="{BB962C8B-B14F-4D97-AF65-F5344CB8AC3E}">
        <p14:creationId xmlns:p14="http://schemas.microsoft.com/office/powerpoint/2010/main" val="2274768604"/>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a:solidFill>
            <a:srgbClr val="FF0000"/>
          </a:solidFill>
        </p:spPr>
        <p:txBody>
          <a:bodyPr/>
          <a:lstStyle/>
          <a:p>
            <a:r>
              <a:rPr lang="ar-EG" dirty="0" smtClean="0"/>
              <a:t>2ـ تطوير مفاهيمنا عن الذات</a:t>
            </a:r>
            <a:endParaRPr lang="ar-EG" dirty="0"/>
          </a:p>
        </p:txBody>
      </p:sp>
      <p:sp>
        <p:nvSpPr>
          <p:cNvPr id="3" name="Content Placeholder 2"/>
          <p:cNvSpPr>
            <a:spLocks noGrp="1"/>
          </p:cNvSpPr>
          <p:nvPr>
            <p:ph idx="1"/>
          </p:nvPr>
        </p:nvSpPr>
        <p:spPr>
          <a:xfrm>
            <a:off x="457200" y="1196752"/>
            <a:ext cx="8229600" cy="5184576"/>
          </a:xfrm>
          <a:solidFill>
            <a:schemeClr val="accent5">
              <a:lumMod val="60000"/>
              <a:lumOff val="40000"/>
            </a:schemeClr>
          </a:solidFill>
        </p:spPr>
        <p:txBody>
          <a:bodyPr>
            <a:normAutofit fontScale="70000" lnSpcReduction="20000"/>
          </a:bodyPr>
          <a:lstStyle/>
          <a:p>
            <a:pPr marL="0" indent="0">
              <a:buNone/>
            </a:pPr>
            <a:r>
              <a:rPr lang="ar-EG" dirty="0" smtClean="0"/>
              <a:t/>
            </a:r>
            <a:br>
              <a:rPr lang="ar-EG" dirty="0" smtClean="0"/>
            </a:br>
            <a:r>
              <a:rPr lang="ar-EG" sz="3400" dirty="0" smtClean="0"/>
              <a:t>تساعد في فهم أنفسنا فالمعلومات التي نحصل عليها من وسائل الإعلام تتداخل مع ملاحظاتنا عن الناس الآخرين وكيف يستجيبون لنا فهي تشكل المادة الخام التي تطور مفهومنا عن أنفسنا أو من نكون وتساعدنا وسائل الإعلام على فهم أنفسنا بثلاث طرق هي </a:t>
            </a:r>
            <a:br>
              <a:rPr lang="ar-EG" sz="3400" dirty="0" smtClean="0"/>
            </a:br>
            <a:r>
              <a:rPr lang="ar-EG" sz="3400" dirty="0" smtClean="0"/>
              <a:t>استكشاف الواقع : نستكشف الواقع من خلال وسائل الإعلام نطور النظر إلى أنفسنا وحياتنا مثلما نقرأ ونسمع ونشاهد حياة الناس في المواقف المختلفة . </a:t>
            </a:r>
          </a:p>
          <a:p>
            <a:r>
              <a:rPr lang="ar-EG" sz="3400" dirty="0" smtClean="0"/>
              <a:t/>
            </a:r>
            <a:br>
              <a:rPr lang="ar-EG" sz="3400" dirty="0" smtClean="0"/>
            </a:br>
            <a:r>
              <a:rPr lang="ar-EG" sz="3400" dirty="0" smtClean="0"/>
              <a:t>عقد مقارنات وأضداد : تجعلنا نعقد مقارنات بين أنفسنا والشخصيات التي نراها على شاشة التلفزيون ونتعرض لها في وسائل الإعلام المختلفة ومن خلال ملاحظة أساليب تفاعل الناس نستطيع أن نتعرف على أنفسنا,وقيمنا والأدوار التي ينبغي أن نقوم بها .</a:t>
            </a:r>
          </a:p>
          <a:p>
            <a:r>
              <a:rPr lang="ar-EG" sz="3400" dirty="0" smtClean="0"/>
              <a:t>المساعدة في تجويد مهنتنا : تستخدم وسائل الإعلام في خدمة مجالات عديدة مثل الطب الزراعة الهندسة التسويق تقارير الطقس ونسبه كبيرة من المعلمين يستخدمون المعلومات التي يحصلون عليها من الصحف والمجلات والملاحظات التي يشاهدونها في التلفزيون والسينما من أجل استخدامها في التدريس .</a:t>
            </a:r>
          </a:p>
          <a:p>
            <a:endParaRPr lang="ar-EG" dirty="0"/>
          </a:p>
        </p:txBody>
      </p:sp>
    </p:spTree>
    <p:extLst>
      <p:ext uri="{BB962C8B-B14F-4D97-AF65-F5344CB8AC3E}">
        <p14:creationId xmlns:p14="http://schemas.microsoft.com/office/powerpoint/2010/main" val="1982637539"/>
      </p:ext>
    </p:extLst>
  </p:cSld>
  <p:clrMapOvr>
    <a:masterClrMapping/>
  </p:clrMapOvr>
  <mc:AlternateContent xmlns:mc="http://schemas.openxmlformats.org/markup-compatibility/2006">
    <mc:Choice xmlns:p14="http://schemas.microsoft.com/office/powerpoint/2010/main" Requires="p14">
      <p:transition spd="slow" p14:dur="12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500" fill="hold"/>
                                        <p:tgtEl>
                                          <p:spTgt spid="3">
                                            <p:bg/>
                                          </p:spTgt>
                                        </p:tgtEl>
                                        <p:attrNameLst>
                                          <p:attrName>ppt_w</p:attrName>
                                        </p:attrNameLst>
                                      </p:cBhvr>
                                      <p:tavLst>
                                        <p:tav tm="0">
                                          <p:val>
                                            <p:fltVal val="0"/>
                                          </p:val>
                                        </p:tav>
                                        <p:tav tm="100000">
                                          <p:val>
                                            <p:strVal val="#ppt_w"/>
                                          </p:val>
                                        </p:tav>
                                      </p:tavLst>
                                    </p:anim>
                                    <p:anim calcmode="lin" valueType="num">
                                      <p:cBhvr>
                                        <p:cTn id="15" dur="500" fill="hold"/>
                                        <p:tgtEl>
                                          <p:spTgt spid="3">
                                            <p:bg/>
                                          </p:spTgt>
                                        </p:tgtEl>
                                        <p:attrNameLst>
                                          <p:attrName>ppt_h</p:attrName>
                                        </p:attrNameLst>
                                      </p:cBhvr>
                                      <p:tavLst>
                                        <p:tav tm="0">
                                          <p:val>
                                            <p:fltVal val="0"/>
                                          </p:val>
                                        </p:tav>
                                        <p:tav tm="100000">
                                          <p:val>
                                            <p:strVal val="#ppt_h"/>
                                          </p:val>
                                        </p:tav>
                                      </p:tavLst>
                                    </p:anim>
                                    <p:animEffect transition="in" filter="fade">
                                      <p:cBhvr>
                                        <p:cTn id="16" dur="5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p:cTn id="3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604</Words>
  <Application>Microsoft Office PowerPoint</Application>
  <PresentationFormat>On-screen Show (4:3)</PresentationFormat>
  <Paragraphs>48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المحاضرة السادسة</vt:lpstr>
      <vt:lpstr>وظائف وسائل الإعلام بالنسبة للفرد</vt:lpstr>
      <vt:lpstr>PowerPoint Presentation</vt:lpstr>
      <vt:lpstr>PowerPoint Presentation</vt:lpstr>
      <vt:lpstr>هرم  ماسلو للحاجات الاساسية للفرد</vt:lpstr>
      <vt:lpstr>الحاجات والوظائف التى تلبيها وسائل الاعلام للفرد</vt:lpstr>
      <vt:lpstr> 1ـ مراقبة البيئة أو التماس المعلومات</vt:lpstr>
      <vt:lpstr>PowerPoint Presentation</vt:lpstr>
      <vt:lpstr>2ـ تطوير مفاهيمنا عن الذات</vt:lpstr>
      <vt:lpstr>3ـ تيسير التفاعل الاجتماعي</vt:lpstr>
      <vt:lpstr>4ـ بديل للتفاعل الاجتماعي</vt:lpstr>
      <vt:lpstr>5ـ المساعدة في التحرر العاطفي</vt:lpstr>
      <vt:lpstr>6ـ المساعدة في الهروب من التوتر والاغتراب</vt:lpstr>
      <vt:lpstr>7-إيجاد طقوس يومية تمنحنا الإحساس بالنظام والأمن</vt:lpstr>
      <vt:lpstr>يمكن تلخيص اهم عوامل نجاح الرسالة الاعلامية في اطار بعدها التأثيري على المستقبل بمايلي:-</vt:lpstr>
      <vt:lpstr>PowerPoint Presentation</vt:lpstr>
      <vt:lpstr>وسائل الاعلام والتلاعب على الغرائز والحاجات النفسية</vt:lpstr>
      <vt:lpstr>PowerPoint Presentation</vt:lpstr>
      <vt:lpstr> نكتفى بهذا القدر  ملحوظة  من ص 116 إلى آخر الفصل للقراءة والاطلاع فقط وغير مطالبين به فى الامتحان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49</cp:revision>
  <dcterms:created xsi:type="dcterms:W3CDTF">2020-03-31T11:51:12Z</dcterms:created>
  <dcterms:modified xsi:type="dcterms:W3CDTF">2020-03-31T15:26:29Z</dcterms:modified>
</cp:coreProperties>
</file>